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31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2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7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672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82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280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292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889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717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23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49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37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06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70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05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700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FB46-4814-44E8-92FD-97064980A02D}" type="datetimeFigureOut">
              <a:rPr lang="es-EC" smtClean="0"/>
              <a:t>30/11/2023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0DC494-3016-45A0-902E-EB942346C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87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es.wikipedia.org/wiki/Relaciones_sexuales" TargetMode="External"/><Relationship Id="rId5" Type="http://schemas.openxmlformats.org/officeDocument/2006/relationships/hyperlink" Target="https://es.wikipedia.org/wiki/Amenaza_(Derecho)" TargetMode="External"/><Relationship Id="rId4" Type="http://schemas.openxmlformats.org/officeDocument/2006/relationships/hyperlink" Target="https://es.wikipedia.org/wiki/Coacci%C3%B3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edofilia" TargetMode="Externa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s.wikipedia.org/wiki/Ni%C3%B1o" TargetMode="External"/><Relationship Id="rId12" Type="http://schemas.openxmlformats.org/officeDocument/2006/relationships/hyperlink" Target="https://es.wikipedia.org/wiki/Robo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es.wikipedia.org/wiki/Violencia" TargetMode="External"/><Relationship Id="rId11" Type="http://schemas.openxmlformats.org/officeDocument/2006/relationships/hyperlink" Target="https://es.wikipedia.org/wiki/Mujer" TargetMode="External"/><Relationship Id="rId5" Type="http://schemas.openxmlformats.org/officeDocument/2006/relationships/hyperlink" Target="https://es.wikipedia.org/wiki/Violencia_sexual#cite_note-3" TargetMode="External"/><Relationship Id="rId10" Type="http://schemas.openxmlformats.org/officeDocument/2006/relationships/hyperlink" Target="https://es.wikipedia.org/wiki/Violaci%C3%B3n" TargetMode="External"/><Relationship Id="rId4" Type="http://schemas.openxmlformats.org/officeDocument/2006/relationships/hyperlink" Target="https://es.wikipedia.org/wiki/Unicef" TargetMode="External"/><Relationship Id="rId9" Type="http://schemas.openxmlformats.org/officeDocument/2006/relationships/hyperlink" Target="https://es.wikipedia.org/wiki/Abuso_sexua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Violencia_sexual#cite_note-8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s.wikipedia.org/wiki/Agresor_sexual" TargetMode="External"/><Relationship Id="rId12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hyperlink" Target="https://es.wikipedia.org/wiki/Violencia_sexual#cite_note-Sin-nombre-p4yX-1-7" TargetMode="External"/><Relationship Id="rId11" Type="http://schemas.openxmlformats.org/officeDocument/2006/relationships/hyperlink" Target="https://es.wikipedia.org/wiki/Violencia_sexual#cite_note-:2-5" TargetMode="External"/><Relationship Id="rId5" Type="http://schemas.openxmlformats.org/officeDocument/2006/relationships/hyperlink" Target="https://es.wikipedia.org/wiki/Violencia_sexual#cite_note-6" TargetMode="External"/><Relationship Id="rId10" Type="http://schemas.openxmlformats.org/officeDocument/2006/relationships/hyperlink" Target="https://es.wikipedia.org/wiki/Sangre" TargetMode="External"/><Relationship Id="rId4" Type="http://schemas.openxmlformats.org/officeDocument/2006/relationships/hyperlink" Target="https://es.wikipedia.org/wiki/Organizaci%C3%B3n_Mundial_de_la_Salud" TargetMode="External"/><Relationship Id="rId9" Type="http://schemas.openxmlformats.org/officeDocument/2006/relationships/hyperlink" Target="https://es.wikipedia.org/wiki/Testosteron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hyperlink" Target="https://psicologiaymente.com/clinica/trastorno-por-estres-postraumatico-te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2_EcmOMxMQ?feature=oembed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AC4-1244-0AD7-7052-C0645EC6B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9"/>
            <a:ext cx="7512034" cy="1255102"/>
          </a:xfrm>
        </p:spPr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000000"/>
                </a:solidFill>
                <a:effectLst/>
                <a:latin typeface="Linux Libertine"/>
              </a:rPr>
              <a:t>Violencia sexual</a:t>
            </a:r>
            <a:br>
              <a:rPr lang="es-EC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96AB3-3049-A3B7-A81B-D8D5680D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6367" y="1415564"/>
            <a:ext cx="6654783" cy="3208662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término </a:t>
            </a: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violencia sexual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hace referencia al acto 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acción"/>
              </a:rPr>
              <a:t>coacción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Amenaza (Derecho)"/>
              </a:rPr>
              <a:t>amenaza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hacia una persona con el objetivo de que lleve a cabo una determinada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Relaciones sexuales"/>
              </a:rPr>
              <a:t>conducta sexual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por extensión, se consideran también como ejemplos de violencia sexual, "l</a:t>
            </a:r>
            <a:r>
              <a:rPr lang="es-E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comentarios o insinuaciones sexuales no deseados, o las acciones para comercializar o utilizar de cualquier otro modo la sexualidad de una persona mediante coacción por la relación de ésta con la víctima, en cualquier ámbito, incluidos el hogar o el lugar de trabajo. "La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violencia sexual se manifiesta con actos agresivos que, mediante el uso de la fuerza física, psíquica o moral, reducen a una persona a condiciones de inferioridad para imponer una conducta sexual en contra de su voluntad. Este es un acto que busca fundamentalmente someter el cuerpo y la voluntad de las víctimas.</a:t>
            </a:r>
            <a:endParaRPr lang="es-EC" dirty="0"/>
          </a:p>
        </p:txBody>
      </p:sp>
      <p:pic>
        <p:nvPicPr>
          <p:cNvPr id="6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6A77BF0-52C1-B6E1-696E-6BFFC17116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48988" y="428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3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2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D3C9-D67F-C1AC-3EB1-5F23EEEF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237" y="1237128"/>
            <a:ext cx="8915399" cy="990539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Linux Libertine"/>
              </a:rPr>
              <a:t>Características y víctimas más frecuentes</a:t>
            </a:r>
            <a:br>
              <a:rPr lang="es-E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8EDFE-7C42-8915-8B89-B792CF35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Unicef"/>
              </a:rPr>
              <a:t>nicef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define violencia sexual a la </a:t>
            </a:r>
            <a:r>
              <a:rPr lang="es-E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“acción de someter a una persona a la voluntad de un agresor, aprovechándose de la impotencia y desvalimiento de las víctimas, con la intención de dañarla, causarle dolor y sufrimientos (físicos o mentales), despersonalizarla y dominarla sometiéndola a actos sexuales sin su autorización ni consentimiento”.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3</a:t>
            </a: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casos más frecuentes 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Violencia"/>
              </a:rPr>
              <a:t>violencia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sexual son ejercidos sobre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Niño"/>
              </a:rPr>
              <a:t>niños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(la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Pedofilia"/>
              </a:rPr>
              <a:t>pedofilia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 el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Abuso sexual"/>
              </a:rPr>
              <a:t>abuso sexual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intrafamiliar) y la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Violación"/>
              </a:rPr>
              <a:t>violación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Mujer"/>
              </a:rPr>
              <a:t>mujeres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.​</a:t>
            </a:r>
          </a:p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delincuente sexual lo puede ser en exclusiva (sobre todo en el caso de los pedófilos), pero también puede ir acompañado de otros perfiles delictivos, tal es el caso 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Robo"/>
              </a:rPr>
              <a:t>robos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agresiones, maltrato físico.</a:t>
            </a:r>
          </a:p>
          <a:p>
            <a:endParaRPr lang="es-EC" dirty="0"/>
          </a:p>
        </p:txBody>
      </p:sp>
      <p:pic>
        <p:nvPicPr>
          <p:cNvPr id="6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F7CA899-1F57-1403-831F-EDCC22688F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199812" y="554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3DCF-95FB-F5B6-4878-14E2252E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12" y="1183340"/>
            <a:ext cx="8586600" cy="721659"/>
          </a:xfrm>
        </p:spPr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000000"/>
                </a:solidFill>
                <a:effectLst/>
                <a:latin typeface="Linux Libertine"/>
              </a:rPr>
              <a:t>Factores de agresión</a:t>
            </a:r>
            <a:br>
              <a:rPr lang="es-EC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933EB-7956-ABCB-16D0-BA539199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mayoría de las víctimas son mujeres ya que los datos de la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Organización Mundial de la Salud"/>
              </a:rPr>
              <a:t>OMS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indican que 1 de 3 mujeres han sufrido algún tipo de violencia sexual (2021)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6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​. A lo anterior se le suma que, aproximadamente, solo el 5% de las víctimas lo reportan a la policía (Organización Mundial de la Salud, 2013).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7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 La mayoría de los agresores de este tipo de violencia son hombres. Esta predominancia del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Agresor sexual"/>
              </a:rPr>
              <a:t>agresor sexual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masculino se debe a diversos factores.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/>
              </a:rPr>
              <a:t>8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 mayor impulso sexual, derivado, en parte, por el aumento de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Testosterona"/>
              </a:rPr>
              <a:t>testosterona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 la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Sangre"/>
              </a:rPr>
              <a:t>sangre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que no puede ser inhibido debido a diversos factores. Sin embargo los estudios biológicos que indican, que tanto mujeres como hombres tienen testosterona, anulan este argumento. El impulso sexual es igual tanto en hombres como en mujeres y puede ser inhibido de igual forma por sujetos de uno u otro sexo.</a:t>
            </a:r>
            <a:r>
              <a:rPr lang="es-E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/>
              </a:rPr>
              <a:t>5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s-EC" dirty="0"/>
          </a:p>
        </p:txBody>
      </p:sp>
      <p:pic>
        <p:nvPicPr>
          <p:cNvPr id="6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30F77FA-0825-B091-CC60-415C63B09A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791825" y="1546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2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42724-CCD3-0FAB-2702-26334941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1" y="1156446"/>
            <a:ext cx="9009529" cy="748553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3A3648"/>
                </a:solidFill>
                <a:effectLst/>
                <a:latin typeface="Source Sans 3"/>
              </a:rPr>
              <a:t>¿Cuáles son las consecuencias psicológicas y emocionales ante el abuso sexual?</a:t>
            </a:r>
            <a:br>
              <a:rPr lang="es-ES" b="1" i="0" dirty="0">
                <a:solidFill>
                  <a:srgbClr val="3A3648"/>
                </a:solidFill>
                <a:effectLst/>
                <a:latin typeface="Source Sans 3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A5C37-004E-B5DC-48BF-1A434984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1529"/>
            <a:ext cx="6084141" cy="444929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1. TEPT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Puede tener lugar un </a:t>
            </a:r>
            <a:r>
              <a:rPr lang="es-ES" b="1" i="0" u="none" strike="noStrike" dirty="0">
                <a:solidFill>
                  <a:srgbClr val="4929BC"/>
                </a:solidFill>
                <a:effectLst/>
                <a:latin typeface="Source Sans 3"/>
                <a:hlinkClick r:id="rId4"/>
              </a:rPr>
              <a:t>Trastorno por Estrés Postraumático</a:t>
            </a:r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 cuyos síntomas están relacionados con aparición de pesadillas donde reviva lo ocurrido. Aparición de flashback donde aparece el recuerdo de una forma muy invasiva, pensamientos negativos, y alteraciones del estado de ánimo.</a:t>
            </a:r>
          </a:p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2. Aparición de sentimientos de culpa y vergüenza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La víctima tiene la falsa creencia de que lo ocurrido lo podía haber evitado si hubiese actuado de una manera distinta.</a:t>
            </a:r>
          </a:p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3. Miedo a hablar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Incapacidad de la victima de contar lo sucedido por </a:t>
            </a:r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miedo al rechazo</a:t>
            </a:r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.</a:t>
            </a:r>
          </a:p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4. Sentimientos depresivos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A veces se llega incluso a desarrollar un trastorno emocional.</a:t>
            </a:r>
          </a:p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5. Aislamiento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Puede darse un aislamiento social bien </a:t>
            </a:r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por vergüenza, miedo o desconfianza hacia los demás</a:t>
            </a:r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.</a:t>
            </a:r>
          </a:p>
          <a:p>
            <a:pPr algn="l"/>
            <a:r>
              <a:rPr lang="es-ES" b="1" i="0" dirty="0">
                <a:solidFill>
                  <a:srgbClr val="524D66"/>
                </a:solidFill>
                <a:effectLst/>
                <a:latin typeface="Source Sans 3"/>
              </a:rPr>
              <a:t>6. Autolesión</a:t>
            </a:r>
          </a:p>
          <a:p>
            <a:pPr algn="l"/>
            <a:r>
              <a:rPr lang="es-ES" b="0" i="0" dirty="0">
                <a:solidFill>
                  <a:srgbClr val="524D66"/>
                </a:solidFill>
                <a:effectLst/>
                <a:latin typeface="Source Sans 3"/>
              </a:rPr>
              <a:t>Todo esto deja una marca en el autoconcepto.</a:t>
            </a:r>
          </a:p>
          <a:p>
            <a:endParaRPr lang="es-EC" dirty="0"/>
          </a:p>
        </p:txBody>
      </p:sp>
      <p:pic>
        <p:nvPicPr>
          <p:cNvPr id="7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0ADADE8-C828-92CE-7B81-A2C35AA77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20400" y="0"/>
            <a:ext cx="609600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AEFA06-E1E6-87B5-2818-7E478868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24" y="322552"/>
            <a:ext cx="3836895" cy="31064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A4631-7475-2D13-8E34-9C866BBE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5" y="-1331260"/>
            <a:ext cx="809181" cy="874059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A5124-AB1D-E592-B415-BDA55801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53" y="-1761566"/>
            <a:ext cx="80682" cy="8740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endParaRPr lang="es-EC" dirty="0"/>
          </a:p>
        </p:txBody>
      </p:sp>
      <p:pic>
        <p:nvPicPr>
          <p:cNvPr id="5" name="Elementos multimedia en línea 4" title="¿Sabes qué es la Violencia sexual?">
            <a:hlinkClick r:id="" action="ppaction://media"/>
            <a:extLst>
              <a:ext uri="{FF2B5EF4-FFF2-40B4-BE49-F238E27FC236}">
                <a16:creationId xmlns:a16="http://schemas.microsoft.com/office/drawing/2014/main" id="{6D02A622-3DD2-A887-B8DF-975E1DB174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98553" y="3429000"/>
            <a:ext cx="4712421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612</Words>
  <Application>Microsoft Office PowerPoint</Application>
  <PresentationFormat>Panorámica</PresentationFormat>
  <Paragraphs>23</Paragraphs>
  <Slides>5</Slides>
  <Notes>0</Notes>
  <HiddenSlides>0</HiddenSlides>
  <MMClips>5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Linux Libertine</vt:lpstr>
      <vt:lpstr>Source Sans 3</vt:lpstr>
      <vt:lpstr>Wingdings 3</vt:lpstr>
      <vt:lpstr>Espiral</vt:lpstr>
      <vt:lpstr>Violencia sexual </vt:lpstr>
      <vt:lpstr>Características y víctimas más frecuentes </vt:lpstr>
      <vt:lpstr>Factores de agresión </vt:lpstr>
      <vt:lpstr>¿Cuáles son las consecuencias psicológicas y emocionales ante el abuso sexual?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Violencia sexual </dc:title>
  <dc:creator>lady marely zambrano napa</dc:creator>
  <cp:lastModifiedBy>lady marely zambrano napa</cp:lastModifiedBy>
  <cp:revision>1</cp:revision>
  <dcterms:created xsi:type="dcterms:W3CDTF">2023-11-30T22:43:03Z</dcterms:created>
  <dcterms:modified xsi:type="dcterms:W3CDTF">2023-12-01T00:05:49Z</dcterms:modified>
</cp:coreProperties>
</file>