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1" r:id="rId3"/>
    <p:sldId id="365" r:id="rId4"/>
    <p:sldId id="358" r:id="rId5"/>
    <p:sldId id="323" r:id="rId6"/>
    <p:sldId id="322" r:id="rId7"/>
    <p:sldId id="328" r:id="rId8"/>
    <p:sldId id="359" r:id="rId9"/>
    <p:sldId id="333" r:id="rId10"/>
    <p:sldId id="360" r:id="rId11"/>
    <p:sldId id="339" r:id="rId12"/>
    <p:sldId id="361" r:id="rId13"/>
    <p:sldId id="340" r:id="rId14"/>
    <p:sldId id="362" r:id="rId15"/>
    <p:sldId id="324" r:id="rId16"/>
    <p:sldId id="364" r:id="rId17"/>
    <p:sldId id="363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4" autoAdjust="0"/>
    <p:restoredTop sz="82726"/>
  </p:normalViewPr>
  <p:slideViewPr>
    <p:cSldViewPr snapToGrid="0">
      <p:cViewPr>
        <p:scale>
          <a:sx n="66" d="100"/>
          <a:sy n="66" d="100"/>
        </p:scale>
        <p:origin x="113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6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000">
        <a:latin typeface="+mn-lt"/>
        <a:ea typeface="+mn-ea"/>
        <a:cs typeface="+mn-cs"/>
        <a:sym typeface="Calibri"/>
      </a:defRPr>
    </a:lvl1pPr>
    <a:lvl2pPr indent="228600" latinLnBrk="0">
      <a:defRPr sz="2000">
        <a:latin typeface="+mn-lt"/>
        <a:ea typeface="+mn-ea"/>
        <a:cs typeface="+mn-cs"/>
        <a:sym typeface="Calibri"/>
      </a:defRPr>
    </a:lvl2pPr>
    <a:lvl3pPr indent="457200" latinLnBrk="0">
      <a:defRPr sz="2000">
        <a:latin typeface="+mn-lt"/>
        <a:ea typeface="+mn-ea"/>
        <a:cs typeface="+mn-cs"/>
        <a:sym typeface="Calibri"/>
      </a:defRPr>
    </a:lvl3pPr>
    <a:lvl4pPr indent="685800" latinLnBrk="0">
      <a:defRPr sz="2000">
        <a:latin typeface="+mn-lt"/>
        <a:ea typeface="+mn-ea"/>
        <a:cs typeface="+mn-cs"/>
        <a:sym typeface="Calibri"/>
      </a:defRPr>
    </a:lvl4pPr>
    <a:lvl5pPr indent="914400" latinLnBrk="0">
      <a:defRPr sz="2000">
        <a:latin typeface="+mn-lt"/>
        <a:ea typeface="+mn-ea"/>
        <a:cs typeface="+mn-cs"/>
        <a:sym typeface="Calibri"/>
      </a:defRPr>
    </a:lvl5pPr>
    <a:lvl6pPr indent="1143000" latinLnBrk="0">
      <a:defRPr sz="2000">
        <a:latin typeface="+mn-lt"/>
        <a:ea typeface="+mn-ea"/>
        <a:cs typeface="+mn-cs"/>
        <a:sym typeface="Calibri"/>
      </a:defRPr>
    </a:lvl6pPr>
    <a:lvl7pPr indent="1371600" latinLnBrk="0">
      <a:defRPr sz="2000">
        <a:latin typeface="+mn-lt"/>
        <a:ea typeface="+mn-ea"/>
        <a:cs typeface="+mn-cs"/>
        <a:sym typeface="Calibri"/>
      </a:defRPr>
    </a:lvl7pPr>
    <a:lvl8pPr indent="1600200" latinLnBrk="0">
      <a:defRPr sz="2000">
        <a:latin typeface="+mn-lt"/>
        <a:ea typeface="+mn-ea"/>
        <a:cs typeface="+mn-cs"/>
        <a:sym typeface="Calibri"/>
      </a:defRPr>
    </a:lvl8pPr>
    <a:lvl9pPr indent="1828800" latinLnBrk="0">
      <a:defRPr sz="20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将会依模块展开讲解</a:t>
            </a:r>
            <a:endParaRPr lang="en-US" altLang="zh-CN" dirty="0"/>
          </a:p>
          <a:p>
            <a:r>
              <a:rPr lang="zh-CN" altLang="en-US" dirty="0"/>
              <a:t>问题分类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3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这一句既包含了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Yes or No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型问题中“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Is there”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关键字，也包含了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Why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型问题中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reason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”关键字，然而这是一个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Why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型问题），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2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将会依模块展开讲解</a:t>
            </a:r>
            <a:endParaRPr lang="en-US" altLang="zh-CN" dirty="0"/>
          </a:p>
          <a:p>
            <a:r>
              <a:rPr lang="zh-CN" altLang="en-US" dirty="0"/>
              <a:t>答案抽取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31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94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将会依模块展开</a:t>
            </a:r>
            <a:endParaRPr lang="en-US" altLang="zh-CN" dirty="0"/>
          </a:p>
          <a:p>
            <a:r>
              <a:rPr lang="zh-CN" altLang="en-US" dirty="0"/>
              <a:t>集成结果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7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2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将会依模块展开讲解</a:t>
            </a:r>
            <a:endParaRPr lang="en-US" altLang="zh-CN" dirty="0"/>
          </a:p>
          <a:p>
            <a:r>
              <a:rPr lang="zh-CN" altLang="en-US" dirty="0"/>
              <a:t>问题预处理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将会依模块展开</a:t>
            </a:r>
            <a:endParaRPr lang="en-US" altLang="zh-CN" dirty="0"/>
          </a:p>
          <a:p>
            <a:r>
              <a:rPr lang="zh-CN" altLang="en-US" dirty="0"/>
              <a:t>数据库建立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首先我们把原始数据中的问题行提取出来，并对标点与特殊符号的处理，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形成一个纯的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question.txt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文件。（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process_question.py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）</a:t>
            </a:r>
          </a:p>
          <a:p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2.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统计所有（去掉重用词外）词及其词频（用</a:t>
            </a:r>
            <a:r>
              <a:rPr lang="en-US" altLang="zh-CN" sz="2000" b="0" i="0" u="none" strike="noStrike" baseline="0" dirty="0" err="1">
                <a:latin typeface="+mn-lt"/>
                <a:ea typeface="+mn-ea"/>
                <a:cs typeface="+mn-cs"/>
                <a:sym typeface="Calibri"/>
              </a:rPr>
              <a:t>dictory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处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理）。（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count_word.py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）</a:t>
            </a:r>
          </a:p>
          <a:p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3.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给每个词定义一个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id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（与词频有关，词频越高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id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越小）。（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word2id.py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）</a:t>
            </a:r>
          </a:p>
          <a:p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4.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根据词的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id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，把每个问题转化成一个排序好的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list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list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添加额外的最后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一位来保存问题的原序号，便于寻找问题对应的链接。（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question2id.py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）</a:t>
            </a:r>
          </a:p>
          <a:p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5.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所有句子的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list 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组成一个大的排好序的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list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（最后的结果类似于二维向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量从左到右递增排序，从上到下递增排序的形式），便于对用户输入的问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题做检索。（</a:t>
            </a:r>
            <a:r>
              <a:rPr lang="en-US" altLang="zh-CN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question_sort.py</a:t>
            </a:r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0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将会依模块展开讲解</a:t>
            </a:r>
            <a:endParaRPr lang="en-US" altLang="zh-CN" dirty="0"/>
          </a:p>
          <a:p>
            <a:r>
              <a:rPr lang="zh-CN" altLang="en-US" dirty="0"/>
              <a:t>问题预处理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我们在问题分类之前要对问题做一个预处理，以便将问题更容易的分成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七类（分类有有助于我们根据不同类别来组织要返回的答案）。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将会依模块展开讲解</a:t>
            </a:r>
            <a:endParaRPr lang="en-US" altLang="zh-CN" dirty="0"/>
          </a:p>
          <a:p>
            <a:r>
              <a:rPr lang="zh-CN" altLang="en-US" dirty="0"/>
              <a:t>数据库匹配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9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我们的问题数据库中有一百多万的问题，基于计算余弦距离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然后一一匹配的相似度计算与匹配需要耗费大量时间，所以我们最后的实现中没有</a:t>
            </a:r>
          </a:p>
          <a:p>
            <a:r>
              <a:rPr lang="zh-CN" altLang="en-US" sz="2000" b="0" i="0" u="none" strike="noStrike" baseline="0" dirty="0">
                <a:latin typeface="+mn-lt"/>
                <a:ea typeface="+mn-ea"/>
                <a:cs typeface="+mn-cs"/>
                <a:sym typeface="Calibri"/>
              </a:rPr>
              <a:t>采用这些方法。</a:t>
            </a:r>
          </a:p>
          <a:p>
            <a:r>
              <a:rPr lang="zh-CN" altLang="en-US" sz="2000" b="1" i="0" u="none" strike="noStrike" baseline="0" dirty="0">
                <a:latin typeface="+mn-lt"/>
                <a:ea typeface="+mn-ea"/>
                <a:cs typeface="+mn-cs"/>
                <a:sym typeface="Calibri"/>
              </a:rPr>
              <a:t>我们认为我们的问答系统面向编程这个特定领域，故如果用户输入问题中的关</a:t>
            </a:r>
          </a:p>
          <a:p>
            <a:r>
              <a:rPr lang="zh-CN" altLang="en-US" sz="2000" b="1" i="0" u="none" strike="noStrike" baseline="0" dirty="0">
                <a:latin typeface="+mn-lt"/>
                <a:ea typeface="+mn-ea"/>
                <a:cs typeface="+mn-cs"/>
                <a:sym typeface="Calibri"/>
              </a:rPr>
              <a:t>键字能和我们数据库中问题的关键字匹配到一起，我们就能认为这两个问题相似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2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>
              <a:defRPr sz="60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>
            <a:lvl1pPr algn="l">
              <a:defRPr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</a:lvl1pPr>
            <a:lvl2pPr marL="723900" indent="-266700">
              <a:buSzPct val="100000"/>
              <a:defRPr sz="2800"/>
            </a:lvl2pPr>
            <a:lvl3pPr marL="1234439" indent="-320039">
              <a:buSzPct val="100000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 i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2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 algn="l">
              <a:defRPr sz="60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 algn="l">
              <a:defRPr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</a:lvl1pPr>
            <a:lvl2pPr marL="723900" indent="-266700">
              <a:buSzPct val="100000"/>
              <a:defRPr sz="2800"/>
            </a:lvl2pPr>
            <a:lvl3pPr marL="1234439" indent="-320039">
              <a:buSzPct val="100000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 algn="l">
              <a:defRPr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 algn="l">
              <a:defRPr sz="32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defRPr sz="3200"/>
            </a:lvl1pPr>
            <a:lvl2pPr marL="718457" indent="-261257">
              <a:buSzPct val="100000"/>
              <a:defRPr sz="3200"/>
            </a:lvl2pPr>
            <a:lvl3pPr>
              <a:buSzPct val="100000"/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 descr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 algn="l">
              <a:defRPr sz="32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Shape 83" descr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 algn="l">
              <a:defRPr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</a:lvl1pPr>
            <a:lvl2pPr marL="723900" indent="-266700">
              <a:buSzPct val="100000"/>
              <a:defRPr sz="2800"/>
            </a:lvl2pPr>
            <a:lvl3pPr marL="1234439" indent="-320039">
              <a:buSzPct val="100000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534121"/>
            <a:ext cx="7886700" cy="4822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2pPr marL="762000" indent="-304800">
              <a:buSzPct val="125000"/>
              <a:defRPr sz="2400"/>
            </a:lvl2pPr>
            <a:lvl3pPr marL="1219200" indent="-304800">
              <a:buSzPct val="125000"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179484" y="6353494"/>
            <a:ext cx="335867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ransition spd="med"/>
  <p:txStyles>
    <p:titleStyle>
      <a:lvl1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1" u="none" strike="noStrike" cap="none" spc="0" baseline="0">
          <a:ln>
            <a:noFill/>
          </a:ln>
          <a:solidFill>
            <a:srgbClr val="1E309D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04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xt1/QA_system" TargetMode="External"/><Relationship Id="rId2" Type="http://schemas.openxmlformats.org/officeDocument/2006/relationships/hyperlink" Target="http://start.csail.mit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 descr="Title 1"/>
          <p:cNvSpPr>
            <a:spLocks noGrp="1"/>
          </p:cNvSpPr>
          <p:nvPr>
            <p:ph type="ctrTitle"/>
          </p:nvPr>
        </p:nvSpPr>
        <p:spPr>
          <a:xfrm>
            <a:off x="731518" y="1441010"/>
            <a:ext cx="7772401" cy="17270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900">
                <a:solidFill>
                  <a:srgbClr val="28379D"/>
                </a:solidFill>
              </a:defRPr>
            </a:lvl1pPr>
          </a:lstStyle>
          <a:p>
            <a:r>
              <a:rPr lang="en-US" altLang="zh-CN" sz="4400" dirty="0"/>
              <a:t>NLP QA Project</a:t>
            </a:r>
            <a:r>
              <a:rPr lang="zh-CN" altLang="en-US" sz="4400" dirty="0"/>
              <a:t>：</a:t>
            </a:r>
            <a:r>
              <a:rPr lang="zh-CN" altLang="en-US" dirty="0"/>
              <a:t>面向编程领域的</a:t>
            </a:r>
            <a:r>
              <a:rPr lang="zh-CN" altLang="en-US" dirty="0">
                <a:solidFill>
                  <a:schemeClr val="bg1"/>
                </a:solidFill>
              </a:rPr>
              <a:t>（检索式） （社区）</a:t>
            </a:r>
            <a:r>
              <a:rPr lang="zh-CN" altLang="en-US" dirty="0"/>
              <a:t>问答系统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sz="3100" dirty="0"/>
              <a:t>无忧编程</a:t>
            </a:r>
            <a:r>
              <a:rPr lang="en-US" altLang="zh-CN" sz="3100" dirty="0"/>
              <a:t>1.0 </a:t>
            </a:r>
            <a:r>
              <a:rPr lang="zh-CN" altLang="en-US" sz="3100" dirty="0"/>
              <a:t>版</a:t>
            </a:r>
            <a:br>
              <a:rPr lang="en-US" altLang="zh-CN" sz="4400" dirty="0"/>
            </a:br>
            <a:r>
              <a:rPr lang="zh-CN" altLang="en-US" sz="14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苟利国家生死以</a:t>
            </a:r>
            <a:endParaRPr sz="44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109066" y="4077261"/>
            <a:ext cx="7017305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t">
            <a:spAutoFit/>
          </a:bodyPr>
          <a:lstStyle/>
          <a:p>
            <a:pPr algn="ctr">
              <a:defRPr sz="3000"/>
            </a:pPr>
            <a:r>
              <a:rPr lang="zh-CN" altLang="en-US" dirty="0"/>
              <a:t>段宏键、江子特、侯兴中、张枫、刘向宇</a:t>
            </a:r>
            <a:endParaRPr lang="en-US" altLang="zh-CN" sz="3000" dirty="0"/>
          </a:p>
          <a:p>
            <a:pPr algn="ctr">
              <a:defRPr sz="3000"/>
            </a:pPr>
            <a:endParaRPr lang="en-US" sz="3000" dirty="0"/>
          </a:p>
          <a:p>
            <a:pPr algn="ctr">
              <a:defRPr sz="3000"/>
            </a:pPr>
            <a:endParaRPr lang="en-US" sz="800" dirty="0"/>
          </a:p>
          <a:p>
            <a:pPr algn="ctr">
              <a:defRPr sz="3000"/>
            </a:pPr>
            <a:r>
              <a:rPr lang="en-US" altLang="zh-CN" sz="2400" dirty="0"/>
              <a:t>ICT/UCAS</a:t>
            </a:r>
            <a:endParaRPr sz="2400" dirty="0"/>
          </a:p>
          <a:p>
            <a:pPr algn="ctr">
              <a:defRPr sz="1900" i="1"/>
            </a:pP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AA5B87-16B1-4F65-BE31-F402A33DF230}"/>
              </a:ext>
            </a:extLst>
          </p:cNvPr>
          <p:cNvSpPr/>
          <p:nvPr/>
        </p:nvSpPr>
        <p:spPr>
          <a:xfrm>
            <a:off x="3173212" y="160451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28379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（检索式）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5DDF35-EAFC-487F-AC35-9157E80BAEFE}"/>
              </a:ext>
            </a:extLst>
          </p:cNvPr>
          <p:cNvSpPr/>
          <p:nvPr/>
        </p:nvSpPr>
        <p:spPr>
          <a:xfrm>
            <a:off x="1361889" y="161685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28379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（社区）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4121"/>
            <a:ext cx="7886700" cy="4822231"/>
          </a:xfrm>
        </p:spPr>
        <p:txBody>
          <a:bodyPr lIns="45719" rIns="45719" anchor="t"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51597EB8-C1DB-4BBD-94E7-7B2C94F66A7C}"/>
              </a:ext>
            </a:extLst>
          </p:cNvPr>
          <p:cNvSpPr/>
          <p:nvPr/>
        </p:nvSpPr>
        <p:spPr>
          <a:xfrm>
            <a:off x="1888589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问题预处理</a:t>
            </a:r>
            <a:endParaRPr lang="en-US" dirty="0"/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7BFBFB2D-2D78-466A-8F75-0F877E008FA0}"/>
              </a:ext>
            </a:extLst>
          </p:cNvPr>
          <p:cNvSpPr/>
          <p:nvPr/>
        </p:nvSpPr>
        <p:spPr>
          <a:xfrm>
            <a:off x="3085276" y="3818283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数据库匹配</a:t>
            </a:r>
            <a:endParaRPr lang="en-US" dirty="0"/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05BFB2C1-285B-4316-8FE6-8CCB61856AAB}"/>
              </a:ext>
            </a:extLst>
          </p:cNvPr>
          <p:cNvSpPr/>
          <p:nvPr/>
        </p:nvSpPr>
        <p:spPr>
          <a:xfrm>
            <a:off x="748828" y="3792158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5A98963-B749-4260-BE0B-9415F2E838E3}"/>
              </a:ext>
            </a:extLst>
          </p:cNvPr>
          <p:cNvSpPr/>
          <p:nvPr/>
        </p:nvSpPr>
        <p:spPr>
          <a:xfrm>
            <a:off x="5237032" y="3844408"/>
            <a:ext cx="1436914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网页前端</a:t>
            </a:r>
            <a:endParaRPr lang="en-US" dirty="0"/>
          </a:p>
        </p:txBody>
      </p:sp>
      <p:sp>
        <p:nvSpPr>
          <p:cNvPr id="30" name="Smiley Face 10">
            <a:extLst>
              <a:ext uri="{FF2B5EF4-FFF2-40B4-BE49-F238E27FC236}">
                <a16:creationId xmlns:a16="http://schemas.microsoft.com/office/drawing/2014/main" id="{68854036-75F7-4095-A912-D8C8E729913C}"/>
              </a:ext>
            </a:extLst>
          </p:cNvPr>
          <p:cNvSpPr/>
          <p:nvPr/>
        </p:nvSpPr>
        <p:spPr>
          <a:xfrm>
            <a:off x="8076025" y="370071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0B01C220-986B-4108-BDC2-8A9015C1C64E}"/>
              </a:ext>
            </a:extLst>
          </p:cNvPr>
          <p:cNvCxnSpPr/>
          <p:nvPr/>
        </p:nvCxnSpPr>
        <p:spPr>
          <a:xfrm flipH="1">
            <a:off x="6856826" y="4166626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>
            <a:extLst>
              <a:ext uri="{FF2B5EF4-FFF2-40B4-BE49-F238E27FC236}">
                <a16:creationId xmlns:a16="http://schemas.microsoft.com/office/drawing/2014/main" id="{098DD4DC-2B9D-4E02-8B6D-B29AED3A65BB}"/>
              </a:ext>
            </a:extLst>
          </p:cNvPr>
          <p:cNvSpPr txBox="1"/>
          <p:nvPr/>
        </p:nvSpPr>
        <p:spPr>
          <a:xfrm>
            <a:off x="6907599" y="3700717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A3D32E3-5935-430C-9512-87B9DD211A19}"/>
              </a:ext>
            </a:extLst>
          </p:cNvPr>
          <p:cNvSpPr/>
          <p:nvPr/>
        </p:nvSpPr>
        <p:spPr>
          <a:xfrm>
            <a:off x="612993" y="1951473"/>
            <a:ext cx="6201767" cy="3925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308CAE71-9B41-43C5-B287-2FBA2711A6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743515" y="2839418"/>
            <a:ext cx="1493518" cy="10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>
            <a:extLst>
              <a:ext uri="{FF2B5EF4-FFF2-40B4-BE49-F238E27FC236}">
                <a16:creationId xmlns:a16="http://schemas.microsoft.com/office/drawing/2014/main" id="{433D4853-5915-43C4-B1F8-482B26603418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1676291" y="3179052"/>
            <a:ext cx="1139761" cy="6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>
            <a:extLst>
              <a:ext uri="{FF2B5EF4-FFF2-40B4-BE49-F238E27FC236}">
                <a16:creationId xmlns:a16="http://schemas.microsoft.com/office/drawing/2014/main" id="{962294D2-0384-4C5A-8AFA-D1D05E34A3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16052" y="3179052"/>
            <a:ext cx="1196687" cy="63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29">
            <a:extLst>
              <a:ext uri="{FF2B5EF4-FFF2-40B4-BE49-F238E27FC236}">
                <a16:creationId xmlns:a16="http://schemas.microsoft.com/office/drawing/2014/main" id="{031AB946-E259-49E5-B75C-731DDDDC0BEE}"/>
              </a:ext>
            </a:extLst>
          </p:cNvPr>
          <p:cNvSpPr/>
          <p:nvPr/>
        </p:nvSpPr>
        <p:spPr>
          <a:xfrm>
            <a:off x="4819020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数据库建立</a:t>
            </a:r>
            <a:endParaRPr lang="en-US" dirty="0"/>
          </a:p>
        </p:txBody>
      </p: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42D4F239-4B28-4202-9126-339F110ED429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3743515" y="2839418"/>
            <a:ext cx="107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2">
            <a:extLst>
              <a:ext uri="{FF2B5EF4-FFF2-40B4-BE49-F238E27FC236}">
                <a16:creationId xmlns:a16="http://schemas.microsoft.com/office/drawing/2014/main" id="{F68212FE-7561-44EE-BA04-B74DD43FF029}"/>
              </a:ext>
            </a:extLst>
          </p:cNvPr>
          <p:cNvSpPr/>
          <p:nvPr/>
        </p:nvSpPr>
        <p:spPr>
          <a:xfrm>
            <a:off x="206738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答案抽取</a:t>
            </a:r>
            <a:endParaRPr lang="en-US" dirty="0"/>
          </a:p>
        </p:txBody>
      </p:sp>
      <p:cxnSp>
        <p:nvCxnSpPr>
          <p:cNvPr id="40" name="Straight Arrow Connector 33">
            <a:extLst>
              <a:ext uri="{FF2B5EF4-FFF2-40B4-BE49-F238E27FC236}">
                <a16:creationId xmlns:a16="http://schemas.microsoft.com/office/drawing/2014/main" id="{239F0412-95FB-4241-A903-159F759730D9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flipH="1">
            <a:off x="2816052" y="4497551"/>
            <a:ext cx="1196687" cy="40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>
            <a:extLst>
              <a:ext uri="{FF2B5EF4-FFF2-40B4-BE49-F238E27FC236}">
                <a16:creationId xmlns:a16="http://schemas.microsoft.com/office/drawing/2014/main" id="{C1EFFE5B-1D46-4878-A778-512D502602C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676291" y="4471426"/>
            <a:ext cx="1139761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39">
            <a:extLst>
              <a:ext uri="{FF2B5EF4-FFF2-40B4-BE49-F238E27FC236}">
                <a16:creationId xmlns:a16="http://schemas.microsoft.com/office/drawing/2014/main" id="{C5A1FF27-38F2-4DEF-A5FF-A9E26372B01C}"/>
              </a:ext>
            </a:extLst>
          </p:cNvPr>
          <p:cNvSpPr/>
          <p:nvPr/>
        </p:nvSpPr>
        <p:spPr>
          <a:xfrm>
            <a:off x="419153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集成结果</a:t>
            </a:r>
            <a:endParaRPr lang="en-US" dirty="0"/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65DFFD6E-817D-4735-A600-FC2975B27329}"/>
              </a:ext>
            </a:extLst>
          </p:cNvPr>
          <p:cNvSpPr txBox="1"/>
          <p:nvPr/>
        </p:nvSpPr>
        <p:spPr>
          <a:xfrm>
            <a:off x="748828" y="211098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无忧编程 </a:t>
            </a:r>
            <a:r>
              <a:rPr lang="en-US" altLang="zh-CN"/>
              <a:t>1.0</a:t>
            </a:r>
            <a:endParaRPr lang="en-US" dirty="0"/>
          </a:p>
        </p:txBody>
      </p: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2ADC2D0F-4254-4663-8076-9C8DD3D2DAA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3564724" y="5209901"/>
            <a:ext cx="62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B244A-C5EF-43BC-B0C8-3A92D0CCA52A}"/>
              </a:ext>
            </a:extLst>
          </p:cNvPr>
          <p:cNvCxnSpPr>
            <a:stCxn id="42" idx="0"/>
            <a:endCxn id="29" idx="2"/>
          </p:cNvCxnSpPr>
          <p:nvPr/>
        </p:nvCxnSpPr>
        <p:spPr>
          <a:xfrm flipV="1">
            <a:off x="4940202" y="4471426"/>
            <a:ext cx="1015287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>
            <a:extLst>
              <a:ext uri="{FF2B5EF4-FFF2-40B4-BE49-F238E27FC236}">
                <a16:creationId xmlns:a16="http://schemas.microsoft.com/office/drawing/2014/main" id="{EE0EA158-A531-4A72-AA9A-56D68A3511A0}"/>
              </a:ext>
            </a:extLst>
          </p:cNvPr>
          <p:cNvCxnSpPr>
            <a:cxnSpLocks/>
          </p:cNvCxnSpPr>
          <p:nvPr/>
        </p:nvCxnSpPr>
        <p:spPr>
          <a:xfrm>
            <a:off x="6879128" y="4304371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1">
            <a:extLst>
              <a:ext uri="{FF2B5EF4-FFF2-40B4-BE49-F238E27FC236}">
                <a16:creationId xmlns:a16="http://schemas.microsoft.com/office/drawing/2014/main" id="{AF964B14-507A-4920-9125-4052393FBC45}"/>
              </a:ext>
            </a:extLst>
          </p:cNvPr>
          <p:cNvSpPr txBox="1"/>
          <p:nvPr/>
        </p:nvSpPr>
        <p:spPr>
          <a:xfrm>
            <a:off x="6970776" y="42632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DFDE9C-4D85-41CA-B070-C775A5F624AF}"/>
              </a:ext>
            </a:extLst>
          </p:cNvPr>
          <p:cNvSpPr/>
          <p:nvPr/>
        </p:nvSpPr>
        <p:spPr>
          <a:xfrm>
            <a:off x="497768" y="3678890"/>
            <a:ext cx="2276218" cy="952596"/>
          </a:xfrm>
          <a:prstGeom prst="ellips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1023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art4</a:t>
            </a:r>
            <a:r>
              <a:rPr lang="zh-CN" altLang="en-US" dirty="0"/>
              <a:t>：问题分类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373" y="1372462"/>
            <a:ext cx="7886700" cy="5120413"/>
          </a:xfrm>
        </p:spPr>
        <p:txBody>
          <a:bodyPr lIns="45719" rIns="45719" anchor="t">
            <a:normAutofit/>
          </a:bodyPr>
          <a:lstStyle/>
          <a:p>
            <a:r>
              <a:rPr lang="zh-CN" altLang="en-US" dirty="0"/>
              <a:t>使用了</a:t>
            </a:r>
            <a:r>
              <a:rPr lang="zh-CN" altLang="en-US" b="1" dirty="0"/>
              <a:t>关键词匹配</a:t>
            </a:r>
            <a:r>
              <a:rPr lang="zh-CN" altLang="en-US" dirty="0"/>
              <a:t>和</a:t>
            </a:r>
            <a:r>
              <a:rPr lang="zh-CN" altLang="en-US" b="1" dirty="0"/>
              <a:t>词性标注</a:t>
            </a:r>
            <a:r>
              <a:rPr lang="zh-CN" altLang="en-US" dirty="0"/>
              <a:t>的方法</a:t>
            </a:r>
            <a:endParaRPr lang="en-US" altLang="zh-CN" dirty="0"/>
          </a:p>
          <a:p>
            <a:pPr lvl="1"/>
            <a:r>
              <a:rPr lang="en-US" altLang="zh-CN" dirty="0"/>
              <a:t>Compare </a:t>
            </a:r>
            <a:r>
              <a:rPr lang="zh-CN" altLang="en-US" dirty="0"/>
              <a:t>型问题、</a:t>
            </a:r>
            <a:r>
              <a:rPr lang="en-US" altLang="zh-CN" dirty="0"/>
              <a:t>Why </a:t>
            </a:r>
            <a:r>
              <a:rPr lang="zh-CN" altLang="en-US" dirty="0"/>
              <a:t>型问题、</a:t>
            </a:r>
            <a:r>
              <a:rPr lang="en-US" altLang="zh-CN" dirty="0"/>
              <a:t>How </a:t>
            </a:r>
            <a:r>
              <a:rPr lang="zh-CN" altLang="en-US" dirty="0"/>
              <a:t>型问题、</a:t>
            </a:r>
            <a:r>
              <a:rPr lang="en-US" altLang="zh-CN" dirty="0"/>
              <a:t>Yes or No </a:t>
            </a:r>
            <a:r>
              <a:rPr lang="zh-CN" altLang="en-US" dirty="0"/>
              <a:t>型问题、</a:t>
            </a:r>
            <a:r>
              <a:rPr lang="en-US" altLang="zh-CN" dirty="0"/>
              <a:t>What do </a:t>
            </a:r>
            <a:r>
              <a:rPr lang="zh-CN" altLang="en-US" dirty="0"/>
              <a:t>型问题、</a:t>
            </a:r>
            <a:r>
              <a:rPr lang="en-US" altLang="zh-CN" dirty="0"/>
              <a:t>What </a:t>
            </a:r>
            <a:r>
              <a:rPr lang="zh-CN" altLang="en-US" dirty="0"/>
              <a:t>型问题、</a:t>
            </a:r>
            <a:r>
              <a:rPr lang="en-US" altLang="zh-CN" dirty="0"/>
              <a:t>others 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endParaRPr lang="en-US" altLang="zh-CN" b="1" dirty="0"/>
          </a:p>
          <a:p>
            <a:r>
              <a:rPr lang="zh-CN" altLang="en-US" dirty="0"/>
              <a:t>拥有不同问题类型的关键字</a:t>
            </a:r>
            <a:endParaRPr lang="en-US" altLang="zh-CN" dirty="0"/>
          </a:p>
          <a:p>
            <a:pPr lvl="1"/>
            <a:r>
              <a:rPr lang="zh-CN" altLang="en-US" dirty="0"/>
              <a:t>如“</a:t>
            </a:r>
            <a:r>
              <a:rPr lang="en-US" altLang="zh-CN" dirty="0"/>
              <a:t>Is there any reason to use RabbitMQ over Kafka?</a:t>
            </a:r>
          </a:p>
          <a:p>
            <a:pPr lvl="1"/>
            <a:r>
              <a:rPr lang="zh-CN" altLang="en-US" dirty="0"/>
              <a:t>既包含了</a:t>
            </a:r>
            <a:r>
              <a:rPr lang="en-US" altLang="zh-CN" dirty="0"/>
              <a:t>Yes or No </a:t>
            </a:r>
            <a:r>
              <a:rPr lang="zh-CN" altLang="en-US" dirty="0"/>
              <a:t>型问题中“</a:t>
            </a:r>
            <a:r>
              <a:rPr lang="en-US" altLang="zh-CN" dirty="0"/>
              <a:t>Is there”</a:t>
            </a:r>
            <a:r>
              <a:rPr lang="zh-CN" altLang="en-US" dirty="0"/>
              <a:t>关键字，也包含了</a:t>
            </a:r>
            <a:r>
              <a:rPr lang="en-US" altLang="zh-CN" dirty="0"/>
              <a:t>Why </a:t>
            </a:r>
            <a:r>
              <a:rPr lang="zh-CN" altLang="en-US" dirty="0"/>
              <a:t>型问题中“</a:t>
            </a:r>
            <a:r>
              <a:rPr lang="en-US" altLang="zh-CN" dirty="0"/>
              <a:t>reason</a:t>
            </a:r>
            <a:r>
              <a:rPr lang="zh-CN" altLang="en-US" dirty="0"/>
              <a:t>”关键字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zh-CN" altLang="en-US" b="1" dirty="0"/>
              <a:t>关键字匹配的顺序进行优先级排序</a:t>
            </a:r>
            <a:r>
              <a:rPr lang="zh-CN" altLang="en-US" dirty="0"/>
              <a:t>（上述顺序）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8C4675-C1F2-4DD1-9375-8ED75F758220}"/>
              </a:ext>
            </a:extLst>
          </p:cNvPr>
          <p:cNvSpPr txBox="1"/>
          <p:nvPr/>
        </p:nvSpPr>
        <p:spPr>
          <a:xfrm>
            <a:off x="7503886" y="6000945"/>
            <a:ext cx="16401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————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侯兴中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2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4121"/>
            <a:ext cx="7886700" cy="4822231"/>
          </a:xfrm>
        </p:spPr>
        <p:txBody>
          <a:bodyPr lIns="45719" rIns="45719" anchor="t"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51597EB8-C1DB-4BBD-94E7-7B2C94F66A7C}"/>
              </a:ext>
            </a:extLst>
          </p:cNvPr>
          <p:cNvSpPr/>
          <p:nvPr/>
        </p:nvSpPr>
        <p:spPr>
          <a:xfrm>
            <a:off x="1888589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问题预处理</a:t>
            </a:r>
            <a:endParaRPr lang="en-US" dirty="0"/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7BFBFB2D-2D78-466A-8F75-0F877E008FA0}"/>
              </a:ext>
            </a:extLst>
          </p:cNvPr>
          <p:cNvSpPr/>
          <p:nvPr/>
        </p:nvSpPr>
        <p:spPr>
          <a:xfrm>
            <a:off x="3085276" y="3818283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数据库匹配</a:t>
            </a:r>
            <a:endParaRPr lang="en-US" dirty="0"/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05BFB2C1-285B-4316-8FE6-8CCB61856AAB}"/>
              </a:ext>
            </a:extLst>
          </p:cNvPr>
          <p:cNvSpPr/>
          <p:nvPr/>
        </p:nvSpPr>
        <p:spPr>
          <a:xfrm>
            <a:off x="748828" y="3792158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5A98963-B749-4260-BE0B-9415F2E838E3}"/>
              </a:ext>
            </a:extLst>
          </p:cNvPr>
          <p:cNvSpPr/>
          <p:nvPr/>
        </p:nvSpPr>
        <p:spPr>
          <a:xfrm>
            <a:off x="5237032" y="3844408"/>
            <a:ext cx="1436914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网页前端</a:t>
            </a:r>
            <a:endParaRPr lang="en-US" dirty="0"/>
          </a:p>
        </p:txBody>
      </p:sp>
      <p:sp>
        <p:nvSpPr>
          <p:cNvPr id="30" name="Smiley Face 10">
            <a:extLst>
              <a:ext uri="{FF2B5EF4-FFF2-40B4-BE49-F238E27FC236}">
                <a16:creationId xmlns:a16="http://schemas.microsoft.com/office/drawing/2014/main" id="{68854036-75F7-4095-A912-D8C8E729913C}"/>
              </a:ext>
            </a:extLst>
          </p:cNvPr>
          <p:cNvSpPr/>
          <p:nvPr/>
        </p:nvSpPr>
        <p:spPr>
          <a:xfrm>
            <a:off x="8076025" y="370071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0B01C220-986B-4108-BDC2-8A9015C1C64E}"/>
              </a:ext>
            </a:extLst>
          </p:cNvPr>
          <p:cNvCxnSpPr/>
          <p:nvPr/>
        </p:nvCxnSpPr>
        <p:spPr>
          <a:xfrm flipH="1">
            <a:off x="6856826" y="4166626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>
            <a:extLst>
              <a:ext uri="{FF2B5EF4-FFF2-40B4-BE49-F238E27FC236}">
                <a16:creationId xmlns:a16="http://schemas.microsoft.com/office/drawing/2014/main" id="{098DD4DC-2B9D-4E02-8B6D-B29AED3A65BB}"/>
              </a:ext>
            </a:extLst>
          </p:cNvPr>
          <p:cNvSpPr txBox="1"/>
          <p:nvPr/>
        </p:nvSpPr>
        <p:spPr>
          <a:xfrm>
            <a:off x="6907599" y="3700717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A3D32E3-5935-430C-9512-87B9DD211A19}"/>
              </a:ext>
            </a:extLst>
          </p:cNvPr>
          <p:cNvSpPr/>
          <p:nvPr/>
        </p:nvSpPr>
        <p:spPr>
          <a:xfrm>
            <a:off x="612993" y="1951473"/>
            <a:ext cx="6201767" cy="3925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308CAE71-9B41-43C5-B287-2FBA2711A6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743515" y="2839418"/>
            <a:ext cx="1493518" cy="10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>
            <a:extLst>
              <a:ext uri="{FF2B5EF4-FFF2-40B4-BE49-F238E27FC236}">
                <a16:creationId xmlns:a16="http://schemas.microsoft.com/office/drawing/2014/main" id="{433D4853-5915-43C4-B1F8-482B26603418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1676291" y="3179052"/>
            <a:ext cx="1139761" cy="6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>
            <a:extLst>
              <a:ext uri="{FF2B5EF4-FFF2-40B4-BE49-F238E27FC236}">
                <a16:creationId xmlns:a16="http://schemas.microsoft.com/office/drawing/2014/main" id="{962294D2-0384-4C5A-8AFA-D1D05E34A3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16052" y="3179052"/>
            <a:ext cx="1196687" cy="63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29">
            <a:extLst>
              <a:ext uri="{FF2B5EF4-FFF2-40B4-BE49-F238E27FC236}">
                <a16:creationId xmlns:a16="http://schemas.microsoft.com/office/drawing/2014/main" id="{031AB946-E259-49E5-B75C-731DDDDC0BEE}"/>
              </a:ext>
            </a:extLst>
          </p:cNvPr>
          <p:cNvSpPr/>
          <p:nvPr/>
        </p:nvSpPr>
        <p:spPr>
          <a:xfrm>
            <a:off x="4819020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数据库建立</a:t>
            </a:r>
            <a:endParaRPr lang="en-US" dirty="0"/>
          </a:p>
        </p:txBody>
      </p: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42D4F239-4B28-4202-9126-339F110ED429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3743515" y="2839418"/>
            <a:ext cx="107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2">
            <a:extLst>
              <a:ext uri="{FF2B5EF4-FFF2-40B4-BE49-F238E27FC236}">
                <a16:creationId xmlns:a16="http://schemas.microsoft.com/office/drawing/2014/main" id="{F68212FE-7561-44EE-BA04-B74DD43FF029}"/>
              </a:ext>
            </a:extLst>
          </p:cNvPr>
          <p:cNvSpPr/>
          <p:nvPr/>
        </p:nvSpPr>
        <p:spPr>
          <a:xfrm>
            <a:off x="206738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答案抽取</a:t>
            </a:r>
            <a:endParaRPr lang="en-US" dirty="0"/>
          </a:p>
        </p:txBody>
      </p:sp>
      <p:cxnSp>
        <p:nvCxnSpPr>
          <p:cNvPr id="40" name="Straight Arrow Connector 33">
            <a:extLst>
              <a:ext uri="{FF2B5EF4-FFF2-40B4-BE49-F238E27FC236}">
                <a16:creationId xmlns:a16="http://schemas.microsoft.com/office/drawing/2014/main" id="{239F0412-95FB-4241-A903-159F759730D9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flipH="1">
            <a:off x="2816052" y="4497551"/>
            <a:ext cx="1196687" cy="40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>
            <a:extLst>
              <a:ext uri="{FF2B5EF4-FFF2-40B4-BE49-F238E27FC236}">
                <a16:creationId xmlns:a16="http://schemas.microsoft.com/office/drawing/2014/main" id="{C1EFFE5B-1D46-4878-A778-512D502602C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676291" y="4471426"/>
            <a:ext cx="1139761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39">
            <a:extLst>
              <a:ext uri="{FF2B5EF4-FFF2-40B4-BE49-F238E27FC236}">
                <a16:creationId xmlns:a16="http://schemas.microsoft.com/office/drawing/2014/main" id="{C5A1FF27-38F2-4DEF-A5FF-A9E26372B01C}"/>
              </a:ext>
            </a:extLst>
          </p:cNvPr>
          <p:cNvSpPr/>
          <p:nvPr/>
        </p:nvSpPr>
        <p:spPr>
          <a:xfrm>
            <a:off x="419153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集成结果</a:t>
            </a:r>
            <a:endParaRPr lang="en-US" dirty="0"/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65DFFD6E-817D-4735-A600-FC2975B27329}"/>
              </a:ext>
            </a:extLst>
          </p:cNvPr>
          <p:cNvSpPr txBox="1"/>
          <p:nvPr/>
        </p:nvSpPr>
        <p:spPr>
          <a:xfrm>
            <a:off x="748828" y="211098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无忧编程 </a:t>
            </a:r>
            <a:r>
              <a:rPr lang="en-US" altLang="zh-CN"/>
              <a:t>1.0</a:t>
            </a:r>
            <a:endParaRPr lang="en-US" dirty="0"/>
          </a:p>
        </p:txBody>
      </p: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2ADC2D0F-4254-4663-8076-9C8DD3D2DAA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3564724" y="5209901"/>
            <a:ext cx="62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B244A-C5EF-43BC-B0C8-3A92D0CCA52A}"/>
              </a:ext>
            </a:extLst>
          </p:cNvPr>
          <p:cNvCxnSpPr>
            <a:stCxn id="42" idx="0"/>
            <a:endCxn id="29" idx="2"/>
          </p:cNvCxnSpPr>
          <p:nvPr/>
        </p:nvCxnSpPr>
        <p:spPr>
          <a:xfrm flipV="1">
            <a:off x="4940202" y="4471426"/>
            <a:ext cx="1015287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>
            <a:extLst>
              <a:ext uri="{FF2B5EF4-FFF2-40B4-BE49-F238E27FC236}">
                <a16:creationId xmlns:a16="http://schemas.microsoft.com/office/drawing/2014/main" id="{EE0EA158-A531-4A72-AA9A-56D68A3511A0}"/>
              </a:ext>
            </a:extLst>
          </p:cNvPr>
          <p:cNvCxnSpPr>
            <a:cxnSpLocks/>
          </p:cNvCxnSpPr>
          <p:nvPr/>
        </p:nvCxnSpPr>
        <p:spPr>
          <a:xfrm>
            <a:off x="6879128" y="4304371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1">
            <a:extLst>
              <a:ext uri="{FF2B5EF4-FFF2-40B4-BE49-F238E27FC236}">
                <a16:creationId xmlns:a16="http://schemas.microsoft.com/office/drawing/2014/main" id="{AF964B14-507A-4920-9125-4052393FBC45}"/>
              </a:ext>
            </a:extLst>
          </p:cNvPr>
          <p:cNvSpPr txBox="1"/>
          <p:nvPr/>
        </p:nvSpPr>
        <p:spPr>
          <a:xfrm>
            <a:off x="6970776" y="42632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DFDE9C-4D85-41CA-B070-C775A5F624AF}"/>
              </a:ext>
            </a:extLst>
          </p:cNvPr>
          <p:cNvSpPr/>
          <p:nvPr/>
        </p:nvSpPr>
        <p:spPr>
          <a:xfrm>
            <a:off x="1605589" y="4770614"/>
            <a:ext cx="2276218" cy="952596"/>
          </a:xfrm>
          <a:prstGeom prst="ellips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77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art5</a:t>
            </a:r>
            <a:r>
              <a:rPr lang="zh-CN" altLang="en-US" dirty="0"/>
              <a:t>：答案抽取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6051"/>
            <a:ext cx="7886700" cy="5106824"/>
          </a:xfrm>
        </p:spPr>
        <p:txBody>
          <a:bodyPr lIns="45719" rIns="45719" anchor="t">
            <a:normAutofit/>
          </a:bodyPr>
          <a:lstStyle/>
          <a:p>
            <a:r>
              <a:rPr lang="zh-CN" altLang="en-US" dirty="0"/>
              <a:t>获取社区用户答案</a:t>
            </a:r>
            <a:endParaRPr lang="en-US" altLang="zh-CN" dirty="0"/>
          </a:p>
          <a:p>
            <a:pPr lvl="1"/>
            <a:r>
              <a:rPr lang="zh-CN" altLang="en-US" dirty="0"/>
              <a:t>通过访问链接地址，从对应问题回答的页面中获取最佳的社区用户答案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altLang="zh-CN" dirty="0"/>
              <a:t>Yes/No </a:t>
            </a:r>
            <a:r>
              <a:rPr lang="zh-CN" altLang="en-US" dirty="0"/>
              <a:t>型问题的答案</a:t>
            </a:r>
            <a:endParaRPr lang="en-US" altLang="zh-CN" dirty="0"/>
          </a:p>
          <a:p>
            <a:pPr lvl="1"/>
            <a:r>
              <a:rPr lang="zh-CN" altLang="en-US" dirty="0"/>
              <a:t>判断原始的答案中是否有</a:t>
            </a:r>
            <a:r>
              <a:rPr lang="en-US" altLang="zh-CN" dirty="0"/>
              <a:t>Yes </a:t>
            </a:r>
            <a:r>
              <a:rPr lang="zh-CN" altLang="en-US" dirty="0"/>
              <a:t>或</a:t>
            </a:r>
            <a:r>
              <a:rPr lang="en-US" altLang="zh-CN" dirty="0"/>
              <a:t>No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Yes/No</a:t>
            </a:r>
            <a:r>
              <a:rPr lang="zh-CN" altLang="en-US" dirty="0"/>
              <a:t>并检索答案，返回必要的信息</a:t>
            </a:r>
            <a:endParaRPr lang="en-US" altLang="zh-CN" dirty="0"/>
          </a:p>
          <a:p>
            <a:r>
              <a:rPr lang="en-US" altLang="zh-CN" dirty="0"/>
              <a:t>How </a:t>
            </a:r>
            <a:r>
              <a:rPr lang="zh-CN" altLang="en-US" dirty="0"/>
              <a:t>型问题的回答</a:t>
            </a:r>
            <a:endParaRPr lang="en-US" altLang="zh-CN" dirty="0"/>
          </a:p>
          <a:p>
            <a:pPr lvl="1"/>
            <a:r>
              <a:rPr lang="zh-CN" altLang="en-US" dirty="0"/>
              <a:t>结果显示为一个执行序列，将顺序有条理的列出</a:t>
            </a:r>
            <a:endParaRPr lang="en-US" altLang="zh-CN" dirty="0"/>
          </a:p>
          <a:p>
            <a:pPr lvl="1"/>
            <a:r>
              <a:rPr lang="zh-CN" altLang="en-US" dirty="0"/>
              <a:t>句子分割、顺序罗列、冗余句子删除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7327A-AD17-47E7-8CE2-CFF49DE50A99}"/>
              </a:ext>
            </a:extLst>
          </p:cNvPr>
          <p:cNvSpPr txBox="1"/>
          <p:nvPr/>
        </p:nvSpPr>
        <p:spPr>
          <a:xfrm>
            <a:off x="7503886" y="4038952"/>
            <a:ext cx="16401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------------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张枫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5A6C5-EEA7-485C-82A6-D3E6B2EF6195}"/>
              </a:ext>
            </a:extLst>
          </p:cNvPr>
          <p:cNvSpPr txBox="1"/>
          <p:nvPr/>
        </p:nvSpPr>
        <p:spPr>
          <a:xfrm>
            <a:off x="7503886" y="5950506"/>
            <a:ext cx="16401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------------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江子特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6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4121"/>
            <a:ext cx="7886700" cy="4822231"/>
          </a:xfrm>
        </p:spPr>
        <p:txBody>
          <a:bodyPr lIns="45719" rIns="45719" anchor="t"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51597EB8-C1DB-4BBD-94E7-7B2C94F66A7C}"/>
              </a:ext>
            </a:extLst>
          </p:cNvPr>
          <p:cNvSpPr/>
          <p:nvPr/>
        </p:nvSpPr>
        <p:spPr>
          <a:xfrm>
            <a:off x="1888589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问题预处理</a:t>
            </a:r>
            <a:endParaRPr lang="en-US" dirty="0"/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7BFBFB2D-2D78-466A-8F75-0F877E008FA0}"/>
              </a:ext>
            </a:extLst>
          </p:cNvPr>
          <p:cNvSpPr/>
          <p:nvPr/>
        </p:nvSpPr>
        <p:spPr>
          <a:xfrm>
            <a:off x="3085276" y="3818283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数据库匹配</a:t>
            </a:r>
            <a:endParaRPr lang="en-US" dirty="0"/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05BFB2C1-285B-4316-8FE6-8CCB61856AAB}"/>
              </a:ext>
            </a:extLst>
          </p:cNvPr>
          <p:cNvSpPr/>
          <p:nvPr/>
        </p:nvSpPr>
        <p:spPr>
          <a:xfrm>
            <a:off x="748828" y="3792158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5A98963-B749-4260-BE0B-9415F2E838E3}"/>
              </a:ext>
            </a:extLst>
          </p:cNvPr>
          <p:cNvSpPr/>
          <p:nvPr/>
        </p:nvSpPr>
        <p:spPr>
          <a:xfrm>
            <a:off x="5237032" y="3844408"/>
            <a:ext cx="1436914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网页前端</a:t>
            </a:r>
            <a:endParaRPr lang="en-US" dirty="0"/>
          </a:p>
        </p:txBody>
      </p:sp>
      <p:sp>
        <p:nvSpPr>
          <p:cNvPr id="30" name="Smiley Face 10">
            <a:extLst>
              <a:ext uri="{FF2B5EF4-FFF2-40B4-BE49-F238E27FC236}">
                <a16:creationId xmlns:a16="http://schemas.microsoft.com/office/drawing/2014/main" id="{68854036-75F7-4095-A912-D8C8E729913C}"/>
              </a:ext>
            </a:extLst>
          </p:cNvPr>
          <p:cNvSpPr/>
          <p:nvPr/>
        </p:nvSpPr>
        <p:spPr>
          <a:xfrm>
            <a:off x="8076025" y="370071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0B01C220-986B-4108-BDC2-8A9015C1C64E}"/>
              </a:ext>
            </a:extLst>
          </p:cNvPr>
          <p:cNvCxnSpPr/>
          <p:nvPr/>
        </p:nvCxnSpPr>
        <p:spPr>
          <a:xfrm flipH="1">
            <a:off x="6856826" y="4166626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>
            <a:extLst>
              <a:ext uri="{FF2B5EF4-FFF2-40B4-BE49-F238E27FC236}">
                <a16:creationId xmlns:a16="http://schemas.microsoft.com/office/drawing/2014/main" id="{098DD4DC-2B9D-4E02-8B6D-B29AED3A65BB}"/>
              </a:ext>
            </a:extLst>
          </p:cNvPr>
          <p:cNvSpPr txBox="1"/>
          <p:nvPr/>
        </p:nvSpPr>
        <p:spPr>
          <a:xfrm>
            <a:off x="6907599" y="3700717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A3D32E3-5935-430C-9512-87B9DD211A19}"/>
              </a:ext>
            </a:extLst>
          </p:cNvPr>
          <p:cNvSpPr/>
          <p:nvPr/>
        </p:nvSpPr>
        <p:spPr>
          <a:xfrm>
            <a:off x="612993" y="1951473"/>
            <a:ext cx="6201767" cy="3925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308CAE71-9B41-43C5-B287-2FBA2711A6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743515" y="2839418"/>
            <a:ext cx="1493518" cy="10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>
            <a:extLst>
              <a:ext uri="{FF2B5EF4-FFF2-40B4-BE49-F238E27FC236}">
                <a16:creationId xmlns:a16="http://schemas.microsoft.com/office/drawing/2014/main" id="{433D4853-5915-43C4-B1F8-482B26603418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1676291" y="3179052"/>
            <a:ext cx="1139761" cy="6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>
            <a:extLst>
              <a:ext uri="{FF2B5EF4-FFF2-40B4-BE49-F238E27FC236}">
                <a16:creationId xmlns:a16="http://schemas.microsoft.com/office/drawing/2014/main" id="{962294D2-0384-4C5A-8AFA-D1D05E34A3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16052" y="3179052"/>
            <a:ext cx="1196687" cy="63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29">
            <a:extLst>
              <a:ext uri="{FF2B5EF4-FFF2-40B4-BE49-F238E27FC236}">
                <a16:creationId xmlns:a16="http://schemas.microsoft.com/office/drawing/2014/main" id="{031AB946-E259-49E5-B75C-731DDDDC0BEE}"/>
              </a:ext>
            </a:extLst>
          </p:cNvPr>
          <p:cNvSpPr/>
          <p:nvPr/>
        </p:nvSpPr>
        <p:spPr>
          <a:xfrm>
            <a:off x="4819020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数据库建立</a:t>
            </a:r>
            <a:endParaRPr lang="en-US" dirty="0"/>
          </a:p>
        </p:txBody>
      </p: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42D4F239-4B28-4202-9126-339F110ED429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3743515" y="2839418"/>
            <a:ext cx="107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2">
            <a:extLst>
              <a:ext uri="{FF2B5EF4-FFF2-40B4-BE49-F238E27FC236}">
                <a16:creationId xmlns:a16="http://schemas.microsoft.com/office/drawing/2014/main" id="{F68212FE-7561-44EE-BA04-B74DD43FF029}"/>
              </a:ext>
            </a:extLst>
          </p:cNvPr>
          <p:cNvSpPr/>
          <p:nvPr/>
        </p:nvSpPr>
        <p:spPr>
          <a:xfrm>
            <a:off x="206738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答案抽取</a:t>
            </a:r>
            <a:endParaRPr lang="en-US" dirty="0"/>
          </a:p>
        </p:txBody>
      </p:sp>
      <p:cxnSp>
        <p:nvCxnSpPr>
          <p:cNvPr id="40" name="Straight Arrow Connector 33">
            <a:extLst>
              <a:ext uri="{FF2B5EF4-FFF2-40B4-BE49-F238E27FC236}">
                <a16:creationId xmlns:a16="http://schemas.microsoft.com/office/drawing/2014/main" id="{239F0412-95FB-4241-A903-159F759730D9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flipH="1">
            <a:off x="2816052" y="4497551"/>
            <a:ext cx="1196687" cy="40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>
            <a:extLst>
              <a:ext uri="{FF2B5EF4-FFF2-40B4-BE49-F238E27FC236}">
                <a16:creationId xmlns:a16="http://schemas.microsoft.com/office/drawing/2014/main" id="{C1EFFE5B-1D46-4878-A778-512D502602C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676291" y="4471426"/>
            <a:ext cx="1139761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39">
            <a:extLst>
              <a:ext uri="{FF2B5EF4-FFF2-40B4-BE49-F238E27FC236}">
                <a16:creationId xmlns:a16="http://schemas.microsoft.com/office/drawing/2014/main" id="{C5A1FF27-38F2-4DEF-A5FF-A9E26372B01C}"/>
              </a:ext>
            </a:extLst>
          </p:cNvPr>
          <p:cNvSpPr/>
          <p:nvPr/>
        </p:nvSpPr>
        <p:spPr>
          <a:xfrm>
            <a:off x="419153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集成结果</a:t>
            </a:r>
            <a:endParaRPr lang="en-US" dirty="0"/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65DFFD6E-817D-4735-A600-FC2975B27329}"/>
              </a:ext>
            </a:extLst>
          </p:cNvPr>
          <p:cNvSpPr txBox="1"/>
          <p:nvPr/>
        </p:nvSpPr>
        <p:spPr>
          <a:xfrm>
            <a:off x="748828" y="211098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无忧编程 </a:t>
            </a:r>
            <a:r>
              <a:rPr lang="en-US" altLang="zh-CN"/>
              <a:t>1.0</a:t>
            </a:r>
            <a:endParaRPr lang="en-US" dirty="0"/>
          </a:p>
        </p:txBody>
      </p: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2ADC2D0F-4254-4663-8076-9C8DD3D2DAA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3564724" y="5209901"/>
            <a:ext cx="62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B244A-C5EF-43BC-B0C8-3A92D0CCA52A}"/>
              </a:ext>
            </a:extLst>
          </p:cNvPr>
          <p:cNvCxnSpPr>
            <a:stCxn id="42" idx="0"/>
            <a:endCxn id="29" idx="2"/>
          </p:cNvCxnSpPr>
          <p:nvPr/>
        </p:nvCxnSpPr>
        <p:spPr>
          <a:xfrm flipV="1">
            <a:off x="4940202" y="4471426"/>
            <a:ext cx="1015287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>
            <a:extLst>
              <a:ext uri="{FF2B5EF4-FFF2-40B4-BE49-F238E27FC236}">
                <a16:creationId xmlns:a16="http://schemas.microsoft.com/office/drawing/2014/main" id="{EE0EA158-A531-4A72-AA9A-56D68A3511A0}"/>
              </a:ext>
            </a:extLst>
          </p:cNvPr>
          <p:cNvCxnSpPr>
            <a:cxnSpLocks/>
          </p:cNvCxnSpPr>
          <p:nvPr/>
        </p:nvCxnSpPr>
        <p:spPr>
          <a:xfrm>
            <a:off x="6879128" y="4304371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1">
            <a:extLst>
              <a:ext uri="{FF2B5EF4-FFF2-40B4-BE49-F238E27FC236}">
                <a16:creationId xmlns:a16="http://schemas.microsoft.com/office/drawing/2014/main" id="{AF964B14-507A-4920-9125-4052393FBC45}"/>
              </a:ext>
            </a:extLst>
          </p:cNvPr>
          <p:cNvSpPr txBox="1"/>
          <p:nvPr/>
        </p:nvSpPr>
        <p:spPr>
          <a:xfrm>
            <a:off x="6970776" y="42632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DFDE9C-4D85-41CA-B070-C775A5F624AF}"/>
              </a:ext>
            </a:extLst>
          </p:cNvPr>
          <p:cNvSpPr/>
          <p:nvPr/>
        </p:nvSpPr>
        <p:spPr>
          <a:xfrm>
            <a:off x="3900641" y="4711528"/>
            <a:ext cx="2276218" cy="952596"/>
          </a:xfrm>
          <a:prstGeom prst="ellips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56381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art6</a:t>
            </a:r>
            <a:r>
              <a:rPr lang="zh-CN" altLang="en-US" dirty="0"/>
              <a:t>：集成结果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926" y="1534121"/>
            <a:ext cx="7956148" cy="4822231"/>
          </a:xfrm>
        </p:spPr>
        <p:txBody>
          <a:bodyPr lIns="45719" rIns="45719" anchor="t">
            <a:normAutofit lnSpcReduction="10000"/>
          </a:bodyPr>
          <a:lstStyle/>
          <a:p>
            <a:r>
              <a:rPr lang="zh-CN" altLang="en-US" dirty="0"/>
              <a:t>考虑到系统中各个模块可能存在的误差以及误差传递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：分类的结果不正确，使得最终返回的结果不能按照预测的类别输出</a:t>
            </a:r>
            <a:endParaRPr lang="en-US" altLang="zh-CN" dirty="0"/>
          </a:p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：即便类别预测正确，模型可能也不能正确回答问题</a:t>
            </a:r>
          </a:p>
          <a:p>
            <a:r>
              <a:rPr lang="zh-CN" altLang="en-US" dirty="0"/>
              <a:t>因此，该模块会综合每类回答的情况，给出返回给用户的结果。通过</a:t>
            </a:r>
            <a:r>
              <a:rPr lang="zh-CN" altLang="en-US" b="1" dirty="0"/>
              <a:t>每一类的概率选择出比值最大的类别的答案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286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D93B8-52BF-4BD3-BE95-863B889B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69962-A103-4160-A8D3-7CF7AEA6C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已经能初步</a:t>
            </a:r>
            <a:r>
              <a:rPr lang="en-US" altLang="zh-CN" dirty="0"/>
              <a:t>work</a:t>
            </a:r>
          </a:p>
          <a:p>
            <a:r>
              <a:rPr lang="zh-CN" altLang="en-US" dirty="0"/>
              <a:t>但每一个模块都值得进一步的优化</a:t>
            </a:r>
            <a:endParaRPr lang="en-US" altLang="zh-CN" dirty="0"/>
          </a:p>
          <a:p>
            <a:r>
              <a:rPr lang="zh-CN" altLang="en-US" dirty="0"/>
              <a:t>考虑在问题分类、相似度匹配等模块引入深度学习的方法（语义信息）</a:t>
            </a:r>
            <a:endParaRPr lang="en-US" altLang="zh-CN" dirty="0"/>
          </a:p>
          <a:p>
            <a:r>
              <a:rPr lang="zh-CN" altLang="en-US" dirty="0"/>
              <a:t>考虑对不同类型问题的回答加入答案篇章分析的部分</a:t>
            </a:r>
            <a:endParaRPr lang="en-US" altLang="zh-CN" dirty="0"/>
          </a:p>
          <a:p>
            <a:r>
              <a:rPr lang="zh-CN" altLang="en-US" dirty="0"/>
              <a:t>继续进化！！！！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谢谢大家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129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B7667-A640-4213-8521-5BB81BDE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演示！！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671C-B7CB-490A-8853-D39108472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数据集：</a:t>
            </a:r>
            <a:r>
              <a:rPr lang="en-US" altLang="zh-CN" dirty="0" err="1"/>
              <a:t>stackoverflow</a:t>
            </a:r>
            <a:r>
              <a:rPr lang="en-US" altLang="zh-CN" dirty="0"/>
              <a:t> 1447200 </a:t>
            </a:r>
            <a:r>
              <a:rPr lang="zh-CN" altLang="en-US" dirty="0"/>
              <a:t>条问题</a:t>
            </a:r>
            <a:endParaRPr lang="en-US" altLang="zh-CN" dirty="0"/>
          </a:p>
          <a:p>
            <a:r>
              <a:rPr lang="zh-CN" altLang="en-US" dirty="0"/>
              <a:t>停用词：</a:t>
            </a:r>
            <a:r>
              <a:rPr lang="en-US" altLang="zh-CN" dirty="0"/>
              <a:t>Python </a:t>
            </a:r>
            <a:r>
              <a:rPr lang="zh-CN" altLang="en-US" dirty="0"/>
              <a:t>的</a:t>
            </a:r>
            <a:r>
              <a:rPr lang="en-US" altLang="zh-CN" dirty="0" err="1"/>
              <a:t>sklearn.feature_extraction.stop_words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en-US" altLang="zh-CN" dirty="0"/>
              <a:t>ENGLISH_STOP_WORDS</a:t>
            </a:r>
          </a:p>
          <a:p>
            <a:r>
              <a:rPr lang="zh-CN" altLang="en-US" dirty="0"/>
              <a:t>相似系统：</a:t>
            </a:r>
            <a:r>
              <a:rPr lang="en-US" altLang="zh-CN" dirty="0"/>
              <a:t>MIT </a:t>
            </a:r>
            <a:r>
              <a:rPr lang="zh-CN" altLang="en-US" dirty="0"/>
              <a:t>的</a:t>
            </a:r>
            <a:r>
              <a:rPr lang="en-US" altLang="zh-CN" dirty="0"/>
              <a:t>START</a:t>
            </a:r>
            <a:r>
              <a:rPr lang="zh-CN" altLang="en-US" dirty="0"/>
              <a:t>系统</a:t>
            </a:r>
            <a:r>
              <a:rPr lang="en-US" altLang="zh-CN" dirty="0">
                <a:hlinkClick r:id="rId2"/>
              </a:rPr>
              <a:t>http://start.csail.mit.edu/</a:t>
            </a:r>
            <a:endParaRPr lang="en-US" altLang="zh-CN" dirty="0"/>
          </a:p>
          <a:p>
            <a:r>
              <a:rPr lang="zh-CN" altLang="en-US" dirty="0"/>
              <a:t>推荐测试用例：</a:t>
            </a:r>
            <a:endParaRPr lang="en-US" altLang="zh-CN" dirty="0"/>
          </a:p>
          <a:p>
            <a:pPr lvl="1"/>
            <a:r>
              <a:rPr lang="en-US" altLang="zh-CN" dirty="0"/>
              <a:t>How Can I format a </a:t>
            </a:r>
            <a:r>
              <a:rPr lang="en-US" altLang="zh-CN" dirty="0" err="1"/>
              <a:t>nuber</a:t>
            </a:r>
            <a:r>
              <a:rPr lang="en-US" altLang="zh-CN" dirty="0"/>
              <a:t> into a string with leading zeros</a:t>
            </a:r>
          </a:p>
          <a:p>
            <a:pPr lvl="1"/>
            <a:r>
              <a:rPr lang="en-US" altLang="zh-CN" dirty="0"/>
              <a:t>Can I create a column of </a:t>
            </a:r>
            <a:r>
              <a:rPr lang="en-US" altLang="zh-CN" dirty="0" err="1"/>
              <a:t>nvarchar</a:t>
            </a:r>
            <a:r>
              <a:rPr lang="en-US" altLang="zh-CN" dirty="0"/>
              <a:t>(MAX) using </a:t>
            </a:r>
            <a:r>
              <a:rPr lang="en-US" altLang="zh-CN" dirty="0" err="1"/>
              <a:t>FluentMigrator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Why do table names start with "</a:t>
            </a:r>
            <a:r>
              <a:rPr lang="en-US" altLang="zh-CN" dirty="0" err="1"/>
              <a:t>dbo</a:t>
            </a:r>
            <a:r>
              <a:rPr lang="en-US" altLang="zh-CN" dirty="0"/>
              <a:t>" in SQL Server</a:t>
            </a:r>
          </a:p>
          <a:p>
            <a:pPr lvl="1"/>
            <a:r>
              <a:rPr lang="en-US" altLang="zh-CN" dirty="0"/>
              <a:t>What is the difference between map and collect in Ruby?</a:t>
            </a:r>
          </a:p>
          <a:p>
            <a:pPr lvl="1"/>
            <a:r>
              <a:rPr lang="en-US" altLang="zh-CN" dirty="0"/>
              <a:t>exactly what does env do in Bash?</a:t>
            </a:r>
          </a:p>
          <a:p>
            <a:pPr lvl="1"/>
            <a:r>
              <a:rPr lang="en-US" altLang="zh-CN" dirty="0"/>
              <a:t>What is the optimal length for user password salt?</a:t>
            </a:r>
          </a:p>
          <a:p>
            <a:pPr lvl="1"/>
            <a:r>
              <a:rPr lang="en-US" altLang="zh-CN" dirty="0"/>
              <a:t>Alarm Manager Example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r>
              <a:rPr lang="en-US" altLang="zh-CN" dirty="0">
                <a:hlinkClick r:id="rId3"/>
              </a:rPr>
              <a:t>https://github.com/Jxt1/QA_system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6B3BA9-965D-402C-91A4-91ADBB6232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01" y="389967"/>
            <a:ext cx="1026947" cy="10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8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782" y="1273276"/>
            <a:ext cx="8094436" cy="5432324"/>
          </a:xfrm>
        </p:spPr>
        <p:txBody>
          <a:bodyPr lIns="45719" rIns="45719" anchor="t">
            <a:normAutofit fontScale="92500" lnSpcReduction="20000"/>
          </a:bodyPr>
          <a:lstStyle/>
          <a:p>
            <a:r>
              <a:rPr lang="zh-CN" altLang="en-US" b="1" dirty="0"/>
              <a:t>段宏键： </a:t>
            </a:r>
            <a:r>
              <a:rPr lang="zh-CN" altLang="en-US" dirty="0"/>
              <a:t>文本数据化、输入问题与题库问题相似度匹配。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江子特</a:t>
            </a:r>
            <a:r>
              <a:rPr lang="en-US" altLang="zh-CN" b="1" dirty="0"/>
              <a:t>: </a:t>
            </a:r>
            <a:r>
              <a:rPr lang="zh-CN" altLang="en-US" dirty="0"/>
              <a:t>输入的句子单词纠错、尝试了对</a:t>
            </a:r>
            <a:r>
              <a:rPr lang="en-US" altLang="zh-CN" dirty="0"/>
              <a:t>How </a:t>
            </a:r>
            <a:r>
              <a:rPr lang="zh-CN" altLang="en-US" dirty="0"/>
              <a:t>类型的回答。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侯兴中： </a:t>
            </a:r>
            <a:r>
              <a:rPr lang="zh-CN" altLang="en-US" dirty="0"/>
              <a:t>输入的问题进行分类、调试和结果测试。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张枫：</a:t>
            </a:r>
            <a:r>
              <a:rPr lang="zh-CN" altLang="en-US" dirty="0"/>
              <a:t>链接地址获取网络答案、对</a:t>
            </a:r>
            <a:r>
              <a:rPr lang="en-US" altLang="zh-CN" dirty="0"/>
              <a:t>Yes/No </a:t>
            </a:r>
            <a:r>
              <a:rPr lang="zh-CN" altLang="en-US" dirty="0"/>
              <a:t>问题进行回答。</a:t>
            </a:r>
          </a:p>
          <a:p>
            <a:endParaRPr lang="en-US" altLang="zh-CN" b="1" dirty="0"/>
          </a:p>
          <a:p>
            <a:r>
              <a:rPr lang="zh-CN" altLang="en-US" b="1" dirty="0"/>
              <a:t>刘向宇：</a:t>
            </a:r>
            <a:r>
              <a:rPr lang="zh-CN" altLang="en-US" dirty="0"/>
              <a:t>输入问题预处理、对</a:t>
            </a:r>
            <a:r>
              <a:rPr lang="en-US" altLang="zh-CN" dirty="0"/>
              <a:t>what </a:t>
            </a:r>
            <a:r>
              <a:rPr lang="zh-CN" altLang="en-US" dirty="0"/>
              <a:t>定义类问题进行回答</a:t>
            </a:r>
            <a:endParaRPr lang="en-US" i="1" baseline="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495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4121"/>
            <a:ext cx="7886700" cy="4822231"/>
          </a:xfrm>
        </p:spPr>
        <p:txBody>
          <a:bodyPr lIns="45719" rIns="45719" anchor="t"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51597EB8-C1DB-4BBD-94E7-7B2C94F66A7C}"/>
              </a:ext>
            </a:extLst>
          </p:cNvPr>
          <p:cNvSpPr/>
          <p:nvPr/>
        </p:nvSpPr>
        <p:spPr>
          <a:xfrm>
            <a:off x="1888589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问题预处理</a:t>
            </a:r>
            <a:endParaRPr lang="en-US" dirty="0"/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7BFBFB2D-2D78-466A-8F75-0F877E008FA0}"/>
              </a:ext>
            </a:extLst>
          </p:cNvPr>
          <p:cNvSpPr/>
          <p:nvPr/>
        </p:nvSpPr>
        <p:spPr>
          <a:xfrm>
            <a:off x="3085276" y="3818283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数据库匹配</a:t>
            </a:r>
            <a:endParaRPr lang="en-US" dirty="0"/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05BFB2C1-285B-4316-8FE6-8CCB61856AAB}"/>
              </a:ext>
            </a:extLst>
          </p:cNvPr>
          <p:cNvSpPr/>
          <p:nvPr/>
        </p:nvSpPr>
        <p:spPr>
          <a:xfrm>
            <a:off x="748828" y="3792158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5A98963-B749-4260-BE0B-9415F2E838E3}"/>
              </a:ext>
            </a:extLst>
          </p:cNvPr>
          <p:cNvSpPr/>
          <p:nvPr/>
        </p:nvSpPr>
        <p:spPr>
          <a:xfrm>
            <a:off x="5237032" y="3844408"/>
            <a:ext cx="1436914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网页前端</a:t>
            </a:r>
            <a:endParaRPr lang="en-US" dirty="0"/>
          </a:p>
        </p:txBody>
      </p:sp>
      <p:sp>
        <p:nvSpPr>
          <p:cNvPr id="30" name="Smiley Face 10">
            <a:extLst>
              <a:ext uri="{FF2B5EF4-FFF2-40B4-BE49-F238E27FC236}">
                <a16:creationId xmlns:a16="http://schemas.microsoft.com/office/drawing/2014/main" id="{68854036-75F7-4095-A912-D8C8E729913C}"/>
              </a:ext>
            </a:extLst>
          </p:cNvPr>
          <p:cNvSpPr/>
          <p:nvPr/>
        </p:nvSpPr>
        <p:spPr>
          <a:xfrm>
            <a:off x="8076025" y="370071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0B01C220-986B-4108-BDC2-8A9015C1C64E}"/>
              </a:ext>
            </a:extLst>
          </p:cNvPr>
          <p:cNvCxnSpPr/>
          <p:nvPr/>
        </p:nvCxnSpPr>
        <p:spPr>
          <a:xfrm flipH="1">
            <a:off x="6856826" y="4166626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>
            <a:extLst>
              <a:ext uri="{FF2B5EF4-FFF2-40B4-BE49-F238E27FC236}">
                <a16:creationId xmlns:a16="http://schemas.microsoft.com/office/drawing/2014/main" id="{098DD4DC-2B9D-4E02-8B6D-B29AED3A65BB}"/>
              </a:ext>
            </a:extLst>
          </p:cNvPr>
          <p:cNvSpPr txBox="1"/>
          <p:nvPr/>
        </p:nvSpPr>
        <p:spPr>
          <a:xfrm>
            <a:off x="6907599" y="3700717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A3D32E3-5935-430C-9512-87B9DD211A19}"/>
              </a:ext>
            </a:extLst>
          </p:cNvPr>
          <p:cNvSpPr/>
          <p:nvPr/>
        </p:nvSpPr>
        <p:spPr>
          <a:xfrm>
            <a:off x="612993" y="1951473"/>
            <a:ext cx="6201767" cy="3925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308CAE71-9B41-43C5-B287-2FBA2711A67F}"/>
              </a:ext>
            </a:extLst>
          </p:cNvPr>
          <p:cNvCxnSpPr>
            <a:cxnSpLocks/>
          </p:cNvCxnSpPr>
          <p:nvPr/>
        </p:nvCxnSpPr>
        <p:spPr>
          <a:xfrm flipH="1" flipV="1">
            <a:off x="3743515" y="2829833"/>
            <a:ext cx="1493518" cy="10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>
            <a:extLst>
              <a:ext uri="{FF2B5EF4-FFF2-40B4-BE49-F238E27FC236}">
                <a16:creationId xmlns:a16="http://schemas.microsoft.com/office/drawing/2014/main" id="{433D4853-5915-43C4-B1F8-482B26603418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1676291" y="3179052"/>
            <a:ext cx="1139761" cy="6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>
            <a:extLst>
              <a:ext uri="{FF2B5EF4-FFF2-40B4-BE49-F238E27FC236}">
                <a16:creationId xmlns:a16="http://schemas.microsoft.com/office/drawing/2014/main" id="{962294D2-0384-4C5A-8AFA-D1D05E34A3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16052" y="3179052"/>
            <a:ext cx="1196687" cy="63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29">
            <a:extLst>
              <a:ext uri="{FF2B5EF4-FFF2-40B4-BE49-F238E27FC236}">
                <a16:creationId xmlns:a16="http://schemas.microsoft.com/office/drawing/2014/main" id="{031AB946-E259-49E5-B75C-731DDDDC0BEE}"/>
              </a:ext>
            </a:extLst>
          </p:cNvPr>
          <p:cNvSpPr/>
          <p:nvPr/>
        </p:nvSpPr>
        <p:spPr>
          <a:xfrm>
            <a:off x="4819020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数据库建立</a:t>
            </a:r>
            <a:endParaRPr lang="en-US" dirty="0"/>
          </a:p>
        </p:txBody>
      </p: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42D4F239-4B28-4202-9126-339F110ED429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3743515" y="2839418"/>
            <a:ext cx="107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2">
            <a:extLst>
              <a:ext uri="{FF2B5EF4-FFF2-40B4-BE49-F238E27FC236}">
                <a16:creationId xmlns:a16="http://schemas.microsoft.com/office/drawing/2014/main" id="{F68212FE-7561-44EE-BA04-B74DD43FF029}"/>
              </a:ext>
            </a:extLst>
          </p:cNvPr>
          <p:cNvSpPr/>
          <p:nvPr/>
        </p:nvSpPr>
        <p:spPr>
          <a:xfrm>
            <a:off x="206738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答案抽取</a:t>
            </a:r>
            <a:endParaRPr lang="en-US" dirty="0"/>
          </a:p>
        </p:txBody>
      </p:sp>
      <p:cxnSp>
        <p:nvCxnSpPr>
          <p:cNvPr id="40" name="Straight Arrow Connector 33">
            <a:extLst>
              <a:ext uri="{FF2B5EF4-FFF2-40B4-BE49-F238E27FC236}">
                <a16:creationId xmlns:a16="http://schemas.microsoft.com/office/drawing/2014/main" id="{239F0412-95FB-4241-A903-159F759730D9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flipH="1">
            <a:off x="2816052" y="4497551"/>
            <a:ext cx="1196687" cy="40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>
            <a:extLst>
              <a:ext uri="{FF2B5EF4-FFF2-40B4-BE49-F238E27FC236}">
                <a16:creationId xmlns:a16="http://schemas.microsoft.com/office/drawing/2014/main" id="{C1EFFE5B-1D46-4878-A778-512D502602C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676291" y="4471426"/>
            <a:ext cx="1139761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39">
            <a:extLst>
              <a:ext uri="{FF2B5EF4-FFF2-40B4-BE49-F238E27FC236}">
                <a16:creationId xmlns:a16="http://schemas.microsoft.com/office/drawing/2014/main" id="{C5A1FF27-38F2-4DEF-A5FF-A9E26372B01C}"/>
              </a:ext>
            </a:extLst>
          </p:cNvPr>
          <p:cNvSpPr/>
          <p:nvPr/>
        </p:nvSpPr>
        <p:spPr>
          <a:xfrm>
            <a:off x="419153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集成结果</a:t>
            </a:r>
            <a:endParaRPr lang="en-US" dirty="0"/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65DFFD6E-817D-4735-A600-FC2975B27329}"/>
              </a:ext>
            </a:extLst>
          </p:cNvPr>
          <p:cNvSpPr txBox="1"/>
          <p:nvPr/>
        </p:nvSpPr>
        <p:spPr>
          <a:xfrm>
            <a:off x="748828" y="211098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无忧编程 </a:t>
            </a:r>
            <a:r>
              <a:rPr lang="en-US" altLang="zh-CN"/>
              <a:t>1.0</a:t>
            </a:r>
            <a:endParaRPr lang="en-US" dirty="0"/>
          </a:p>
        </p:txBody>
      </p: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2ADC2D0F-4254-4663-8076-9C8DD3D2DAA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3564724" y="5209901"/>
            <a:ext cx="62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B244A-C5EF-43BC-B0C8-3A92D0CCA52A}"/>
              </a:ext>
            </a:extLst>
          </p:cNvPr>
          <p:cNvCxnSpPr>
            <a:stCxn id="42" idx="0"/>
            <a:endCxn id="29" idx="2"/>
          </p:cNvCxnSpPr>
          <p:nvPr/>
        </p:nvCxnSpPr>
        <p:spPr>
          <a:xfrm flipV="1">
            <a:off x="4940202" y="4471426"/>
            <a:ext cx="1015287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>
            <a:extLst>
              <a:ext uri="{FF2B5EF4-FFF2-40B4-BE49-F238E27FC236}">
                <a16:creationId xmlns:a16="http://schemas.microsoft.com/office/drawing/2014/main" id="{EE0EA158-A531-4A72-AA9A-56D68A3511A0}"/>
              </a:ext>
            </a:extLst>
          </p:cNvPr>
          <p:cNvCxnSpPr>
            <a:cxnSpLocks/>
          </p:cNvCxnSpPr>
          <p:nvPr/>
        </p:nvCxnSpPr>
        <p:spPr>
          <a:xfrm>
            <a:off x="6879128" y="4304371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1">
            <a:extLst>
              <a:ext uri="{FF2B5EF4-FFF2-40B4-BE49-F238E27FC236}">
                <a16:creationId xmlns:a16="http://schemas.microsoft.com/office/drawing/2014/main" id="{AF964B14-507A-4920-9125-4052393FBC45}"/>
              </a:ext>
            </a:extLst>
          </p:cNvPr>
          <p:cNvSpPr txBox="1"/>
          <p:nvPr/>
        </p:nvSpPr>
        <p:spPr>
          <a:xfrm>
            <a:off x="6970776" y="42632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ABE250-8800-45F8-AA23-59F765D29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89" y="3678237"/>
            <a:ext cx="1084575" cy="10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45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4121"/>
            <a:ext cx="7886700" cy="4822231"/>
          </a:xfrm>
        </p:spPr>
        <p:txBody>
          <a:bodyPr lIns="45719" rIns="45719" anchor="t"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51597EB8-C1DB-4BBD-94E7-7B2C94F66A7C}"/>
              </a:ext>
            </a:extLst>
          </p:cNvPr>
          <p:cNvSpPr/>
          <p:nvPr/>
        </p:nvSpPr>
        <p:spPr>
          <a:xfrm>
            <a:off x="1888589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问题预处理</a:t>
            </a:r>
            <a:endParaRPr lang="en-US" dirty="0"/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7BFBFB2D-2D78-466A-8F75-0F877E008FA0}"/>
              </a:ext>
            </a:extLst>
          </p:cNvPr>
          <p:cNvSpPr/>
          <p:nvPr/>
        </p:nvSpPr>
        <p:spPr>
          <a:xfrm>
            <a:off x="3085276" y="3818283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数据库匹配</a:t>
            </a:r>
            <a:endParaRPr lang="en-US" dirty="0"/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05BFB2C1-285B-4316-8FE6-8CCB61856AAB}"/>
              </a:ext>
            </a:extLst>
          </p:cNvPr>
          <p:cNvSpPr/>
          <p:nvPr/>
        </p:nvSpPr>
        <p:spPr>
          <a:xfrm>
            <a:off x="748828" y="3792158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5A98963-B749-4260-BE0B-9415F2E838E3}"/>
              </a:ext>
            </a:extLst>
          </p:cNvPr>
          <p:cNvSpPr/>
          <p:nvPr/>
        </p:nvSpPr>
        <p:spPr>
          <a:xfrm>
            <a:off x="5237032" y="3844408"/>
            <a:ext cx="1436914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网页前端</a:t>
            </a:r>
            <a:endParaRPr lang="en-US" dirty="0"/>
          </a:p>
        </p:txBody>
      </p:sp>
      <p:sp>
        <p:nvSpPr>
          <p:cNvPr id="30" name="Smiley Face 10">
            <a:extLst>
              <a:ext uri="{FF2B5EF4-FFF2-40B4-BE49-F238E27FC236}">
                <a16:creationId xmlns:a16="http://schemas.microsoft.com/office/drawing/2014/main" id="{68854036-75F7-4095-A912-D8C8E729913C}"/>
              </a:ext>
            </a:extLst>
          </p:cNvPr>
          <p:cNvSpPr/>
          <p:nvPr/>
        </p:nvSpPr>
        <p:spPr>
          <a:xfrm>
            <a:off x="8076025" y="370071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0B01C220-986B-4108-BDC2-8A9015C1C64E}"/>
              </a:ext>
            </a:extLst>
          </p:cNvPr>
          <p:cNvCxnSpPr/>
          <p:nvPr/>
        </p:nvCxnSpPr>
        <p:spPr>
          <a:xfrm flipH="1">
            <a:off x="6856826" y="4166626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>
            <a:extLst>
              <a:ext uri="{FF2B5EF4-FFF2-40B4-BE49-F238E27FC236}">
                <a16:creationId xmlns:a16="http://schemas.microsoft.com/office/drawing/2014/main" id="{098DD4DC-2B9D-4E02-8B6D-B29AED3A65BB}"/>
              </a:ext>
            </a:extLst>
          </p:cNvPr>
          <p:cNvSpPr txBox="1"/>
          <p:nvPr/>
        </p:nvSpPr>
        <p:spPr>
          <a:xfrm>
            <a:off x="6907599" y="3700717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A3D32E3-5935-430C-9512-87B9DD211A19}"/>
              </a:ext>
            </a:extLst>
          </p:cNvPr>
          <p:cNvSpPr/>
          <p:nvPr/>
        </p:nvSpPr>
        <p:spPr>
          <a:xfrm>
            <a:off x="612993" y="1951473"/>
            <a:ext cx="6201767" cy="3925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308CAE71-9B41-43C5-B287-2FBA2711A6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743515" y="2839418"/>
            <a:ext cx="1493518" cy="10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>
            <a:extLst>
              <a:ext uri="{FF2B5EF4-FFF2-40B4-BE49-F238E27FC236}">
                <a16:creationId xmlns:a16="http://schemas.microsoft.com/office/drawing/2014/main" id="{433D4853-5915-43C4-B1F8-482B26603418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1676291" y="3179052"/>
            <a:ext cx="1139761" cy="6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>
            <a:extLst>
              <a:ext uri="{FF2B5EF4-FFF2-40B4-BE49-F238E27FC236}">
                <a16:creationId xmlns:a16="http://schemas.microsoft.com/office/drawing/2014/main" id="{962294D2-0384-4C5A-8AFA-D1D05E34A3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16052" y="3179052"/>
            <a:ext cx="1196687" cy="63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29">
            <a:extLst>
              <a:ext uri="{FF2B5EF4-FFF2-40B4-BE49-F238E27FC236}">
                <a16:creationId xmlns:a16="http://schemas.microsoft.com/office/drawing/2014/main" id="{031AB946-E259-49E5-B75C-731DDDDC0BEE}"/>
              </a:ext>
            </a:extLst>
          </p:cNvPr>
          <p:cNvSpPr/>
          <p:nvPr/>
        </p:nvSpPr>
        <p:spPr>
          <a:xfrm>
            <a:off x="4819020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数据库建立</a:t>
            </a:r>
            <a:endParaRPr lang="en-US" dirty="0"/>
          </a:p>
        </p:txBody>
      </p: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42D4F239-4B28-4202-9126-339F110ED429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3743515" y="2839418"/>
            <a:ext cx="107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2">
            <a:extLst>
              <a:ext uri="{FF2B5EF4-FFF2-40B4-BE49-F238E27FC236}">
                <a16:creationId xmlns:a16="http://schemas.microsoft.com/office/drawing/2014/main" id="{F68212FE-7561-44EE-BA04-B74DD43FF029}"/>
              </a:ext>
            </a:extLst>
          </p:cNvPr>
          <p:cNvSpPr/>
          <p:nvPr/>
        </p:nvSpPr>
        <p:spPr>
          <a:xfrm>
            <a:off x="206738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答案抽取</a:t>
            </a:r>
            <a:endParaRPr lang="en-US" dirty="0"/>
          </a:p>
        </p:txBody>
      </p:sp>
      <p:cxnSp>
        <p:nvCxnSpPr>
          <p:cNvPr id="40" name="Straight Arrow Connector 33">
            <a:extLst>
              <a:ext uri="{FF2B5EF4-FFF2-40B4-BE49-F238E27FC236}">
                <a16:creationId xmlns:a16="http://schemas.microsoft.com/office/drawing/2014/main" id="{239F0412-95FB-4241-A903-159F759730D9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flipH="1">
            <a:off x="2816052" y="4497551"/>
            <a:ext cx="1196687" cy="40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>
            <a:extLst>
              <a:ext uri="{FF2B5EF4-FFF2-40B4-BE49-F238E27FC236}">
                <a16:creationId xmlns:a16="http://schemas.microsoft.com/office/drawing/2014/main" id="{C1EFFE5B-1D46-4878-A778-512D502602C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676291" y="4471426"/>
            <a:ext cx="1139761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39">
            <a:extLst>
              <a:ext uri="{FF2B5EF4-FFF2-40B4-BE49-F238E27FC236}">
                <a16:creationId xmlns:a16="http://schemas.microsoft.com/office/drawing/2014/main" id="{C5A1FF27-38F2-4DEF-A5FF-A9E26372B01C}"/>
              </a:ext>
            </a:extLst>
          </p:cNvPr>
          <p:cNvSpPr/>
          <p:nvPr/>
        </p:nvSpPr>
        <p:spPr>
          <a:xfrm>
            <a:off x="419153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集成结果</a:t>
            </a:r>
            <a:endParaRPr lang="en-US" dirty="0"/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65DFFD6E-817D-4735-A600-FC2975B27329}"/>
              </a:ext>
            </a:extLst>
          </p:cNvPr>
          <p:cNvSpPr txBox="1"/>
          <p:nvPr/>
        </p:nvSpPr>
        <p:spPr>
          <a:xfrm>
            <a:off x="748828" y="211098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无忧编程 </a:t>
            </a:r>
            <a:r>
              <a:rPr lang="en-US" altLang="zh-CN"/>
              <a:t>1.0</a:t>
            </a:r>
            <a:endParaRPr lang="en-US" dirty="0"/>
          </a:p>
        </p:txBody>
      </p: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2ADC2D0F-4254-4663-8076-9C8DD3D2DAA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3564724" y="5209901"/>
            <a:ext cx="62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B244A-C5EF-43BC-B0C8-3A92D0CCA52A}"/>
              </a:ext>
            </a:extLst>
          </p:cNvPr>
          <p:cNvCxnSpPr>
            <a:stCxn id="42" idx="0"/>
            <a:endCxn id="29" idx="2"/>
          </p:cNvCxnSpPr>
          <p:nvPr/>
        </p:nvCxnSpPr>
        <p:spPr>
          <a:xfrm flipV="1">
            <a:off x="4940202" y="4471426"/>
            <a:ext cx="1015287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>
            <a:extLst>
              <a:ext uri="{FF2B5EF4-FFF2-40B4-BE49-F238E27FC236}">
                <a16:creationId xmlns:a16="http://schemas.microsoft.com/office/drawing/2014/main" id="{EE0EA158-A531-4A72-AA9A-56D68A3511A0}"/>
              </a:ext>
            </a:extLst>
          </p:cNvPr>
          <p:cNvCxnSpPr>
            <a:cxnSpLocks/>
          </p:cNvCxnSpPr>
          <p:nvPr/>
        </p:nvCxnSpPr>
        <p:spPr>
          <a:xfrm>
            <a:off x="6879128" y="4304371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1">
            <a:extLst>
              <a:ext uri="{FF2B5EF4-FFF2-40B4-BE49-F238E27FC236}">
                <a16:creationId xmlns:a16="http://schemas.microsoft.com/office/drawing/2014/main" id="{AF964B14-507A-4920-9125-4052393FBC45}"/>
              </a:ext>
            </a:extLst>
          </p:cNvPr>
          <p:cNvSpPr txBox="1"/>
          <p:nvPr/>
        </p:nvSpPr>
        <p:spPr>
          <a:xfrm>
            <a:off x="6970776" y="42632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DFDE9C-4D85-41CA-B070-C775A5F624AF}"/>
              </a:ext>
            </a:extLst>
          </p:cNvPr>
          <p:cNvSpPr/>
          <p:nvPr/>
        </p:nvSpPr>
        <p:spPr>
          <a:xfrm>
            <a:off x="4616550" y="2359757"/>
            <a:ext cx="2276218" cy="952596"/>
          </a:xfrm>
          <a:prstGeom prst="ellips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2945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art1</a:t>
            </a:r>
            <a:r>
              <a:rPr lang="zh-CN" altLang="en-US" dirty="0"/>
              <a:t>：数据库建立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9394"/>
            <a:ext cx="7886700" cy="4822231"/>
          </a:xfrm>
        </p:spPr>
        <p:txBody>
          <a:bodyPr lIns="45719" rIns="45719" anchor="t">
            <a:normAutofit/>
          </a:bodyPr>
          <a:lstStyle/>
          <a:p>
            <a:r>
              <a:rPr lang="zh-CN" altLang="en-US" dirty="0"/>
              <a:t>系统目前的数据源：</a:t>
            </a:r>
            <a:r>
              <a:rPr lang="en-US" altLang="zh-CN" dirty="0" err="1"/>
              <a:t>StackOverflow</a:t>
            </a:r>
            <a:endParaRPr lang="en-US" altLang="zh-CN" dirty="0"/>
          </a:p>
          <a:p>
            <a:pPr lvl="1"/>
            <a:r>
              <a:rPr lang="zh-CN" altLang="en-US" dirty="0"/>
              <a:t>爬虫爬取了前一百四十多万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爬取的原始数据：</a:t>
            </a:r>
            <a:endParaRPr lang="en-US" altLang="zh-CN" dirty="0"/>
          </a:p>
          <a:p>
            <a:pPr lvl="1"/>
            <a:r>
              <a:rPr lang="zh-CN" altLang="en-US" dirty="0"/>
              <a:t>每个问题</a:t>
            </a:r>
            <a:r>
              <a:rPr lang="en-US" altLang="zh-CN" dirty="0"/>
              <a:t>4 </a:t>
            </a:r>
            <a:r>
              <a:rPr lang="zh-CN" altLang="en-US" dirty="0"/>
              <a:t>行：问题、链接、标签以及“赞数”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建立数据库</a:t>
            </a:r>
            <a:endParaRPr lang="en-US" altLang="zh-CN" dirty="0"/>
          </a:p>
          <a:p>
            <a:pPr lvl="1"/>
            <a:r>
              <a:rPr lang="zh-CN" altLang="en-US" dirty="0"/>
              <a:t>问题提取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去重用词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词频统计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词（频）</a:t>
            </a:r>
            <a:r>
              <a:rPr lang="en-US" altLang="zh-CN" dirty="0"/>
              <a:t>id</a:t>
            </a:r>
            <a:r>
              <a:rPr lang="zh-CN" altLang="en-US" dirty="0"/>
              <a:t>映射</a:t>
            </a:r>
            <a:endParaRPr lang="en-US" altLang="zh-CN" dirty="0"/>
          </a:p>
          <a:p>
            <a:pPr lvl="1"/>
            <a:r>
              <a:rPr lang="zh-CN" altLang="en-US" dirty="0"/>
              <a:t>问题文本数字化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（排序）问题检索准备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A7BF6F-253D-4B68-AD2A-CDE5F6FF6219}"/>
              </a:ext>
            </a:extLst>
          </p:cNvPr>
          <p:cNvSpPr txBox="1"/>
          <p:nvPr/>
        </p:nvSpPr>
        <p:spPr>
          <a:xfrm>
            <a:off x="7307942" y="3760509"/>
            <a:ext cx="16401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————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江子特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69A1C1-6C39-42BD-A25B-C3DA4F797FDA}"/>
              </a:ext>
            </a:extLst>
          </p:cNvPr>
          <p:cNvSpPr txBox="1"/>
          <p:nvPr/>
        </p:nvSpPr>
        <p:spPr>
          <a:xfrm>
            <a:off x="7307942" y="5884886"/>
            <a:ext cx="16401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————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段宏键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0799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4121"/>
            <a:ext cx="7886700" cy="4822231"/>
          </a:xfrm>
        </p:spPr>
        <p:txBody>
          <a:bodyPr lIns="45719" rIns="45719" anchor="t"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51597EB8-C1DB-4BBD-94E7-7B2C94F66A7C}"/>
              </a:ext>
            </a:extLst>
          </p:cNvPr>
          <p:cNvSpPr/>
          <p:nvPr/>
        </p:nvSpPr>
        <p:spPr>
          <a:xfrm>
            <a:off x="1888589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问题预处理</a:t>
            </a:r>
            <a:endParaRPr lang="en-US" dirty="0"/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7BFBFB2D-2D78-466A-8F75-0F877E008FA0}"/>
              </a:ext>
            </a:extLst>
          </p:cNvPr>
          <p:cNvSpPr/>
          <p:nvPr/>
        </p:nvSpPr>
        <p:spPr>
          <a:xfrm>
            <a:off x="3085276" y="3818283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数据库匹配</a:t>
            </a:r>
            <a:endParaRPr lang="en-US" dirty="0"/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05BFB2C1-285B-4316-8FE6-8CCB61856AAB}"/>
              </a:ext>
            </a:extLst>
          </p:cNvPr>
          <p:cNvSpPr/>
          <p:nvPr/>
        </p:nvSpPr>
        <p:spPr>
          <a:xfrm>
            <a:off x="748828" y="3792158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5A98963-B749-4260-BE0B-9415F2E838E3}"/>
              </a:ext>
            </a:extLst>
          </p:cNvPr>
          <p:cNvSpPr/>
          <p:nvPr/>
        </p:nvSpPr>
        <p:spPr>
          <a:xfrm>
            <a:off x="5237032" y="3844408"/>
            <a:ext cx="1436914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网页前端</a:t>
            </a:r>
            <a:endParaRPr lang="en-US" dirty="0"/>
          </a:p>
        </p:txBody>
      </p:sp>
      <p:sp>
        <p:nvSpPr>
          <p:cNvPr id="30" name="Smiley Face 10">
            <a:extLst>
              <a:ext uri="{FF2B5EF4-FFF2-40B4-BE49-F238E27FC236}">
                <a16:creationId xmlns:a16="http://schemas.microsoft.com/office/drawing/2014/main" id="{68854036-75F7-4095-A912-D8C8E729913C}"/>
              </a:ext>
            </a:extLst>
          </p:cNvPr>
          <p:cNvSpPr/>
          <p:nvPr/>
        </p:nvSpPr>
        <p:spPr>
          <a:xfrm>
            <a:off x="8076025" y="370071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0B01C220-986B-4108-BDC2-8A9015C1C64E}"/>
              </a:ext>
            </a:extLst>
          </p:cNvPr>
          <p:cNvCxnSpPr/>
          <p:nvPr/>
        </p:nvCxnSpPr>
        <p:spPr>
          <a:xfrm flipH="1">
            <a:off x="6856826" y="4166626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>
            <a:extLst>
              <a:ext uri="{FF2B5EF4-FFF2-40B4-BE49-F238E27FC236}">
                <a16:creationId xmlns:a16="http://schemas.microsoft.com/office/drawing/2014/main" id="{098DD4DC-2B9D-4E02-8B6D-B29AED3A65BB}"/>
              </a:ext>
            </a:extLst>
          </p:cNvPr>
          <p:cNvSpPr txBox="1"/>
          <p:nvPr/>
        </p:nvSpPr>
        <p:spPr>
          <a:xfrm>
            <a:off x="6907599" y="3700717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A3D32E3-5935-430C-9512-87B9DD211A19}"/>
              </a:ext>
            </a:extLst>
          </p:cNvPr>
          <p:cNvSpPr/>
          <p:nvPr/>
        </p:nvSpPr>
        <p:spPr>
          <a:xfrm>
            <a:off x="612993" y="1951473"/>
            <a:ext cx="6201767" cy="3925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308CAE71-9B41-43C5-B287-2FBA2711A6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743515" y="2839418"/>
            <a:ext cx="1493518" cy="10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>
            <a:extLst>
              <a:ext uri="{FF2B5EF4-FFF2-40B4-BE49-F238E27FC236}">
                <a16:creationId xmlns:a16="http://schemas.microsoft.com/office/drawing/2014/main" id="{433D4853-5915-43C4-B1F8-482B26603418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1676291" y="3179052"/>
            <a:ext cx="1139761" cy="6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>
            <a:extLst>
              <a:ext uri="{FF2B5EF4-FFF2-40B4-BE49-F238E27FC236}">
                <a16:creationId xmlns:a16="http://schemas.microsoft.com/office/drawing/2014/main" id="{962294D2-0384-4C5A-8AFA-D1D05E34A3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16052" y="3179052"/>
            <a:ext cx="1196687" cy="63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29">
            <a:extLst>
              <a:ext uri="{FF2B5EF4-FFF2-40B4-BE49-F238E27FC236}">
                <a16:creationId xmlns:a16="http://schemas.microsoft.com/office/drawing/2014/main" id="{031AB946-E259-49E5-B75C-731DDDDC0BEE}"/>
              </a:ext>
            </a:extLst>
          </p:cNvPr>
          <p:cNvSpPr/>
          <p:nvPr/>
        </p:nvSpPr>
        <p:spPr>
          <a:xfrm>
            <a:off x="4819020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数据库建立</a:t>
            </a:r>
            <a:endParaRPr lang="en-US" dirty="0"/>
          </a:p>
        </p:txBody>
      </p: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42D4F239-4B28-4202-9126-339F110ED429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3743515" y="2839418"/>
            <a:ext cx="107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2">
            <a:extLst>
              <a:ext uri="{FF2B5EF4-FFF2-40B4-BE49-F238E27FC236}">
                <a16:creationId xmlns:a16="http://schemas.microsoft.com/office/drawing/2014/main" id="{F68212FE-7561-44EE-BA04-B74DD43FF029}"/>
              </a:ext>
            </a:extLst>
          </p:cNvPr>
          <p:cNvSpPr/>
          <p:nvPr/>
        </p:nvSpPr>
        <p:spPr>
          <a:xfrm>
            <a:off x="206738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答案抽取</a:t>
            </a:r>
            <a:endParaRPr lang="en-US" dirty="0"/>
          </a:p>
        </p:txBody>
      </p:sp>
      <p:cxnSp>
        <p:nvCxnSpPr>
          <p:cNvPr id="40" name="Straight Arrow Connector 33">
            <a:extLst>
              <a:ext uri="{FF2B5EF4-FFF2-40B4-BE49-F238E27FC236}">
                <a16:creationId xmlns:a16="http://schemas.microsoft.com/office/drawing/2014/main" id="{239F0412-95FB-4241-A903-159F759730D9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flipH="1">
            <a:off x="2816052" y="4497551"/>
            <a:ext cx="1196687" cy="40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>
            <a:extLst>
              <a:ext uri="{FF2B5EF4-FFF2-40B4-BE49-F238E27FC236}">
                <a16:creationId xmlns:a16="http://schemas.microsoft.com/office/drawing/2014/main" id="{C1EFFE5B-1D46-4878-A778-512D502602C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676291" y="4471426"/>
            <a:ext cx="1139761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39">
            <a:extLst>
              <a:ext uri="{FF2B5EF4-FFF2-40B4-BE49-F238E27FC236}">
                <a16:creationId xmlns:a16="http://schemas.microsoft.com/office/drawing/2014/main" id="{C5A1FF27-38F2-4DEF-A5FF-A9E26372B01C}"/>
              </a:ext>
            </a:extLst>
          </p:cNvPr>
          <p:cNvSpPr/>
          <p:nvPr/>
        </p:nvSpPr>
        <p:spPr>
          <a:xfrm>
            <a:off x="419153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集成结果</a:t>
            </a:r>
            <a:endParaRPr lang="en-US" dirty="0"/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65DFFD6E-817D-4735-A600-FC2975B27329}"/>
              </a:ext>
            </a:extLst>
          </p:cNvPr>
          <p:cNvSpPr txBox="1"/>
          <p:nvPr/>
        </p:nvSpPr>
        <p:spPr>
          <a:xfrm>
            <a:off x="748828" y="211098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无忧编程 </a:t>
            </a:r>
            <a:r>
              <a:rPr lang="en-US" altLang="zh-CN"/>
              <a:t>1.0</a:t>
            </a:r>
            <a:endParaRPr lang="en-US" dirty="0"/>
          </a:p>
        </p:txBody>
      </p: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2ADC2D0F-4254-4663-8076-9C8DD3D2DAA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3564724" y="5209901"/>
            <a:ext cx="62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B244A-C5EF-43BC-B0C8-3A92D0CCA52A}"/>
              </a:ext>
            </a:extLst>
          </p:cNvPr>
          <p:cNvCxnSpPr>
            <a:stCxn id="42" idx="0"/>
            <a:endCxn id="29" idx="2"/>
          </p:cNvCxnSpPr>
          <p:nvPr/>
        </p:nvCxnSpPr>
        <p:spPr>
          <a:xfrm flipV="1">
            <a:off x="4940202" y="4471426"/>
            <a:ext cx="1015287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>
            <a:extLst>
              <a:ext uri="{FF2B5EF4-FFF2-40B4-BE49-F238E27FC236}">
                <a16:creationId xmlns:a16="http://schemas.microsoft.com/office/drawing/2014/main" id="{EE0EA158-A531-4A72-AA9A-56D68A3511A0}"/>
              </a:ext>
            </a:extLst>
          </p:cNvPr>
          <p:cNvCxnSpPr>
            <a:cxnSpLocks/>
          </p:cNvCxnSpPr>
          <p:nvPr/>
        </p:nvCxnSpPr>
        <p:spPr>
          <a:xfrm>
            <a:off x="6879128" y="4304371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1">
            <a:extLst>
              <a:ext uri="{FF2B5EF4-FFF2-40B4-BE49-F238E27FC236}">
                <a16:creationId xmlns:a16="http://schemas.microsoft.com/office/drawing/2014/main" id="{AF964B14-507A-4920-9125-4052393FBC45}"/>
              </a:ext>
            </a:extLst>
          </p:cNvPr>
          <p:cNvSpPr txBox="1"/>
          <p:nvPr/>
        </p:nvSpPr>
        <p:spPr>
          <a:xfrm>
            <a:off x="6970776" y="42632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DFDE9C-4D85-41CA-B070-C775A5F624AF}"/>
              </a:ext>
            </a:extLst>
          </p:cNvPr>
          <p:cNvSpPr/>
          <p:nvPr/>
        </p:nvSpPr>
        <p:spPr>
          <a:xfrm>
            <a:off x="1736521" y="2407640"/>
            <a:ext cx="2276218" cy="952596"/>
          </a:xfrm>
          <a:prstGeom prst="ellips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8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r>
              <a:rPr lang="zh-CN" altLang="en-US" dirty="0"/>
              <a:t>：问题预处理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D597-E397-4B4E-8228-FCFF11D8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39273"/>
            <a:ext cx="7886700" cy="5088561"/>
          </a:xfrm>
        </p:spPr>
        <p:txBody>
          <a:bodyPr lIns="45719" rIns="45719" anchor="t">
            <a:normAutofit lnSpcReduction="10000"/>
          </a:bodyPr>
          <a:lstStyle/>
          <a:p>
            <a:r>
              <a:rPr lang="zh-CN" altLang="en-US" dirty="0"/>
              <a:t>缩写词展开</a:t>
            </a:r>
            <a:endParaRPr lang="en-US" altLang="zh-CN" dirty="0"/>
          </a:p>
          <a:p>
            <a:pPr lvl="1"/>
            <a:r>
              <a:rPr lang="zh-CN" altLang="en-US" dirty="0"/>
              <a:t>例子：</a:t>
            </a:r>
            <a:r>
              <a:rPr lang="en-US" altLang="zh-CN" dirty="0"/>
              <a:t>what’s 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en-US" altLang="zh-CN" dirty="0"/>
              <a:t>what is</a:t>
            </a:r>
          </a:p>
          <a:p>
            <a:pPr lvl="1"/>
            <a:r>
              <a:rPr lang="zh-CN" altLang="en-US" dirty="0"/>
              <a:t>不规范格式列表 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ym typeface="Wingdings" panose="05000000000000000000" pitchFamily="2" charset="2"/>
              </a:rPr>
              <a:t>规范格式列表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dirty="0"/>
              <a:t>拼写纠错</a:t>
            </a:r>
            <a:endParaRPr lang="en-US" altLang="zh-CN" dirty="0"/>
          </a:p>
          <a:p>
            <a:pPr lvl="1"/>
            <a:r>
              <a:rPr lang="zh-CN" altLang="en-US" dirty="0"/>
              <a:t>对输入的句子提取子串</a:t>
            </a:r>
            <a:endParaRPr lang="en-US" altLang="zh-CN" dirty="0"/>
          </a:p>
          <a:p>
            <a:pPr lvl="1"/>
            <a:r>
              <a:rPr lang="zh-CN" altLang="en-US" dirty="0"/>
              <a:t>寻找与字串相近的单词：</a:t>
            </a:r>
            <a:r>
              <a:rPr lang="zh-CN" altLang="en-US" i="1" dirty="0"/>
              <a:t>增加、删除、替换、倒转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拼写纠错测试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birkbeck</a:t>
            </a:r>
            <a:r>
              <a:rPr lang="en-US" altLang="zh-CN" dirty="0"/>
              <a:t> </a:t>
            </a:r>
            <a:r>
              <a:rPr lang="zh-CN" altLang="en-US" dirty="0"/>
              <a:t>错误拼写数据集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46946-C279-4B15-8BE1-E7E137FF2699}"/>
              </a:ext>
            </a:extLst>
          </p:cNvPr>
          <p:cNvSpPr txBox="1"/>
          <p:nvPr/>
        </p:nvSpPr>
        <p:spPr>
          <a:xfrm>
            <a:off x="7133771" y="2452914"/>
            <a:ext cx="16401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————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刘向宇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D4296D-F65E-41DB-93A5-C132F27C0143}"/>
              </a:ext>
            </a:extLst>
          </p:cNvPr>
          <p:cNvSpPr txBox="1"/>
          <p:nvPr/>
        </p:nvSpPr>
        <p:spPr>
          <a:xfrm>
            <a:off x="7133771" y="5518727"/>
            <a:ext cx="16401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————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江子特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1869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4121"/>
            <a:ext cx="7886700" cy="4822231"/>
          </a:xfrm>
        </p:spPr>
        <p:txBody>
          <a:bodyPr lIns="45719" rIns="45719" anchor="t"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51597EB8-C1DB-4BBD-94E7-7B2C94F66A7C}"/>
              </a:ext>
            </a:extLst>
          </p:cNvPr>
          <p:cNvSpPr/>
          <p:nvPr/>
        </p:nvSpPr>
        <p:spPr>
          <a:xfrm>
            <a:off x="1888589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问题预处理</a:t>
            </a:r>
            <a:endParaRPr lang="en-US" dirty="0"/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7BFBFB2D-2D78-466A-8F75-0F877E008FA0}"/>
              </a:ext>
            </a:extLst>
          </p:cNvPr>
          <p:cNvSpPr/>
          <p:nvPr/>
        </p:nvSpPr>
        <p:spPr>
          <a:xfrm>
            <a:off x="3085276" y="3818283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数据库匹配</a:t>
            </a:r>
            <a:endParaRPr lang="en-US" dirty="0"/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05BFB2C1-285B-4316-8FE6-8CCB61856AAB}"/>
              </a:ext>
            </a:extLst>
          </p:cNvPr>
          <p:cNvSpPr/>
          <p:nvPr/>
        </p:nvSpPr>
        <p:spPr>
          <a:xfrm>
            <a:off x="748828" y="3792158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5A98963-B749-4260-BE0B-9415F2E838E3}"/>
              </a:ext>
            </a:extLst>
          </p:cNvPr>
          <p:cNvSpPr/>
          <p:nvPr/>
        </p:nvSpPr>
        <p:spPr>
          <a:xfrm>
            <a:off x="5237032" y="3844408"/>
            <a:ext cx="1436914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网页前端</a:t>
            </a:r>
            <a:endParaRPr lang="en-US" dirty="0"/>
          </a:p>
        </p:txBody>
      </p:sp>
      <p:sp>
        <p:nvSpPr>
          <p:cNvPr id="30" name="Smiley Face 10">
            <a:extLst>
              <a:ext uri="{FF2B5EF4-FFF2-40B4-BE49-F238E27FC236}">
                <a16:creationId xmlns:a16="http://schemas.microsoft.com/office/drawing/2014/main" id="{68854036-75F7-4095-A912-D8C8E729913C}"/>
              </a:ext>
            </a:extLst>
          </p:cNvPr>
          <p:cNvSpPr/>
          <p:nvPr/>
        </p:nvSpPr>
        <p:spPr>
          <a:xfrm>
            <a:off x="8076025" y="370071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0B01C220-986B-4108-BDC2-8A9015C1C64E}"/>
              </a:ext>
            </a:extLst>
          </p:cNvPr>
          <p:cNvCxnSpPr/>
          <p:nvPr/>
        </p:nvCxnSpPr>
        <p:spPr>
          <a:xfrm flipH="1">
            <a:off x="6856826" y="4166626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>
            <a:extLst>
              <a:ext uri="{FF2B5EF4-FFF2-40B4-BE49-F238E27FC236}">
                <a16:creationId xmlns:a16="http://schemas.microsoft.com/office/drawing/2014/main" id="{098DD4DC-2B9D-4E02-8B6D-B29AED3A65BB}"/>
              </a:ext>
            </a:extLst>
          </p:cNvPr>
          <p:cNvSpPr txBox="1"/>
          <p:nvPr/>
        </p:nvSpPr>
        <p:spPr>
          <a:xfrm>
            <a:off x="6907599" y="3700717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A3D32E3-5935-430C-9512-87B9DD211A19}"/>
              </a:ext>
            </a:extLst>
          </p:cNvPr>
          <p:cNvSpPr/>
          <p:nvPr/>
        </p:nvSpPr>
        <p:spPr>
          <a:xfrm>
            <a:off x="612993" y="1951473"/>
            <a:ext cx="6201767" cy="3925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308CAE71-9B41-43C5-B287-2FBA2711A6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743515" y="2839418"/>
            <a:ext cx="1493518" cy="10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>
            <a:extLst>
              <a:ext uri="{FF2B5EF4-FFF2-40B4-BE49-F238E27FC236}">
                <a16:creationId xmlns:a16="http://schemas.microsoft.com/office/drawing/2014/main" id="{433D4853-5915-43C4-B1F8-482B26603418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1676291" y="3179052"/>
            <a:ext cx="1139761" cy="6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>
            <a:extLst>
              <a:ext uri="{FF2B5EF4-FFF2-40B4-BE49-F238E27FC236}">
                <a16:creationId xmlns:a16="http://schemas.microsoft.com/office/drawing/2014/main" id="{962294D2-0384-4C5A-8AFA-D1D05E34A3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16052" y="3179052"/>
            <a:ext cx="1196687" cy="63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29">
            <a:extLst>
              <a:ext uri="{FF2B5EF4-FFF2-40B4-BE49-F238E27FC236}">
                <a16:creationId xmlns:a16="http://schemas.microsoft.com/office/drawing/2014/main" id="{031AB946-E259-49E5-B75C-731DDDDC0BEE}"/>
              </a:ext>
            </a:extLst>
          </p:cNvPr>
          <p:cNvSpPr/>
          <p:nvPr/>
        </p:nvSpPr>
        <p:spPr>
          <a:xfrm>
            <a:off x="4819020" y="2499784"/>
            <a:ext cx="1854926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数据库建立</a:t>
            </a:r>
            <a:endParaRPr lang="en-US" dirty="0"/>
          </a:p>
        </p:txBody>
      </p: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42D4F239-4B28-4202-9126-339F110ED429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3743515" y="2839418"/>
            <a:ext cx="107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2">
            <a:extLst>
              <a:ext uri="{FF2B5EF4-FFF2-40B4-BE49-F238E27FC236}">
                <a16:creationId xmlns:a16="http://schemas.microsoft.com/office/drawing/2014/main" id="{F68212FE-7561-44EE-BA04-B74DD43FF029}"/>
              </a:ext>
            </a:extLst>
          </p:cNvPr>
          <p:cNvSpPr/>
          <p:nvPr/>
        </p:nvSpPr>
        <p:spPr>
          <a:xfrm>
            <a:off x="206738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答案抽取</a:t>
            </a:r>
            <a:endParaRPr lang="en-US" dirty="0"/>
          </a:p>
        </p:txBody>
      </p:sp>
      <p:cxnSp>
        <p:nvCxnSpPr>
          <p:cNvPr id="40" name="Straight Arrow Connector 33">
            <a:extLst>
              <a:ext uri="{FF2B5EF4-FFF2-40B4-BE49-F238E27FC236}">
                <a16:creationId xmlns:a16="http://schemas.microsoft.com/office/drawing/2014/main" id="{239F0412-95FB-4241-A903-159F759730D9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flipH="1">
            <a:off x="2816052" y="4497551"/>
            <a:ext cx="1196687" cy="40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>
            <a:extLst>
              <a:ext uri="{FF2B5EF4-FFF2-40B4-BE49-F238E27FC236}">
                <a16:creationId xmlns:a16="http://schemas.microsoft.com/office/drawing/2014/main" id="{C1EFFE5B-1D46-4878-A778-512D502602C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676291" y="4471426"/>
            <a:ext cx="1139761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39">
            <a:extLst>
              <a:ext uri="{FF2B5EF4-FFF2-40B4-BE49-F238E27FC236}">
                <a16:creationId xmlns:a16="http://schemas.microsoft.com/office/drawing/2014/main" id="{C5A1FF27-38F2-4DEF-A5FF-A9E26372B01C}"/>
              </a:ext>
            </a:extLst>
          </p:cNvPr>
          <p:cNvSpPr/>
          <p:nvPr/>
        </p:nvSpPr>
        <p:spPr>
          <a:xfrm>
            <a:off x="4191530" y="4903348"/>
            <a:ext cx="1497344" cy="613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集成结果</a:t>
            </a:r>
            <a:endParaRPr lang="en-US" dirty="0"/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65DFFD6E-817D-4735-A600-FC2975B27329}"/>
              </a:ext>
            </a:extLst>
          </p:cNvPr>
          <p:cNvSpPr txBox="1"/>
          <p:nvPr/>
        </p:nvSpPr>
        <p:spPr>
          <a:xfrm>
            <a:off x="748828" y="211098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无忧编程 </a:t>
            </a:r>
            <a:r>
              <a:rPr lang="en-US" altLang="zh-CN"/>
              <a:t>1.0</a:t>
            </a:r>
            <a:endParaRPr lang="en-US" dirty="0"/>
          </a:p>
        </p:txBody>
      </p: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2ADC2D0F-4254-4663-8076-9C8DD3D2DAA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3564724" y="5209901"/>
            <a:ext cx="62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B244A-C5EF-43BC-B0C8-3A92D0CCA52A}"/>
              </a:ext>
            </a:extLst>
          </p:cNvPr>
          <p:cNvCxnSpPr>
            <a:stCxn id="42" idx="0"/>
            <a:endCxn id="29" idx="2"/>
          </p:cNvCxnSpPr>
          <p:nvPr/>
        </p:nvCxnSpPr>
        <p:spPr>
          <a:xfrm flipV="1">
            <a:off x="4940202" y="4471426"/>
            <a:ext cx="1015287" cy="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>
            <a:extLst>
              <a:ext uri="{FF2B5EF4-FFF2-40B4-BE49-F238E27FC236}">
                <a16:creationId xmlns:a16="http://schemas.microsoft.com/office/drawing/2014/main" id="{EE0EA158-A531-4A72-AA9A-56D68A3511A0}"/>
              </a:ext>
            </a:extLst>
          </p:cNvPr>
          <p:cNvCxnSpPr>
            <a:cxnSpLocks/>
          </p:cNvCxnSpPr>
          <p:nvPr/>
        </p:nvCxnSpPr>
        <p:spPr>
          <a:xfrm>
            <a:off x="6879128" y="4304371"/>
            <a:ext cx="110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1">
            <a:extLst>
              <a:ext uri="{FF2B5EF4-FFF2-40B4-BE49-F238E27FC236}">
                <a16:creationId xmlns:a16="http://schemas.microsoft.com/office/drawing/2014/main" id="{AF964B14-507A-4920-9125-4052393FBC45}"/>
              </a:ext>
            </a:extLst>
          </p:cNvPr>
          <p:cNvSpPr txBox="1"/>
          <p:nvPr/>
        </p:nvSpPr>
        <p:spPr>
          <a:xfrm>
            <a:off x="6970776" y="42632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DFDE9C-4D85-41CA-B070-C775A5F624AF}"/>
              </a:ext>
            </a:extLst>
          </p:cNvPr>
          <p:cNvSpPr/>
          <p:nvPr/>
        </p:nvSpPr>
        <p:spPr>
          <a:xfrm>
            <a:off x="2837658" y="3665078"/>
            <a:ext cx="2276218" cy="952596"/>
          </a:xfrm>
          <a:prstGeom prst="ellips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130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Part3</a:t>
            </a:r>
            <a:r>
              <a:rPr lang="zh-CN" altLang="en-US" dirty="0"/>
              <a:t>：数据库匹配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57745"/>
            <a:ext cx="7886700" cy="5366328"/>
          </a:xfrm>
        </p:spPr>
        <p:txBody>
          <a:bodyPr lIns="45719" rIns="45719" anchor="t">
            <a:normAutofit lnSpcReduction="10000"/>
          </a:bodyPr>
          <a:lstStyle/>
          <a:p>
            <a:r>
              <a:rPr lang="zh-CN" altLang="en-US" dirty="0">
                <a:ea typeface="+mn-lt"/>
                <a:cs typeface="+mn-lt"/>
              </a:rPr>
              <a:t>核心是句子相似度匹配</a:t>
            </a:r>
            <a:endParaRPr lang="en-US" altLang="zh-CN" dirty="0">
              <a:ea typeface="+mn-lt"/>
              <a:cs typeface="+mn-lt"/>
            </a:endParaRPr>
          </a:p>
          <a:p>
            <a:pPr lvl="1"/>
            <a:r>
              <a:rPr lang="zh-CN" altLang="en-US" dirty="0"/>
              <a:t>尝试并实现 编辑距离、</a:t>
            </a:r>
            <a:r>
              <a:rPr lang="en-US" altLang="zh-CN" dirty="0"/>
              <a:t>Jaccard </a:t>
            </a:r>
            <a:r>
              <a:rPr lang="zh-CN" altLang="en-US" dirty="0"/>
              <a:t>系数</a:t>
            </a:r>
            <a:r>
              <a:rPr lang="en-US" altLang="zh-CN" dirty="0"/>
              <a:t>、TFIDF</a:t>
            </a:r>
            <a:r>
              <a:rPr lang="zh-CN" altLang="en-US" dirty="0"/>
              <a:t>以及</a:t>
            </a:r>
            <a:r>
              <a:rPr lang="en-US" altLang="zh-CN" dirty="0"/>
              <a:t>word2vex</a:t>
            </a:r>
            <a:r>
              <a:rPr lang="zh-CN" altLang="en-US" dirty="0"/>
              <a:t>等方法，关键是</a:t>
            </a:r>
            <a:r>
              <a:rPr lang="zh-CN" altLang="en-US" b="1" dirty="0"/>
              <a:t>计算太慢</a:t>
            </a:r>
            <a:endParaRPr lang="en-US" altLang="zh-CN" b="1" dirty="0"/>
          </a:p>
          <a:p>
            <a:endParaRPr lang="en-US" altLang="zh-CN" dirty="0">
              <a:ea typeface="+mn-lt"/>
              <a:cs typeface="+mn-lt"/>
            </a:endParaRPr>
          </a:p>
          <a:p>
            <a:r>
              <a:rPr lang="zh-CN" altLang="en-US" dirty="0">
                <a:ea typeface="+mn-lt"/>
                <a:cs typeface="+mn-lt"/>
              </a:rPr>
              <a:t>面向特定领域、数据库规模太大的优化</a:t>
            </a:r>
            <a:endParaRPr lang="en-US" altLang="zh-CN" dirty="0">
              <a:ea typeface="+mn-lt"/>
              <a:cs typeface="+mn-lt"/>
            </a:endParaRPr>
          </a:p>
          <a:p>
            <a:pPr lvl="1"/>
            <a:r>
              <a:rPr lang="en-US" altLang="zh-CN" dirty="0"/>
              <a:t>How do I redirect to another webpage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抽取出</a:t>
            </a:r>
            <a:r>
              <a:rPr lang="en-US" altLang="zh-CN" dirty="0"/>
              <a:t>redirect</a:t>
            </a:r>
            <a:r>
              <a:rPr lang="zh-CN" altLang="en-US" dirty="0"/>
              <a:t>、</a:t>
            </a:r>
            <a:r>
              <a:rPr lang="en-US" altLang="zh-CN" dirty="0"/>
              <a:t>another</a:t>
            </a:r>
            <a:r>
              <a:rPr lang="zh-CN" altLang="en-US" dirty="0"/>
              <a:t>、</a:t>
            </a:r>
            <a:r>
              <a:rPr lang="en-US" altLang="zh-CN" dirty="0"/>
              <a:t>webpage</a:t>
            </a:r>
            <a:r>
              <a:rPr lang="zh-CN" altLang="en-US" dirty="0"/>
              <a:t>及问题类型“</a:t>
            </a:r>
            <a:r>
              <a:rPr lang="en-US" altLang="zh-CN" dirty="0"/>
              <a:t>How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ea typeface="+mn-lt"/>
              <a:cs typeface="+mn-lt"/>
            </a:endParaRPr>
          </a:p>
          <a:p>
            <a:r>
              <a:rPr lang="zh-CN" altLang="en-US" dirty="0"/>
              <a:t>输入问题中的</a:t>
            </a:r>
            <a:r>
              <a:rPr lang="zh-CN" altLang="en-US" b="1" dirty="0"/>
              <a:t>关键字</a:t>
            </a:r>
            <a:r>
              <a:rPr lang="zh-CN" altLang="en-US" dirty="0"/>
              <a:t>能和我们数据库中问题的关键字匹配到一起，我们就能认为这两个问题相似</a:t>
            </a:r>
            <a:endParaRPr lang="en-US" altLang="zh-CN" dirty="0"/>
          </a:p>
          <a:p>
            <a:pPr lvl="1"/>
            <a:r>
              <a:rPr lang="zh-CN" altLang="en-US" dirty="0"/>
              <a:t>词袋模型，返回相似度</a:t>
            </a:r>
            <a:endParaRPr lang="zh-CN" altLang="en-US" dirty="0">
              <a:ea typeface="+mn-lt"/>
              <a:cs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71DF7-9EF8-4BD9-A29C-F9774F81DDDA}"/>
              </a:ext>
            </a:extLst>
          </p:cNvPr>
          <p:cNvSpPr txBox="1"/>
          <p:nvPr/>
        </p:nvSpPr>
        <p:spPr>
          <a:xfrm>
            <a:off x="7206342" y="3033485"/>
            <a:ext cx="16401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————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段宏键、江子特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28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1344</Words>
  <Application>Microsoft Office PowerPoint</Application>
  <PresentationFormat>全屏显示(4:3)</PresentationFormat>
  <Paragraphs>211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Helvetica Light</vt:lpstr>
      <vt:lpstr>仿宋</vt:lpstr>
      <vt:lpstr>华文新魏</vt:lpstr>
      <vt:lpstr>Arial</vt:lpstr>
      <vt:lpstr>Calibri</vt:lpstr>
      <vt:lpstr>Office Theme</vt:lpstr>
      <vt:lpstr>NLP QA Project：面向编程领域的（检索式） （社区）问答系统 ——无忧编程1.0 版 苟利国家生死以</vt:lpstr>
      <vt:lpstr>成员分工</vt:lpstr>
      <vt:lpstr>系统框架</vt:lpstr>
      <vt:lpstr>系统框架</vt:lpstr>
      <vt:lpstr>Part1：数据库建立</vt:lpstr>
      <vt:lpstr>系统框架</vt:lpstr>
      <vt:lpstr>Part2：问题预处理</vt:lpstr>
      <vt:lpstr>系统框架</vt:lpstr>
      <vt:lpstr>Part3：数据库匹配</vt:lpstr>
      <vt:lpstr>系统框架</vt:lpstr>
      <vt:lpstr>Part4：问题分类</vt:lpstr>
      <vt:lpstr>系统框架</vt:lpstr>
      <vt:lpstr>Part5：答案抽取</vt:lpstr>
      <vt:lpstr>系统框架</vt:lpstr>
      <vt:lpstr>Part6：集成结果</vt:lpstr>
      <vt:lpstr>总结</vt:lpstr>
      <vt:lpstr>demo演示！！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the Dataplane</dc:title>
  <cp:lastModifiedBy>宏键 段</cp:lastModifiedBy>
  <cp:revision>230</cp:revision>
  <dcterms:modified xsi:type="dcterms:W3CDTF">2020-01-02T13:38:40Z</dcterms:modified>
</cp:coreProperties>
</file>