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8"/>
  </p:notesMasterIdLst>
  <p:sldIdLst>
    <p:sldId id="454" r:id="rId2"/>
    <p:sldId id="325" r:id="rId3"/>
    <p:sldId id="466" r:id="rId4"/>
    <p:sldId id="508" r:id="rId5"/>
    <p:sldId id="499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45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1">
          <p15:clr>
            <a:srgbClr val="A4A3A4"/>
          </p15:clr>
        </p15:guide>
        <p15:guide id="2" pos="5498">
          <p15:clr>
            <a:srgbClr val="A4A3A4"/>
          </p15:clr>
        </p15:guide>
        <p15:guide id="3" orient="horz" pos="413">
          <p15:clr>
            <a:srgbClr val="A4A3A4"/>
          </p15:clr>
        </p15:guide>
        <p15:guide id="4" orient="horz" pos="2932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2A2B"/>
    <a:srgbClr val="EF2E35"/>
    <a:srgbClr val="0065B0"/>
    <a:srgbClr val="CA1130"/>
    <a:srgbClr val="025090"/>
    <a:srgbClr val="F1F6FA"/>
    <a:srgbClr val="F2F2F2"/>
    <a:srgbClr val="0070C0"/>
    <a:srgbClr val="025DA5"/>
    <a:srgbClr val="058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6" autoAdjust="0"/>
    <p:restoredTop sz="82389" autoAdjust="0"/>
  </p:normalViewPr>
  <p:slideViewPr>
    <p:cSldViewPr>
      <p:cViewPr varScale="1">
        <p:scale>
          <a:sx n="102" d="100"/>
          <a:sy n="102" d="100"/>
        </p:scale>
        <p:origin x="192" y="96"/>
      </p:cViewPr>
      <p:guideLst>
        <p:guide pos="281"/>
        <p:guide pos="5498"/>
        <p:guide orient="horz" pos="413"/>
        <p:guide orient="horz" pos="2932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A4F09-C816-46EA-8643-332589F14E0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6CE9B-81DC-4E2A-9C67-CE0D35C83A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13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6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1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21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71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02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42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88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98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3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project.config</a:t>
            </a:r>
            <a:r>
              <a:rPr lang="en-US" altLang="zh-CN" dirty="0"/>
              <a:t>.</a:t>
            </a:r>
            <a:r>
              <a:rPr lang="en-US" altLang="zh-CN" dirty="0" err="1"/>
              <a:t>json</a:t>
            </a:r>
            <a:r>
              <a:rPr lang="en-US" altLang="zh-CN" dirty="0"/>
              <a:t>    "</a:t>
            </a:r>
            <a:r>
              <a:rPr lang="en-US" altLang="zh-CN" dirty="0" err="1"/>
              <a:t>cloudfunctionRoot</a:t>
            </a:r>
            <a:r>
              <a:rPr lang="en-US" altLang="zh-CN" dirty="0"/>
              <a:t>": "cloud/",</a:t>
            </a:r>
          </a:p>
          <a:p>
            <a:endParaRPr lang="en-US" altLang="zh-CN" dirty="0"/>
          </a:p>
          <a:p>
            <a:r>
              <a:rPr lang="en-US" altLang="zh-CN" dirty="0"/>
              <a:t>   </a:t>
            </a:r>
            <a:r>
              <a:rPr lang="en-US" altLang="zh-CN" dirty="0" err="1"/>
              <a:t>onLaunch</a:t>
            </a:r>
            <a:r>
              <a:rPr lang="en-US" altLang="zh-CN" dirty="0"/>
              <a:t>: function () {</a:t>
            </a:r>
          </a:p>
          <a:p>
            <a:r>
              <a:rPr lang="en-US" altLang="zh-CN" dirty="0"/>
              <a:t>    //</a:t>
            </a:r>
            <a:r>
              <a:rPr lang="zh-CN" altLang="en-US" dirty="0"/>
              <a:t>云开发初始化</a:t>
            </a:r>
          </a:p>
          <a:p>
            <a:r>
              <a:rPr lang="zh-CN" altLang="en-US" dirty="0"/>
              <a:t>    </a:t>
            </a:r>
            <a:r>
              <a:rPr lang="en-US" altLang="zh-CN" dirty="0" err="1"/>
              <a:t>wx.cloud.init</a:t>
            </a:r>
            <a:r>
              <a:rPr lang="en-US" altLang="zh-CN" dirty="0"/>
              <a:t>({</a:t>
            </a:r>
          </a:p>
          <a:p>
            <a:r>
              <a:rPr lang="en-US" altLang="zh-CN" dirty="0"/>
              <a:t>      </a:t>
            </a:r>
            <a:r>
              <a:rPr lang="en-US" altLang="zh-CN" dirty="0" err="1"/>
              <a:t>env</a:t>
            </a:r>
            <a:r>
              <a:rPr lang="en-US" altLang="zh-CN" dirty="0"/>
              <a:t>: '</a:t>
            </a:r>
            <a:r>
              <a:rPr lang="en-US" altLang="zh-CN" dirty="0" err="1"/>
              <a:t>yunjue-cfwix</a:t>
            </a:r>
            <a:r>
              <a:rPr lang="en-US" altLang="zh-CN" dirty="0"/>
              <a:t>', </a:t>
            </a:r>
            <a:endParaRPr lang="zh-CN" altLang="en-US" dirty="0"/>
          </a:p>
          <a:p>
            <a:r>
              <a:rPr lang="en-US" altLang="zh-CN" dirty="0"/>
              <a:t>    })</a:t>
            </a:r>
          </a:p>
          <a:p>
            <a:r>
              <a:rPr lang="en-US" altLang="zh-CN" dirty="0"/>
              <a:t>  }</a:t>
            </a:r>
          </a:p>
          <a:p>
            <a:endParaRPr lang="en-US" altLang="zh-CN" dirty="0"/>
          </a:p>
          <a:p>
            <a:r>
              <a:rPr lang="en-US" altLang="zh-CN" dirty="0"/>
              <a:t>// </a:t>
            </a:r>
            <a:r>
              <a:rPr lang="zh-CN" altLang="en-US" dirty="0"/>
              <a:t>云函数入口文件</a:t>
            </a:r>
          </a:p>
          <a:p>
            <a:r>
              <a:rPr lang="en-US" altLang="zh-CN" dirty="0" err="1"/>
              <a:t>const</a:t>
            </a:r>
            <a:r>
              <a:rPr lang="en-US" altLang="zh-CN" dirty="0"/>
              <a:t> cloud = require('</a:t>
            </a:r>
            <a:r>
              <a:rPr lang="en-US" altLang="zh-CN" dirty="0" err="1"/>
              <a:t>wx</a:t>
            </a:r>
            <a:r>
              <a:rPr lang="en-US" altLang="zh-CN" dirty="0"/>
              <a:t>-server-</a:t>
            </a:r>
            <a:r>
              <a:rPr lang="en-US" altLang="zh-CN" dirty="0" err="1"/>
              <a:t>sdk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cloud.init</a:t>
            </a:r>
            <a:r>
              <a:rPr lang="en-US" altLang="zh-CN" dirty="0"/>
              <a:t>({</a:t>
            </a:r>
          </a:p>
          <a:p>
            <a:r>
              <a:rPr lang="en-US" altLang="zh-CN" dirty="0"/>
              <a:t>  </a:t>
            </a:r>
            <a:r>
              <a:rPr lang="en-US" altLang="zh-CN" dirty="0" err="1"/>
              <a:t>env</a:t>
            </a:r>
            <a:r>
              <a:rPr lang="en-US" altLang="zh-CN" dirty="0"/>
              <a:t>: </a:t>
            </a:r>
            <a:r>
              <a:rPr lang="en-US" altLang="zh-CN" dirty="0" err="1"/>
              <a:t>cloud.DYNAMIC_CURRENT_ENV</a:t>
            </a:r>
            <a:endParaRPr lang="en-US" altLang="zh-CN" dirty="0"/>
          </a:p>
          <a:p>
            <a:r>
              <a:rPr lang="en-US" altLang="zh-CN" dirty="0"/>
              <a:t>})</a:t>
            </a:r>
          </a:p>
          <a:p>
            <a:r>
              <a:rPr lang="en-US" altLang="zh-CN" dirty="0" err="1"/>
              <a:t>const</a:t>
            </a:r>
            <a:r>
              <a:rPr lang="en-US" altLang="zh-CN" dirty="0"/>
              <a:t> </a:t>
            </a:r>
            <a:r>
              <a:rPr lang="en-US" altLang="zh-CN" dirty="0" err="1"/>
              <a:t>db</a:t>
            </a:r>
            <a:r>
              <a:rPr lang="en-US" altLang="zh-CN" dirty="0"/>
              <a:t> = </a:t>
            </a:r>
            <a:r>
              <a:rPr lang="en-US" altLang="zh-CN" dirty="0" err="1"/>
              <a:t>cloud.database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// </a:t>
            </a:r>
            <a:r>
              <a:rPr lang="zh-CN" altLang="en-US" dirty="0"/>
              <a:t>云函数入口函数</a:t>
            </a:r>
          </a:p>
          <a:p>
            <a:r>
              <a:rPr lang="en-US" altLang="zh-CN" dirty="0" err="1"/>
              <a:t>exports.main</a:t>
            </a:r>
            <a:r>
              <a:rPr lang="en-US" altLang="zh-CN" dirty="0"/>
              <a:t> = </a:t>
            </a:r>
            <a:r>
              <a:rPr lang="en-US" altLang="zh-CN" dirty="0" err="1"/>
              <a:t>async</a:t>
            </a:r>
            <a:r>
              <a:rPr lang="en-US" altLang="zh-CN" dirty="0"/>
              <a:t> (event, context) =&gt; {</a:t>
            </a:r>
          </a:p>
          <a:p>
            <a:r>
              <a:rPr lang="en-US" altLang="zh-CN" dirty="0"/>
              <a:t>  if (</a:t>
            </a:r>
            <a:r>
              <a:rPr lang="en-US" altLang="zh-CN" dirty="0" err="1"/>
              <a:t>event.action</a:t>
            </a:r>
            <a:r>
              <a:rPr lang="en-US" altLang="zh-CN" dirty="0"/>
              <a:t> == 'search' &amp;&amp; </a:t>
            </a:r>
            <a:r>
              <a:rPr lang="en-US" altLang="zh-CN" dirty="0" err="1"/>
              <a:t>event.searchKey</a:t>
            </a:r>
            <a:r>
              <a:rPr lang="en-US" altLang="zh-CN" dirty="0"/>
              <a:t>) { //</a:t>
            </a:r>
            <a:r>
              <a:rPr lang="zh-CN" altLang="en-US" dirty="0"/>
              <a:t>搜索菜品</a:t>
            </a:r>
          </a:p>
          <a:p>
            <a:r>
              <a:rPr lang="zh-CN" altLang="en-US" dirty="0"/>
              <a:t>    </a:t>
            </a:r>
            <a:r>
              <a:rPr lang="en-US" altLang="zh-CN" dirty="0"/>
              <a:t>return await </a:t>
            </a:r>
            <a:r>
              <a:rPr lang="en-US" altLang="zh-CN" dirty="0" err="1"/>
              <a:t>db.collection</a:t>
            </a:r>
            <a:r>
              <a:rPr lang="en-US" altLang="zh-CN" dirty="0"/>
              <a:t>('food').where({</a:t>
            </a:r>
          </a:p>
          <a:p>
            <a:r>
              <a:rPr lang="en-US" altLang="zh-CN" dirty="0"/>
              <a:t>      name: </a:t>
            </a:r>
            <a:r>
              <a:rPr lang="en-US" altLang="zh-CN" dirty="0" err="1"/>
              <a:t>db.RegExp</a:t>
            </a:r>
            <a:r>
              <a:rPr lang="en-US" altLang="zh-CN" dirty="0"/>
              <a:t>({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regexp</a:t>
            </a:r>
            <a:r>
              <a:rPr lang="en-US" altLang="zh-CN" dirty="0"/>
              <a:t>: </a:t>
            </a:r>
            <a:r>
              <a:rPr lang="en-US" altLang="zh-CN" dirty="0" err="1"/>
              <a:t>event.searchKey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        options: '</a:t>
            </a:r>
            <a:r>
              <a:rPr lang="en-US" altLang="zh-CN" dirty="0" err="1"/>
              <a:t>i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      }),</a:t>
            </a:r>
          </a:p>
          <a:p>
            <a:r>
              <a:rPr lang="en-US" altLang="zh-CN" dirty="0"/>
              <a:t>      status: '</a:t>
            </a:r>
            <a:r>
              <a:rPr lang="zh-CN" altLang="en-US" dirty="0"/>
              <a:t>上架</a:t>
            </a:r>
            <a:r>
              <a:rPr lang="en-US" altLang="zh-CN" dirty="0"/>
              <a:t>'</a:t>
            </a:r>
            <a:endParaRPr lang="zh-CN" altLang="en-US" dirty="0"/>
          </a:p>
          <a:p>
            <a:r>
              <a:rPr lang="zh-CN" altLang="en-US" dirty="0"/>
              <a:t>    </a:t>
            </a:r>
            <a:r>
              <a:rPr lang="en-US" altLang="zh-CN" dirty="0"/>
              <a:t>}).get()</a:t>
            </a:r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err="1"/>
              <a:t>wx.cloud.callFunction</a:t>
            </a:r>
            <a:r>
              <a:rPr lang="en-US" altLang="zh-CN" dirty="0"/>
              <a:t>({</a:t>
            </a:r>
          </a:p>
          <a:p>
            <a:r>
              <a:rPr lang="en-US" altLang="zh-CN" dirty="0"/>
              <a:t>      name: "</a:t>
            </a:r>
            <a:r>
              <a:rPr lang="en-US" altLang="zh-CN" dirty="0" err="1"/>
              <a:t>getFoodList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      data: {</a:t>
            </a:r>
          </a:p>
          <a:p>
            <a:r>
              <a:rPr lang="en-US" altLang="zh-CN" dirty="0"/>
              <a:t>        action: "</a:t>
            </a:r>
            <a:r>
              <a:rPr lang="en-US" altLang="zh-CN" dirty="0" err="1"/>
              <a:t>getHot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      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88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73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31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38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37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0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验证其效果在较深的网络超过了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Sigmoid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，成功解决了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Sigmoid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在网络较深时的梯度弥散问题</a:t>
            </a:r>
            <a:endParaRPr lang="zh-CN" altLang="en-US" dirty="0"/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）成功使用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ReLU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作为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的激活函数，并验证其效果在较深的网络超过了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Sigmoid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，成功解决了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Sigmoid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在网络较深时的梯度弥散问题。虽然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ReLU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激活函数在很久之前就被提出了，但是直到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的出现才将其发扬光大。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）训练时使用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Dropout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随机忽略一部分神经元，以避免模型过拟合。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Dropout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虽有单独的论文论述，但是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将其实用化，通过实践证实了它的效果。在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中主要是最后几个全连接层使用了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Dropout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中使用重叠的最大池化。此前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中普遍使用平均池化，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全部使用最大池化，避免平均池化的模糊化效果。并且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中提出让步长比池化核的尺寸小，这样池化层的输出之间会有重叠和覆盖，提升了特征的丰富性。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）提出了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LRN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层，对局部神经元的活动创建竞争机制，使得其中响应比较大的值变得相对更大，并抑制其他反馈较小的神经元，增强了模型的泛化能力。</a:t>
            </a: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CUDA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加速深度卷积网络的训练，利用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强大的并行计算能力，处理神经网络训练时大量的矩阵运算。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使用了两块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GTX 580 GPU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进行训练，单个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GTX 580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只有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3GB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显存，这限制了可训练的网络的最大规模。因此作者将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分布在两个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上，在每个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的显存中储存一半的神经元的参数。因为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之间通信方便，可以互相访问显存，而不需要通过主机内存，所以同时使用多块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也是非常高效的。同时，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的设计让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之间的通信只在网络的某些层进行，控制了通信的性能损耗。 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）数据增强，随机地从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256*256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的原始图像中截取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224*224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大小的区域（以及水平翻转的镜像），相当于增加了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2*(256-224)^2=2048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倍的数据量。如果没有数据增强，仅靠原始的数据量，参数众多的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会陷入过拟合中，使用了数据增强后可以大大减轻过拟合，提升泛化能力。进行预测时，则是取图片的四个角加中间共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个位置，并进行左右翻转，一共获得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张图片，对他们进行预测并对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次结果求均值。同时，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论文中提到了会对图像的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RGB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数据进行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PCA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处理，并对主成分做一个标准差为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0.1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的高斯扰动，增加一些噪声，这个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Trick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可以让错误率再下降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验证其效果在较深的网络超过了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Sigmoid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，成功解决了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Sigmoid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在网络较深时的梯度弥散问题</a:t>
            </a:r>
            <a:endParaRPr lang="zh-CN" altLang="en-US" dirty="0"/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）成功使用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ReLU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作为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的激活函数，并验证其效果在较深的网络超过了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Sigmoid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，成功解决了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Sigmoid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在网络较深时的梯度弥散问题。虽然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ReLU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激活函数在很久之前就被提出了，但是直到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的出现才将其发扬光大。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）训练时使用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Dropout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随机忽略一部分神经元，以避免模型过拟合。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Dropout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虽有单独的论文论述，但是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将其实用化，通过实践证实了它的效果。在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中主要是最后几个全连接层使用了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Dropout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中使用重叠的最大池化。此前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中普遍使用平均池化，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全部使用最大池化，避免平均池化的模糊化效果。并且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中提出让步长比池化核的尺寸小，这样池化层的输出之间会有重叠和覆盖，提升了特征的丰富性。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）提出了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LRN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层，对局部神经元的活动创建竞争机制，使得其中响应比较大的值变得相对更大，并抑制其他反馈较小的神经元，增强了模型的泛化能力。</a:t>
            </a: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CUDA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加速深度卷积网络的训练，利用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强大的并行计算能力，处理神经网络训练时大量的矩阵运算。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使用了两块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GTX 580 GPU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进行训练，单个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GTX 580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只有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3GB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显存，这限制了可训练的网络的最大规模。因此作者将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分布在两个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上，在每个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的显存中储存一半的神经元的参数。因为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之间通信方便，可以互相访问显存，而不需要通过主机内存，所以同时使用多块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也是非常高效的。同时，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的设计让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之间的通信只在网络的某些层进行，控制了通信的性能损耗。 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）数据增强，随机地从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256*256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的原始图像中截取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224*224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大小的区域（以及水平翻转的镜像），相当于增加了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2*(256-224)^2=2048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倍的数据量。如果没有数据增强，仅靠原始的数据量，参数众多的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会陷入过拟合中，使用了数据增强后可以大大减轻过拟合，提升泛化能力。进行预测时，则是取图片的四个角加中间共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个位置，并进行左右翻转，一共获得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张图片，对他们进行预测并对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次结果求均值。同时，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AlexNet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论文中提到了会对图像的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RGB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数据进行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PCA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处理，并对主成分做一个标准差为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0.1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的高斯扰动，增加一些噪声，这个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Trick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可以让错误率再下降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1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12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4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8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3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5226" y="1"/>
            <a:ext cx="9144000" cy="771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8" name="任意多边形 27"/>
          <p:cNvSpPr/>
          <p:nvPr userDrawn="1"/>
        </p:nvSpPr>
        <p:spPr>
          <a:xfrm>
            <a:off x="0" y="0"/>
            <a:ext cx="781903" cy="771551"/>
          </a:xfrm>
          <a:custGeom>
            <a:avLst/>
            <a:gdLst>
              <a:gd name="connsiteX0" fmla="*/ 0 w 781903"/>
              <a:gd name="connsiteY0" fmla="*/ 0 h 771551"/>
              <a:gd name="connsiteX1" fmla="*/ 781903 w 781903"/>
              <a:gd name="connsiteY1" fmla="*/ 0 h 771551"/>
              <a:gd name="connsiteX2" fmla="*/ 504199 w 781903"/>
              <a:gd name="connsiteY2" fmla="*/ 771551 h 771551"/>
              <a:gd name="connsiteX3" fmla="*/ 0 w 781903"/>
              <a:gd name="connsiteY3" fmla="*/ 771551 h 77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903" h="771551">
                <a:moveTo>
                  <a:pt x="0" y="0"/>
                </a:moveTo>
                <a:lnTo>
                  <a:pt x="781903" y="0"/>
                </a:lnTo>
                <a:lnTo>
                  <a:pt x="504199" y="771551"/>
                </a:lnTo>
                <a:lnTo>
                  <a:pt x="0" y="771551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4" name="平行四边形 23"/>
          <p:cNvSpPr/>
          <p:nvPr userDrawn="1"/>
        </p:nvSpPr>
        <p:spPr>
          <a:xfrm>
            <a:off x="553517" y="0"/>
            <a:ext cx="406011" cy="771551"/>
          </a:xfrm>
          <a:prstGeom prst="parallelogram">
            <a:avLst>
              <a:gd name="adj" fmla="val 69004"/>
            </a:avLst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pic>
        <p:nvPicPr>
          <p:cNvPr id="6" name="图片 5" descr="微信图片_202010222250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6256" y="113425"/>
            <a:ext cx="2079226" cy="54470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138745" y="1954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本周工作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-190688" y="157044"/>
            <a:ext cx="9679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cs typeface="Aa楷体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  <a:cs typeface="Aa楷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5226" y="1"/>
            <a:ext cx="9144000" cy="771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8" name="任意多边形 27"/>
          <p:cNvSpPr/>
          <p:nvPr userDrawn="1"/>
        </p:nvSpPr>
        <p:spPr>
          <a:xfrm>
            <a:off x="0" y="0"/>
            <a:ext cx="781903" cy="771551"/>
          </a:xfrm>
          <a:custGeom>
            <a:avLst/>
            <a:gdLst>
              <a:gd name="connsiteX0" fmla="*/ 0 w 781903"/>
              <a:gd name="connsiteY0" fmla="*/ 0 h 771551"/>
              <a:gd name="connsiteX1" fmla="*/ 781903 w 781903"/>
              <a:gd name="connsiteY1" fmla="*/ 0 h 771551"/>
              <a:gd name="connsiteX2" fmla="*/ 504199 w 781903"/>
              <a:gd name="connsiteY2" fmla="*/ 771551 h 771551"/>
              <a:gd name="connsiteX3" fmla="*/ 0 w 781903"/>
              <a:gd name="connsiteY3" fmla="*/ 771551 h 77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903" h="771551">
                <a:moveTo>
                  <a:pt x="0" y="0"/>
                </a:moveTo>
                <a:lnTo>
                  <a:pt x="781903" y="0"/>
                </a:lnTo>
                <a:lnTo>
                  <a:pt x="504199" y="771551"/>
                </a:lnTo>
                <a:lnTo>
                  <a:pt x="0" y="771551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4" name="平行四边形 23"/>
          <p:cNvSpPr/>
          <p:nvPr userDrawn="1"/>
        </p:nvSpPr>
        <p:spPr>
          <a:xfrm>
            <a:off x="553517" y="0"/>
            <a:ext cx="406011" cy="771551"/>
          </a:xfrm>
          <a:prstGeom prst="parallelogram">
            <a:avLst>
              <a:gd name="adj" fmla="val 69004"/>
            </a:avLst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pic>
        <p:nvPicPr>
          <p:cNvPr id="6" name="图片 5" descr="微信图片_202010222250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6256" y="113425"/>
            <a:ext cx="2079226" cy="5447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-190688" y="157044"/>
            <a:ext cx="96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cs typeface="Aa楷体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  <a:cs typeface="Aa楷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471608-2B96-46C7-AFE2-6CCC2DCD305D}"/>
              </a:ext>
            </a:extLst>
          </p:cNvPr>
          <p:cNvSpPr txBox="1"/>
          <p:nvPr userDrawn="1"/>
        </p:nvSpPr>
        <p:spPr>
          <a:xfrm>
            <a:off x="1138745" y="195420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 err="1">
                <a:solidFill>
                  <a:schemeClr val="tx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AlexNet</a:t>
            </a:r>
            <a:endParaRPr lang="zh-CN" altLang="en-US" sz="2400" b="1" dirty="0">
              <a:solidFill>
                <a:schemeClr val="tx1"/>
              </a:solidFill>
              <a:latin typeface="字魂105号-简雅黑" pitchFamily="2" charset="-122"/>
              <a:ea typeface="字魂105号-简雅黑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5226" y="1"/>
            <a:ext cx="9144000" cy="771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8" name="任意多边形 27"/>
          <p:cNvSpPr/>
          <p:nvPr userDrawn="1"/>
        </p:nvSpPr>
        <p:spPr>
          <a:xfrm>
            <a:off x="0" y="0"/>
            <a:ext cx="781903" cy="771551"/>
          </a:xfrm>
          <a:custGeom>
            <a:avLst/>
            <a:gdLst>
              <a:gd name="connsiteX0" fmla="*/ 0 w 781903"/>
              <a:gd name="connsiteY0" fmla="*/ 0 h 771551"/>
              <a:gd name="connsiteX1" fmla="*/ 781903 w 781903"/>
              <a:gd name="connsiteY1" fmla="*/ 0 h 771551"/>
              <a:gd name="connsiteX2" fmla="*/ 504199 w 781903"/>
              <a:gd name="connsiteY2" fmla="*/ 771551 h 771551"/>
              <a:gd name="connsiteX3" fmla="*/ 0 w 781903"/>
              <a:gd name="connsiteY3" fmla="*/ 771551 h 77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903" h="771551">
                <a:moveTo>
                  <a:pt x="0" y="0"/>
                </a:moveTo>
                <a:lnTo>
                  <a:pt x="781903" y="0"/>
                </a:lnTo>
                <a:lnTo>
                  <a:pt x="504199" y="771551"/>
                </a:lnTo>
                <a:lnTo>
                  <a:pt x="0" y="771551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4" name="平行四边形 23"/>
          <p:cNvSpPr/>
          <p:nvPr userDrawn="1"/>
        </p:nvSpPr>
        <p:spPr>
          <a:xfrm>
            <a:off x="553517" y="0"/>
            <a:ext cx="406011" cy="771551"/>
          </a:xfrm>
          <a:prstGeom prst="parallelogram">
            <a:avLst>
              <a:gd name="adj" fmla="val 69004"/>
            </a:avLst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pic>
        <p:nvPicPr>
          <p:cNvPr id="6" name="图片 5" descr="微信图片_202010222250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6256" y="113425"/>
            <a:ext cx="2079226" cy="5447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971600" y="2195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2400" b="1" kern="1200" dirty="0">
                <a:solidFill>
                  <a:schemeClr val="tx1"/>
                </a:solidFill>
                <a:ea typeface="字魂105号-简雅黑" pitchFamily="2" charset="-122"/>
                <a:cs typeface="+mn-cs"/>
              </a:rPr>
              <a:t>论文</a:t>
            </a:r>
            <a:endParaRPr lang="en-US" altLang="zh-CN" sz="2400" b="1" kern="1200" dirty="0">
              <a:solidFill>
                <a:schemeClr val="tx1"/>
              </a:solidFill>
              <a:ea typeface="字魂105号-简雅黑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190688" y="157044"/>
            <a:ext cx="96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cs typeface="Aa楷体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  <a:cs typeface="Aa楷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5042298"/>
            <a:ext cx="9144000" cy="10120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53" tIns="34277" rIns="68553" bIns="34277"/>
          <a:lstStyle/>
          <a:p>
            <a:pPr defTabSz="685800" eaLnBrk="1" hangingPunct="1">
              <a:buFont typeface="Arial" charset="0"/>
              <a:buNone/>
              <a:defRPr/>
            </a:pPr>
            <a:endParaRPr lang="zh-CN" altLang="en-US" sz="1350">
              <a:ea typeface="宋体" charset="-122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8665369" y="4951810"/>
            <a:ext cx="382191" cy="1595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53" tIns="34277" rIns="68553" bIns="34277"/>
          <a:lstStyle/>
          <a:p>
            <a:pPr defTabSz="685800" eaLnBrk="1" hangingPunct="1">
              <a:buFont typeface="Arial" charset="0"/>
              <a:buNone/>
              <a:defRPr/>
            </a:pPr>
            <a:endParaRPr lang="zh-CN" altLang="en-US" sz="1350">
              <a:ea typeface="宋体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8717756" y="4933951"/>
            <a:ext cx="277416" cy="4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defRPr/>
            </a:pPr>
            <a:fld id="{27B4A65E-D6D6-4737-90BB-305C5085C50B}" type="slidenum">
              <a:rPr lang="zh-CN" altLang="en-US" sz="825" smtClean="0">
                <a:solidFill>
                  <a:schemeClr val="accent2"/>
                </a:solidFill>
                <a:latin typeface="字魂105号-简雅黑" pitchFamily="2" charset="-122"/>
                <a:ea typeface="字魂105号-简雅黑" pitchFamily="2" charset="-122"/>
              </a:rPr>
              <a:t>‹#›</a:t>
            </a:fld>
            <a:endParaRPr lang="zh-CN" altLang="en-US" sz="825" dirty="0">
              <a:solidFill>
                <a:schemeClr val="accent2"/>
              </a:solidFill>
              <a:latin typeface="字魂105号-简雅黑" pitchFamily="2" charset="-122"/>
              <a:ea typeface="字魂105号-简雅黑" pitchFamily="2" charset="-122"/>
            </a:endParaRPr>
          </a:p>
        </p:txBody>
      </p:sp>
    </p:spTree>
  </p:cSld>
  <p:clrMapOvr>
    <a:masterClrMapping/>
  </p:clrMapOvr>
  <p:transition spd="slow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Tm="11000">
        <p:fade/>
      </p:transition>
    </mc:Choice>
    <mc:Fallback xmlns="">
      <p:transition spd="slow" advTm="11000">
        <p:fade/>
      </p:transition>
    </mc:Fallback>
  </mc:AlternateContent>
  <p:txStyles>
    <p:titleStyle>
      <a:lvl1pPr algn="ctr" defTabSz="102298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540" indent="-383540" algn="l" defTabSz="1022985" rtl="0" eaLnBrk="1" latinLnBrk="0" hangingPunct="1">
        <a:spcBef>
          <a:spcPct val="20000"/>
        </a:spcBef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215" indent="-320040" algn="l" defTabSz="1022985" rtl="0" eaLnBrk="1" latinLnBrk="0" hangingPunct="1">
        <a:spcBef>
          <a:spcPct val="20000"/>
        </a:spcBef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8890" indent="-255905" algn="l" defTabSz="1022985" rtl="0" eaLnBrk="1" latinLnBrk="0" hangingPunct="1">
        <a:spcBef>
          <a:spcPct val="20000"/>
        </a:spcBef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905" algn="l" defTabSz="1022985" rtl="0" eaLnBrk="1" latinLnBrk="0" hangingPunct="1">
        <a:spcBef>
          <a:spcPct val="20000"/>
        </a:spcBef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510" indent="-255905" algn="l" defTabSz="1022985" rtl="0" eaLnBrk="1" latinLnBrk="0" hangingPunct="1">
        <a:spcBef>
          <a:spcPct val="20000"/>
        </a:spcBef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indent="-255905" algn="l" defTabSz="1022985" rtl="0" eaLnBrk="1" latinLnBrk="0" hangingPunct="1">
        <a:spcBef>
          <a:spcPct val="20000"/>
        </a:spcBef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495" indent="-255905" algn="l" defTabSz="1022985" rtl="0" eaLnBrk="1" latinLnBrk="0" hangingPunct="1">
        <a:spcBef>
          <a:spcPct val="20000"/>
        </a:spcBef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305" indent="-255905" algn="l" defTabSz="1022985" rtl="0" eaLnBrk="1" latinLnBrk="0" hangingPunct="1">
        <a:spcBef>
          <a:spcPct val="20000"/>
        </a:spcBef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9115" indent="-255905" algn="l" defTabSz="1022985" rtl="0" eaLnBrk="1" latinLnBrk="0" hangingPunct="1">
        <a:spcBef>
          <a:spcPct val="20000"/>
        </a:spcBef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98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79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41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59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40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2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sm-boke/p/11760224.html#:~:text=PCA%EF%BC%88principle%20component,analysis%EF%BC%89%EF%BC%8C%E5%8D%B3%E4%B8%BB%E6%88%90%E5%88%86%E5%88%86%E6%9E%90%E6%B3%95%EF%BC%8C%E6%98%AF%E4%B8%80%E4%B8%AA%E9%9D%9E%E7%9B%91%E7%9D%A3%E7%9A%84%E6%9C%BA%E5%99%A8%E5%AD%A6%E4%B9%A0%E7%AE%97%E6%B3%95%EF%BC%8C%E6%98%AF%E4%B8%80%E7%A7%8D%E7%94%A8%E4%BA%8E%E6%8E%A2%E7%B4%A2%E9%AB%98%E7%BB%B4%E6%95%B0%E6%8D%AE%E7%BB%93%E6%9E%84%E7%9A%84%E6%8A%80%E6%9C%AF%EF%BC%8C%E4%B8%BB%E8%A6%81%E7%94%A8%E4%BA%8E%E5%AF%B9%E6%95%B0%E6%8D%AE%E7%9A%84%E9%99%8D%E7%BB%B4%EF%BC%8C%E9%80%9A%E8%BF%87%E9%99%8D%E7%BB%B4%E5%8F%AF%E4%BB%A5%E5%8F%91%E7%8E%B0%E6%9B%B4%E4%BE%BF%E4%BA%8E%E4%BA%BA%E7%90%86%E8%A7%A3%E7%9A%84%E7%89%B9%E5%BE%81%EF%BC%8C%E5%8A%A0%E5%BF%AB%E5%AF%B9%E6%A0%B7%E6%9C%AC%E6%9C%89%E4%BB%B7%E5%80%BC%E4%BF%A1%E6%81%AF%E7%9A%84%E5%A4%84%E7%90%86%E9%80%9F%E5%BA%A6%EF%BC%8C%E6%AD%A4%E5%A4%96%E8%BF%98%E5%8F%AF%E4%BB%A5%E5%BA%94%E7%94%A8%E4%BA%8E%E5%8F%AF%E8%A7%86%E5%8C%96%EF%BC%88%E9%99%8D%E5%88%B0%E4%BA%8C%E7%BB%B4%EF%BC%89%E5%92%8C%E5%8E%BB%E5%99%AA%E3%80%82%20%E6%95%B0%E6%8D%AE%E4%BB%8E%E5%8E%9F%E6%9D%A5%E7%9A%84%E5%9D%90%E6%A0%87%E7%B3%BB%E8%BD%AC%E6%8D%A2%E5%88%B0%E6%96%B0%E7%9A%84%E5%9D%90%E6%A0%87%E7%B3%BB%EF%BC%8C%E6%96%B0%E5%9D%90%E6%A0%87%E7%B3%BB%E7%9A%84%E9%80%89%E6%8B%A9%E6%98%AF%E7%94%B1%E6%95%B0%E6%8D%AE%E6%9C%AC%E8%BA%AB%E5%86%B3%E5%AE%9A%E7%9A%84%E3%80%8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答辩型7"/>
          <p:cNvPicPr>
            <a:picLocks noChangeAspect="1"/>
          </p:cNvPicPr>
          <p:nvPr/>
        </p:nvPicPr>
        <p:blipFill>
          <a:blip r:embed="rId2"/>
          <a:srcRect l="1207" t="30893" r="2375" b="1811"/>
          <a:stretch>
            <a:fillRect/>
          </a:stretch>
        </p:blipFill>
        <p:spPr>
          <a:xfrm>
            <a:off x="-2078" y="0"/>
            <a:ext cx="9142084" cy="4587975"/>
          </a:xfrm>
          <a:custGeom>
            <a:avLst/>
            <a:gdLst>
              <a:gd name="connsiteX0" fmla="*/ 0 w 9142084"/>
              <a:gd name="connsiteY0" fmla="*/ 0 h 4587975"/>
              <a:gd name="connsiteX1" fmla="*/ 9142084 w 9142084"/>
              <a:gd name="connsiteY1" fmla="*/ 0 h 4587975"/>
              <a:gd name="connsiteX2" fmla="*/ 9142084 w 9142084"/>
              <a:gd name="connsiteY2" fmla="*/ 1890585 h 4587975"/>
              <a:gd name="connsiteX3" fmla="*/ 8513806 w 9142084"/>
              <a:gd name="connsiteY3" fmla="*/ 1890585 h 4587975"/>
              <a:gd name="connsiteX4" fmla="*/ 7500551 w 9142084"/>
              <a:gd name="connsiteY4" fmla="*/ 2928553 h 4587975"/>
              <a:gd name="connsiteX5" fmla="*/ 6858001 w 9142084"/>
              <a:gd name="connsiteY5" fmla="*/ 2932169 h 4587975"/>
              <a:gd name="connsiteX6" fmla="*/ 5288692 w 9142084"/>
              <a:gd name="connsiteY6" fmla="*/ 4572001 h 4587975"/>
              <a:gd name="connsiteX7" fmla="*/ 0 w 9142084"/>
              <a:gd name="connsiteY7" fmla="*/ 4587975 h 45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2084" h="4587975">
                <a:moveTo>
                  <a:pt x="0" y="0"/>
                </a:moveTo>
                <a:lnTo>
                  <a:pt x="9142084" y="0"/>
                </a:lnTo>
                <a:lnTo>
                  <a:pt x="9142084" y="1890585"/>
                </a:lnTo>
                <a:lnTo>
                  <a:pt x="8513806" y="1890585"/>
                </a:lnTo>
                <a:lnTo>
                  <a:pt x="7500551" y="2928553"/>
                </a:lnTo>
                <a:lnTo>
                  <a:pt x="6858001" y="2932169"/>
                </a:lnTo>
                <a:lnTo>
                  <a:pt x="5288692" y="4572001"/>
                </a:lnTo>
                <a:lnTo>
                  <a:pt x="0" y="4587975"/>
                </a:lnTo>
                <a:close/>
              </a:path>
            </a:pathLst>
          </a:custGeom>
        </p:spPr>
      </p:pic>
      <p:sp>
        <p:nvSpPr>
          <p:cNvPr id="23" name="矩形 25"/>
          <p:cNvSpPr/>
          <p:nvPr/>
        </p:nvSpPr>
        <p:spPr>
          <a:xfrm>
            <a:off x="-3994" y="-1194"/>
            <a:ext cx="9144000" cy="4587975"/>
          </a:xfrm>
          <a:custGeom>
            <a:avLst/>
            <a:gdLst>
              <a:gd name="connsiteX0" fmla="*/ 0 w 9144000"/>
              <a:gd name="connsiteY0" fmla="*/ 0 h 4587975"/>
              <a:gd name="connsiteX1" fmla="*/ 9144000 w 9144000"/>
              <a:gd name="connsiteY1" fmla="*/ 0 h 4587975"/>
              <a:gd name="connsiteX2" fmla="*/ 9144000 w 9144000"/>
              <a:gd name="connsiteY2" fmla="*/ 4587975 h 4587975"/>
              <a:gd name="connsiteX3" fmla="*/ 0 w 9144000"/>
              <a:gd name="connsiteY3" fmla="*/ 4587975 h 4587975"/>
              <a:gd name="connsiteX4" fmla="*/ 0 w 9144000"/>
              <a:gd name="connsiteY4" fmla="*/ 0 h 4587975"/>
              <a:gd name="connsiteX0-1" fmla="*/ 0 w 9144000"/>
              <a:gd name="connsiteY0-2" fmla="*/ 0 h 4587975"/>
              <a:gd name="connsiteX1-3" fmla="*/ 9144000 w 9144000"/>
              <a:gd name="connsiteY1-4" fmla="*/ 0 h 4587975"/>
              <a:gd name="connsiteX2-5" fmla="*/ 9144000 w 9144000"/>
              <a:gd name="connsiteY2-6" fmla="*/ 4587975 h 4587975"/>
              <a:gd name="connsiteX3-7" fmla="*/ 5288692 w 9144000"/>
              <a:gd name="connsiteY3-8" fmla="*/ 4572001 h 4587975"/>
              <a:gd name="connsiteX4-9" fmla="*/ 0 w 9144000"/>
              <a:gd name="connsiteY4-10" fmla="*/ 4587975 h 4587975"/>
              <a:gd name="connsiteX5" fmla="*/ 0 w 9144000"/>
              <a:gd name="connsiteY5" fmla="*/ 0 h 4587975"/>
              <a:gd name="connsiteX0-11" fmla="*/ 0 w 9144000"/>
              <a:gd name="connsiteY0-12" fmla="*/ 0 h 4587975"/>
              <a:gd name="connsiteX1-13" fmla="*/ 9144000 w 9144000"/>
              <a:gd name="connsiteY1-14" fmla="*/ 0 h 4587975"/>
              <a:gd name="connsiteX2-15" fmla="*/ 6746790 w 9144000"/>
              <a:gd name="connsiteY2-16" fmla="*/ 2944526 h 4587975"/>
              <a:gd name="connsiteX3-17" fmla="*/ 5288692 w 9144000"/>
              <a:gd name="connsiteY3-18" fmla="*/ 4572001 h 4587975"/>
              <a:gd name="connsiteX4-19" fmla="*/ 0 w 9144000"/>
              <a:gd name="connsiteY4-20" fmla="*/ 4587975 h 4587975"/>
              <a:gd name="connsiteX5-21" fmla="*/ 0 w 9144000"/>
              <a:gd name="connsiteY5-22" fmla="*/ 0 h 4587975"/>
              <a:gd name="connsiteX0-23" fmla="*/ 0 w 9144000"/>
              <a:gd name="connsiteY0-24" fmla="*/ 0 h 4587975"/>
              <a:gd name="connsiteX1-25" fmla="*/ 9144000 w 9144000"/>
              <a:gd name="connsiteY1-26" fmla="*/ 0 h 4587975"/>
              <a:gd name="connsiteX2-27" fmla="*/ 7710616 w 9144000"/>
              <a:gd name="connsiteY2-28" fmla="*/ 1729947 h 4587975"/>
              <a:gd name="connsiteX3-29" fmla="*/ 6746790 w 9144000"/>
              <a:gd name="connsiteY3-30" fmla="*/ 2944526 h 4587975"/>
              <a:gd name="connsiteX4-31" fmla="*/ 5288692 w 9144000"/>
              <a:gd name="connsiteY4-32" fmla="*/ 4572001 h 4587975"/>
              <a:gd name="connsiteX5-33" fmla="*/ 0 w 9144000"/>
              <a:gd name="connsiteY5-34" fmla="*/ 4587975 h 4587975"/>
              <a:gd name="connsiteX6" fmla="*/ 0 w 9144000"/>
              <a:gd name="connsiteY6" fmla="*/ 0 h 4587975"/>
              <a:gd name="connsiteX0-35" fmla="*/ 0 w 9144000"/>
              <a:gd name="connsiteY0-36" fmla="*/ 0 h 4587975"/>
              <a:gd name="connsiteX1-37" fmla="*/ 9144000 w 9144000"/>
              <a:gd name="connsiteY1-38" fmla="*/ 0 h 4587975"/>
              <a:gd name="connsiteX2-39" fmla="*/ 7500551 w 9144000"/>
              <a:gd name="connsiteY2-40" fmla="*/ 2928553 h 4587975"/>
              <a:gd name="connsiteX3-41" fmla="*/ 6746790 w 9144000"/>
              <a:gd name="connsiteY3-42" fmla="*/ 2944526 h 4587975"/>
              <a:gd name="connsiteX4-43" fmla="*/ 5288692 w 9144000"/>
              <a:gd name="connsiteY4-44" fmla="*/ 4572001 h 4587975"/>
              <a:gd name="connsiteX5-45" fmla="*/ 0 w 9144000"/>
              <a:gd name="connsiteY5-46" fmla="*/ 4587975 h 4587975"/>
              <a:gd name="connsiteX6-47" fmla="*/ 0 w 9144000"/>
              <a:gd name="connsiteY6-48" fmla="*/ 0 h 4587975"/>
              <a:gd name="connsiteX0-49" fmla="*/ 0 w 9144000"/>
              <a:gd name="connsiteY0-50" fmla="*/ 0 h 4587975"/>
              <a:gd name="connsiteX1-51" fmla="*/ 9144000 w 9144000"/>
              <a:gd name="connsiteY1-52" fmla="*/ 0 h 4587975"/>
              <a:gd name="connsiteX2-53" fmla="*/ 8217243 w 9144000"/>
              <a:gd name="connsiteY2-54" fmla="*/ 1606379 h 4587975"/>
              <a:gd name="connsiteX3-55" fmla="*/ 7500551 w 9144000"/>
              <a:gd name="connsiteY3-56" fmla="*/ 2928553 h 4587975"/>
              <a:gd name="connsiteX4-57" fmla="*/ 6746790 w 9144000"/>
              <a:gd name="connsiteY4-58" fmla="*/ 2944526 h 4587975"/>
              <a:gd name="connsiteX5-59" fmla="*/ 5288692 w 9144000"/>
              <a:gd name="connsiteY5-60" fmla="*/ 4572001 h 4587975"/>
              <a:gd name="connsiteX6-61" fmla="*/ 0 w 9144000"/>
              <a:gd name="connsiteY6-62" fmla="*/ 4587975 h 4587975"/>
              <a:gd name="connsiteX7" fmla="*/ 0 w 9144000"/>
              <a:gd name="connsiteY7" fmla="*/ 0 h 4587975"/>
              <a:gd name="connsiteX0-63" fmla="*/ 0 w 9144000"/>
              <a:gd name="connsiteY0-64" fmla="*/ 0 h 4587975"/>
              <a:gd name="connsiteX1-65" fmla="*/ 9144000 w 9144000"/>
              <a:gd name="connsiteY1-66" fmla="*/ 0 h 4587975"/>
              <a:gd name="connsiteX2-67" fmla="*/ 8513806 w 9144000"/>
              <a:gd name="connsiteY2-68" fmla="*/ 1890585 h 4587975"/>
              <a:gd name="connsiteX3-69" fmla="*/ 7500551 w 9144000"/>
              <a:gd name="connsiteY3-70" fmla="*/ 2928553 h 4587975"/>
              <a:gd name="connsiteX4-71" fmla="*/ 6746790 w 9144000"/>
              <a:gd name="connsiteY4-72" fmla="*/ 2944526 h 4587975"/>
              <a:gd name="connsiteX5-73" fmla="*/ 5288692 w 9144000"/>
              <a:gd name="connsiteY5-74" fmla="*/ 4572001 h 4587975"/>
              <a:gd name="connsiteX6-75" fmla="*/ 0 w 9144000"/>
              <a:gd name="connsiteY6-76" fmla="*/ 4587975 h 4587975"/>
              <a:gd name="connsiteX7-77" fmla="*/ 0 w 9144000"/>
              <a:gd name="connsiteY7-78" fmla="*/ 0 h 4587975"/>
              <a:gd name="connsiteX0-79" fmla="*/ 0 w 9144000"/>
              <a:gd name="connsiteY0-80" fmla="*/ 0 h 4587975"/>
              <a:gd name="connsiteX1-81" fmla="*/ 9144000 w 9144000"/>
              <a:gd name="connsiteY1-82" fmla="*/ 0 h 4587975"/>
              <a:gd name="connsiteX2-83" fmla="*/ 8785654 w 9144000"/>
              <a:gd name="connsiteY2-84" fmla="*/ 1062682 h 4587975"/>
              <a:gd name="connsiteX3-85" fmla="*/ 8513806 w 9144000"/>
              <a:gd name="connsiteY3-86" fmla="*/ 1890585 h 4587975"/>
              <a:gd name="connsiteX4-87" fmla="*/ 7500551 w 9144000"/>
              <a:gd name="connsiteY4-88" fmla="*/ 2928553 h 4587975"/>
              <a:gd name="connsiteX5-89" fmla="*/ 6746790 w 9144000"/>
              <a:gd name="connsiteY5-90" fmla="*/ 2944526 h 4587975"/>
              <a:gd name="connsiteX6-91" fmla="*/ 5288692 w 9144000"/>
              <a:gd name="connsiteY6-92" fmla="*/ 4572001 h 4587975"/>
              <a:gd name="connsiteX7-93" fmla="*/ 0 w 9144000"/>
              <a:gd name="connsiteY7-94" fmla="*/ 4587975 h 4587975"/>
              <a:gd name="connsiteX8" fmla="*/ 0 w 9144000"/>
              <a:gd name="connsiteY8" fmla="*/ 0 h 4587975"/>
              <a:gd name="connsiteX0-95" fmla="*/ 0 w 9144000"/>
              <a:gd name="connsiteY0-96" fmla="*/ 0 h 4587975"/>
              <a:gd name="connsiteX1-97" fmla="*/ 9144000 w 9144000"/>
              <a:gd name="connsiteY1-98" fmla="*/ 0 h 4587975"/>
              <a:gd name="connsiteX2-99" fmla="*/ 9144000 w 9144000"/>
              <a:gd name="connsiteY2-100" fmla="*/ 1890585 h 4587975"/>
              <a:gd name="connsiteX3-101" fmla="*/ 8513806 w 9144000"/>
              <a:gd name="connsiteY3-102" fmla="*/ 1890585 h 4587975"/>
              <a:gd name="connsiteX4-103" fmla="*/ 7500551 w 9144000"/>
              <a:gd name="connsiteY4-104" fmla="*/ 2928553 h 4587975"/>
              <a:gd name="connsiteX5-105" fmla="*/ 6746790 w 9144000"/>
              <a:gd name="connsiteY5-106" fmla="*/ 2944526 h 4587975"/>
              <a:gd name="connsiteX6-107" fmla="*/ 5288692 w 9144000"/>
              <a:gd name="connsiteY6-108" fmla="*/ 4572001 h 4587975"/>
              <a:gd name="connsiteX7-109" fmla="*/ 0 w 9144000"/>
              <a:gd name="connsiteY7-110" fmla="*/ 4587975 h 4587975"/>
              <a:gd name="connsiteX8-111" fmla="*/ 0 w 9144000"/>
              <a:gd name="connsiteY8-112" fmla="*/ 0 h 4587975"/>
              <a:gd name="connsiteX0-113" fmla="*/ 0 w 9144000"/>
              <a:gd name="connsiteY0-114" fmla="*/ 0 h 4587975"/>
              <a:gd name="connsiteX1-115" fmla="*/ 9144000 w 9144000"/>
              <a:gd name="connsiteY1-116" fmla="*/ 0 h 4587975"/>
              <a:gd name="connsiteX2-117" fmla="*/ 9144000 w 9144000"/>
              <a:gd name="connsiteY2-118" fmla="*/ 1890585 h 4587975"/>
              <a:gd name="connsiteX3-119" fmla="*/ 8513806 w 9144000"/>
              <a:gd name="connsiteY3-120" fmla="*/ 1890585 h 4587975"/>
              <a:gd name="connsiteX4-121" fmla="*/ 7500551 w 9144000"/>
              <a:gd name="connsiteY4-122" fmla="*/ 2928553 h 4587975"/>
              <a:gd name="connsiteX5-123" fmla="*/ 6858001 w 9144000"/>
              <a:gd name="connsiteY5-124" fmla="*/ 2932169 h 4587975"/>
              <a:gd name="connsiteX6-125" fmla="*/ 5288692 w 9144000"/>
              <a:gd name="connsiteY6-126" fmla="*/ 4572001 h 4587975"/>
              <a:gd name="connsiteX7-127" fmla="*/ 0 w 9144000"/>
              <a:gd name="connsiteY7-128" fmla="*/ 4587975 h 4587975"/>
              <a:gd name="connsiteX8-129" fmla="*/ 0 w 9144000"/>
              <a:gd name="connsiteY8-130" fmla="*/ 0 h 45879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47" y="connsiteY6-48"/>
              </a:cxn>
              <a:cxn ang="0">
                <a:pos x="connsiteX7-77" y="connsiteY7-78"/>
              </a:cxn>
              <a:cxn ang="0">
                <a:pos x="connsiteX8-111" y="connsiteY8-112"/>
              </a:cxn>
            </a:cxnLst>
            <a:rect l="l" t="t" r="r" b="b"/>
            <a:pathLst>
              <a:path w="9144000" h="4587975">
                <a:moveTo>
                  <a:pt x="0" y="0"/>
                </a:moveTo>
                <a:lnTo>
                  <a:pt x="9144000" y="0"/>
                </a:lnTo>
                <a:lnTo>
                  <a:pt x="9144000" y="1890585"/>
                </a:lnTo>
                <a:lnTo>
                  <a:pt x="8513806" y="1890585"/>
                </a:lnTo>
                <a:lnTo>
                  <a:pt x="7500551" y="2928553"/>
                </a:lnTo>
                <a:lnTo>
                  <a:pt x="6858001" y="2932169"/>
                </a:lnTo>
                <a:lnTo>
                  <a:pt x="5288692" y="4572001"/>
                </a:lnTo>
                <a:lnTo>
                  <a:pt x="0" y="45879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3" name="矩形 26"/>
          <p:cNvSpPr/>
          <p:nvPr/>
        </p:nvSpPr>
        <p:spPr>
          <a:xfrm>
            <a:off x="-3354" y="2376469"/>
            <a:ext cx="7560143" cy="1491241"/>
          </a:xfrm>
          <a:custGeom>
            <a:avLst/>
            <a:gdLst>
              <a:gd name="connsiteX0" fmla="*/ 0 w 7560143"/>
              <a:gd name="connsiteY0" fmla="*/ 0 h 1491241"/>
              <a:gd name="connsiteX1" fmla="*/ 7560143 w 7560143"/>
              <a:gd name="connsiteY1" fmla="*/ 0 h 1491241"/>
              <a:gd name="connsiteX2" fmla="*/ 7560143 w 7560143"/>
              <a:gd name="connsiteY2" fmla="*/ 1491241 h 1491241"/>
              <a:gd name="connsiteX3" fmla="*/ 0 w 7560143"/>
              <a:gd name="connsiteY3" fmla="*/ 1491241 h 1491241"/>
              <a:gd name="connsiteX4" fmla="*/ 0 w 7560143"/>
              <a:gd name="connsiteY4" fmla="*/ 0 h 1491241"/>
              <a:gd name="connsiteX0-1" fmla="*/ 0 w 7560143"/>
              <a:gd name="connsiteY0-2" fmla="*/ 0 h 1491241"/>
              <a:gd name="connsiteX1-3" fmla="*/ 7560143 w 7560143"/>
              <a:gd name="connsiteY1-4" fmla="*/ 0 h 1491241"/>
              <a:gd name="connsiteX2-5" fmla="*/ 7560143 w 7560143"/>
              <a:gd name="connsiteY2-6" fmla="*/ 1491241 h 1491241"/>
              <a:gd name="connsiteX3-7" fmla="*/ 6070522 w 7560143"/>
              <a:gd name="connsiteY3-8" fmla="*/ 1491196 h 1491241"/>
              <a:gd name="connsiteX4-9" fmla="*/ 0 w 7560143"/>
              <a:gd name="connsiteY4-10" fmla="*/ 1491241 h 1491241"/>
              <a:gd name="connsiteX5" fmla="*/ 0 w 7560143"/>
              <a:gd name="connsiteY5" fmla="*/ 0 h 1491241"/>
              <a:gd name="connsiteX0-11" fmla="*/ 0 w 7560143"/>
              <a:gd name="connsiteY0-12" fmla="*/ 0 h 1491241"/>
              <a:gd name="connsiteX1-13" fmla="*/ 7560143 w 7560143"/>
              <a:gd name="connsiteY1-14" fmla="*/ 0 h 1491241"/>
              <a:gd name="connsiteX2-15" fmla="*/ 6070522 w 7560143"/>
              <a:gd name="connsiteY2-16" fmla="*/ 1491196 h 1491241"/>
              <a:gd name="connsiteX3-17" fmla="*/ 0 w 7560143"/>
              <a:gd name="connsiteY3-18" fmla="*/ 1491241 h 1491241"/>
              <a:gd name="connsiteX4-19" fmla="*/ 0 w 7560143"/>
              <a:gd name="connsiteY4-20" fmla="*/ 0 h 149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560143" h="1491241">
                <a:moveTo>
                  <a:pt x="0" y="0"/>
                </a:moveTo>
                <a:lnTo>
                  <a:pt x="7560143" y="0"/>
                </a:lnTo>
                <a:lnTo>
                  <a:pt x="6070522" y="1491196"/>
                </a:lnTo>
                <a:lnTo>
                  <a:pt x="0" y="1491241"/>
                </a:lnTo>
                <a:lnTo>
                  <a:pt x="0" y="0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4" name="TextBox 55"/>
          <p:cNvSpPr txBox="1"/>
          <p:nvPr/>
        </p:nvSpPr>
        <p:spPr>
          <a:xfrm>
            <a:off x="507881" y="2596585"/>
            <a:ext cx="6152351" cy="684793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2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</a:rPr>
              <a:t>ImageNet Classification with Deep </a:t>
            </a:r>
          </a:p>
          <a:p>
            <a:r>
              <a:rPr lang="en-US" altLang="zh-CN" sz="2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</a:rPr>
              <a:t>Convolutional Neural Networks</a:t>
            </a:r>
          </a:p>
        </p:txBody>
      </p:sp>
      <p:sp>
        <p:nvSpPr>
          <p:cNvPr id="5" name="TextBox 55"/>
          <p:cNvSpPr txBox="1"/>
          <p:nvPr/>
        </p:nvSpPr>
        <p:spPr>
          <a:xfrm>
            <a:off x="586846" y="3390220"/>
            <a:ext cx="5082574" cy="436245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</a:rPr>
              <a:t>报告人：余廷杰</a:t>
            </a:r>
            <a:r>
              <a:rPr lang="en-US" altLang="zh-CN" sz="1200" b="1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</a:rPr>
              <a:t>   </a:t>
            </a:r>
            <a:r>
              <a:rPr lang="zh-CN" altLang="en-US" sz="1200" b="1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</a:rPr>
              <a:t>时间：</a:t>
            </a:r>
            <a:r>
              <a:rPr lang="zh-CN" altLang="en-US" sz="1200" b="1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2021年</a:t>
            </a:r>
            <a:r>
              <a:rPr lang="en-US" altLang="zh-CN" sz="1200" b="1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10</a:t>
            </a:r>
            <a:r>
              <a:rPr lang="zh-CN" altLang="en-US" sz="1200" b="1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月</a:t>
            </a:r>
            <a:r>
              <a:rPr lang="en-US" altLang="zh-CN" sz="1200" b="1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31</a:t>
            </a:r>
            <a:r>
              <a:rPr lang="zh-CN" altLang="en-US" sz="1200" b="1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日</a:t>
            </a:r>
            <a:endParaRPr lang="zh-CN" altLang="en-US" sz="12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</a:endParaRPr>
          </a:p>
          <a:p>
            <a:endParaRPr lang="zh-CN" altLang="en-US" sz="12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6" name="TextBox 55"/>
          <p:cNvSpPr txBox="1"/>
          <p:nvPr/>
        </p:nvSpPr>
        <p:spPr>
          <a:xfrm>
            <a:off x="613545" y="1059582"/>
            <a:ext cx="2734319" cy="1300346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  <a:cs typeface="Aparajita" pitchFamily="34" charset="0"/>
              </a:rPr>
              <a:t>2021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cs typeface="Aparajita" pitchFamily="34" charset="0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5946638" y="3345130"/>
            <a:ext cx="1452555" cy="1146122"/>
          </a:xfrm>
          <a:prstGeom prst="parallelogram">
            <a:avLst>
              <a:gd name="adj" fmla="val 98770"/>
            </a:avLst>
          </a:pr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331204" y="2062544"/>
            <a:ext cx="3686020" cy="2524237"/>
          </a:xfrm>
          <a:custGeom>
            <a:avLst/>
            <a:gdLst>
              <a:gd name="connsiteX0" fmla="*/ 3074694 w 3686020"/>
              <a:gd name="connsiteY0" fmla="*/ 0 h 2524237"/>
              <a:gd name="connsiteX1" fmla="*/ 3686020 w 3686020"/>
              <a:gd name="connsiteY1" fmla="*/ 0 h 2524237"/>
              <a:gd name="connsiteX2" fmla="*/ 3686020 w 3686020"/>
              <a:gd name="connsiteY2" fmla="*/ 95536 h 2524237"/>
              <a:gd name="connsiteX3" fmla="*/ 3099804 w 3686020"/>
              <a:gd name="connsiteY3" fmla="*/ 95536 h 2524237"/>
              <a:gd name="connsiteX4" fmla="*/ 2086549 w 3686020"/>
              <a:gd name="connsiteY4" fmla="*/ 1133504 h 2524237"/>
              <a:gd name="connsiteX5" fmla="*/ 1443999 w 3686020"/>
              <a:gd name="connsiteY5" fmla="*/ 1137120 h 2524237"/>
              <a:gd name="connsiteX6" fmla="*/ 116537 w 3686020"/>
              <a:gd name="connsiteY6" fmla="*/ 2524237 h 2524237"/>
              <a:gd name="connsiteX7" fmla="*/ 0 w 3686020"/>
              <a:gd name="connsiteY7" fmla="*/ 2524237 h 2524237"/>
              <a:gd name="connsiteX8" fmla="*/ 1418889 w 3686020"/>
              <a:gd name="connsiteY8" fmla="*/ 1041584 h 2524237"/>
              <a:gd name="connsiteX9" fmla="*/ 2061439 w 3686020"/>
              <a:gd name="connsiteY9" fmla="*/ 1037968 h 252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6020" h="2524237">
                <a:moveTo>
                  <a:pt x="3074694" y="0"/>
                </a:moveTo>
                <a:lnTo>
                  <a:pt x="3686020" y="0"/>
                </a:lnTo>
                <a:lnTo>
                  <a:pt x="3686020" y="95536"/>
                </a:lnTo>
                <a:lnTo>
                  <a:pt x="3099804" y="95536"/>
                </a:lnTo>
                <a:lnTo>
                  <a:pt x="2086549" y="1133504"/>
                </a:lnTo>
                <a:lnTo>
                  <a:pt x="1443999" y="1137120"/>
                </a:lnTo>
                <a:lnTo>
                  <a:pt x="116537" y="2524237"/>
                </a:lnTo>
                <a:lnTo>
                  <a:pt x="0" y="2524237"/>
                </a:lnTo>
                <a:lnTo>
                  <a:pt x="1418889" y="1041584"/>
                </a:lnTo>
                <a:lnTo>
                  <a:pt x="2061439" y="1037968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8316416" y="4166240"/>
            <a:ext cx="823590" cy="977259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1981874" y="4049029"/>
            <a:ext cx="1727652" cy="816707"/>
          </a:xfrm>
          <a:prstGeom prst="parallelogram">
            <a:avLst>
              <a:gd name="adj" fmla="val 98770"/>
            </a:avLst>
          </a:pr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987824" y="4300652"/>
            <a:ext cx="1944216" cy="71298"/>
          </a:xfrm>
          <a:prstGeom prst="parallelogram">
            <a:avLst>
              <a:gd name="adj" fmla="val 121165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31836"/>
            <a:ext cx="2151503" cy="56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3" grpId="0" animBg="1"/>
          <p:bldP spid="4" grpId="0"/>
          <p:bldP spid="5" grpId="0"/>
          <p:bldP spid="6" grpId="0"/>
          <p:bldP spid="7" grpId="0" animBg="1"/>
          <p:bldP spid="9" grpId="0" animBg="1"/>
          <p:bldP spid="12" grpId="0" animBg="1"/>
          <p:bldP spid="1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3" grpId="0" animBg="1"/>
          <p:bldP spid="4" grpId="0"/>
          <p:bldP spid="5" grpId="0"/>
          <p:bldP spid="6" grpId="0"/>
          <p:bldP spid="7" grpId="0" animBg="1"/>
          <p:bldP spid="9" grpId="0" animBg="1"/>
          <p:bldP spid="12" grpId="0" animBg="1"/>
          <p:bldP spid="11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073817-0C8A-4A7B-9277-B6FCE6C2C02F}"/>
              </a:ext>
            </a:extLst>
          </p:cNvPr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j-lt"/>
                <a:ea typeface="+mj-ea"/>
              </a:rPr>
              <a:t>架  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028F8B-1AAB-43D8-99E6-55D8CAA58FCB}"/>
              </a:ext>
            </a:extLst>
          </p:cNvPr>
          <p:cNvSpPr txBox="1"/>
          <p:nvPr/>
        </p:nvSpPr>
        <p:spPr>
          <a:xfrm>
            <a:off x="446088" y="1851670"/>
            <a:ext cx="8281987" cy="3008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zh-CN" sz="1800" dirty="0">
                <a:solidFill>
                  <a:srgbClr val="4F4F4F"/>
                </a:solidFill>
                <a:effectLst/>
                <a:ea typeface="PingFang SC"/>
              </a:rPr>
              <a:t> 多GPU训练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网络分布在两个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GPU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上。目前的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GPU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非常适合跨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GPU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并行，因为它们可以直接互相读写内存，而不需要通过主机内存。我们采用的并行方案基本上每个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GPU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放置一半的核（或神经元），还有一个额外的技巧：只在某些特定的层上进行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GPU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通信。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与每个卷积层一半的核在单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GPU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上训练的网络相比，这个方案降分别低了我们的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top-1 1.7%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top-5 1.2%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的错误率。双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GPU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网络比单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GPU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网络稍微减少了训练时间。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073817-0C8A-4A7B-9277-B6FCE6C2C02F}"/>
              </a:ext>
            </a:extLst>
          </p:cNvPr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j-lt"/>
                <a:ea typeface="+mj-ea"/>
              </a:rPr>
              <a:t>架  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028F8B-1AAB-43D8-99E6-55D8CAA58FCB}"/>
              </a:ext>
            </a:extLst>
          </p:cNvPr>
          <p:cNvSpPr txBox="1"/>
          <p:nvPr/>
        </p:nvSpPr>
        <p:spPr>
          <a:xfrm>
            <a:off x="446088" y="1851670"/>
            <a:ext cx="8281987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zh-CN" sz="1800" dirty="0">
                <a:solidFill>
                  <a:srgbClr val="4F4F4F"/>
                </a:solidFill>
                <a:effectLst/>
                <a:ea typeface="PingFang SC"/>
              </a:rPr>
              <a:t>局部响应归一化</a:t>
            </a:r>
            <a:endParaRPr lang="en-US" altLang="zh-CN" sz="1800" dirty="0">
              <a:solidFill>
                <a:srgbClr val="4F4F4F"/>
              </a:solidFill>
              <a:effectLst/>
              <a:ea typeface="PingFang SC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24F013-D489-4FC4-9008-5B8BE972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247932"/>
            <a:ext cx="7715250" cy="20002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2E7AF2-EFD5-4C7D-BB3D-F355CD31A136}"/>
              </a:ext>
            </a:extLst>
          </p:cNvPr>
          <p:cNvSpPr txBox="1"/>
          <p:nvPr/>
        </p:nvSpPr>
        <p:spPr>
          <a:xfrm>
            <a:off x="693043" y="4285218"/>
            <a:ext cx="4710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Calibri" panose="020F0502020204030204" pitchFamily="34" charset="0"/>
              </a:rPr>
              <a:t>“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亮度归一化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”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，没有减去均值。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88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073817-0C8A-4A7B-9277-B6FCE6C2C02F}"/>
              </a:ext>
            </a:extLst>
          </p:cNvPr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j-lt"/>
                <a:ea typeface="+mj-ea"/>
              </a:rPr>
              <a:t>架  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028F8B-1AAB-43D8-99E6-55D8CAA58FCB}"/>
              </a:ext>
            </a:extLst>
          </p:cNvPr>
          <p:cNvSpPr txBox="1"/>
          <p:nvPr/>
        </p:nvSpPr>
        <p:spPr>
          <a:xfrm>
            <a:off x="446088" y="1851670"/>
            <a:ext cx="8281987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zh-CN" sz="1800" dirty="0">
                <a:solidFill>
                  <a:srgbClr val="4F4F4F"/>
                </a:solidFill>
                <a:effectLst/>
                <a:ea typeface="PingFang SC"/>
              </a:rPr>
              <a:t>重叠池化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2E7AF2-EFD5-4C7D-BB3D-F355CD31A136}"/>
              </a:ext>
            </a:extLst>
          </p:cNvPr>
          <p:cNvSpPr txBox="1"/>
          <p:nvPr/>
        </p:nvSpPr>
        <p:spPr>
          <a:xfrm>
            <a:off x="446088" y="2911916"/>
            <a:ext cx="8281987" cy="1497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设置</a:t>
            </a:r>
            <a:r>
              <a:rPr lang="x-none" altLang="zh-CN" sz="1800" dirty="0">
                <a:solidFill>
                  <a:srgbClr val="4D4D4D"/>
                </a:solidFill>
                <a:effectLst/>
                <a:ea typeface="KaTeX_Main"/>
              </a:rPr>
              <a:t>s = 2 s = 2</a:t>
            </a:r>
            <a:r>
              <a:rPr lang="zh-CN" altLang="zh-CN" sz="1800" i="1" dirty="0">
                <a:solidFill>
                  <a:srgbClr val="4D4D4D"/>
                </a:solidFill>
                <a:effectLst/>
                <a:ea typeface="KaTeX_Main"/>
              </a:rPr>
              <a:t>s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=2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x-none" altLang="zh-CN" sz="1800" dirty="0">
                <a:solidFill>
                  <a:srgbClr val="4D4D4D"/>
                </a:solidFill>
                <a:effectLst/>
                <a:ea typeface="KaTeX_Main"/>
              </a:rPr>
              <a:t>z = 3 z = 3</a:t>
            </a:r>
            <a:r>
              <a:rPr lang="zh-CN" altLang="zh-CN" sz="1800" i="1" dirty="0">
                <a:solidFill>
                  <a:srgbClr val="4D4D4D"/>
                </a:solidFill>
                <a:effectLst/>
                <a:ea typeface="KaTeX_Main"/>
              </a:rPr>
              <a:t>z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=3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。这个方案分别降低了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top-1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 0.4%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top-5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0.3%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的错误率，与非重叠方案</a:t>
            </a:r>
            <a:r>
              <a:rPr lang="x-none" altLang="zh-CN" sz="1800" dirty="0">
                <a:solidFill>
                  <a:srgbClr val="4D4D4D"/>
                </a:solidFill>
                <a:effectLst/>
                <a:ea typeface="KaTeX_Main"/>
              </a:rPr>
              <a:t>s = 2 ， z = 2 s = 2，z = 2</a:t>
            </a:r>
            <a:r>
              <a:rPr lang="zh-CN" altLang="zh-CN" sz="1800" i="1" dirty="0">
                <a:solidFill>
                  <a:srgbClr val="4D4D4D"/>
                </a:solidFill>
                <a:effectLst/>
                <a:ea typeface="KaTeX_Main"/>
              </a:rPr>
              <a:t>s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=2，</a:t>
            </a:r>
            <a:r>
              <a:rPr lang="zh-CN" altLang="zh-CN" sz="1800" i="1" dirty="0">
                <a:solidFill>
                  <a:srgbClr val="4D4D4D"/>
                </a:solidFill>
                <a:effectLst/>
                <a:ea typeface="KaTeX_Main"/>
              </a:rPr>
              <a:t>z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=2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相比，输出的维度是相等的。我们在训练过程中通常观察采用重叠池化的模型，发现它更难过拟合。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18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073817-0C8A-4A7B-9277-B6FCE6C2C02F}"/>
              </a:ext>
            </a:extLst>
          </p:cNvPr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j-lt"/>
                <a:ea typeface="+mj-ea"/>
              </a:rPr>
              <a:t>架  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028F8B-1AAB-43D8-99E6-55D8CAA58FCB}"/>
              </a:ext>
            </a:extLst>
          </p:cNvPr>
          <p:cNvSpPr txBox="1"/>
          <p:nvPr/>
        </p:nvSpPr>
        <p:spPr>
          <a:xfrm>
            <a:off x="446088" y="1566941"/>
            <a:ext cx="8281987" cy="3809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zh-CN" sz="1800" dirty="0">
                <a:solidFill>
                  <a:srgbClr val="4F4F4F"/>
                </a:solidFill>
                <a:effectLst/>
                <a:ea typeface="PingFang SC"/>
              </a:rPr>
              <a:t>整体架构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Calibri" panose="020F0502020204030204" pitchFamily="34" charset="0"/>
              </a:rPr>
              <a:t>8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个带权重的层；前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5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层是卷积层，剩下的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3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层是全连接层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最后一层全连接层的输出是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1000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维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softmax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的输入，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softmax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会产生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1000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类标签的分布</a:t>
            </a:r>
            <a:r>
              <a:rPr lang="en-US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?</a:t>
            </a:r>
            <a:endParaRPr lang="zh-CN" altLang="zh-CN" sz="1800" dirty="0">
              <a:solidFill>
                <a:srgbClr val="C00000"/>
              </a:solidFill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 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第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2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4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5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卷积层的核只与位于同一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GPU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上的前一层的核映射相连接。第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3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卷积层的核与第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2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层的所有核映射相连。全连接层的神经元与前一层的所有神经元相连。第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1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2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卷积层之后是响应归一化层。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3.4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节描述的这种最大池化层在响应归一化层和第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5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卷积层之后。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ReLU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非线性应用在每个卷积层和全连接层的输出上。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27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073817-0C8A-4A7B-9277-B6FCE6C2C02F}"/>
              </a:ext>
            </a:extLst>
          </p:cNvPr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j-lt"/>
                <a:ea typeface="+mj-ea"/>
              </a:rPr>
              <a:t>架  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028F8B-1AAB-43D8-99E6-55D8CAA58FCB}"/>
              </a:ext>
            </a:extLst>
          </p:cNvPr>
          <p:cNvSpPr txBox="1"/>
          <p:nvPr/>
        </p:nvSpPr>
        <p:spPr>
          <a:xfrm>
            <a:off x="431006" y="1923678"/>
            <a:ext cx="8281987" cy="2582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第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1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卷积层使用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96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个核对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224 × 224 × 3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的输入图像进行滤波，核大小为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11 × 11 × 3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，步长是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4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个像素（核映射中相邻神经元感受野中心之间的距离）。第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2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卷积层使用用第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1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卷积层的输出（响应归一化和池化）作为输入，并使用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256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个核进行滤波，核大小为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5 × 5 × 48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。第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3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4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5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卷积层互相连接，中间没有接入池化层或归一化层。第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3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卷积层有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384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个核，核大小为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3 × 3 × 256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，与第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2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卷积层的输出（归一化的，池化的）相连。第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4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卷积层有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384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个核，核大小为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3 × 3 × 192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，第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5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卷积层有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256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个核，核大小为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3 × 3 × 192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。每个全连接层有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4096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个神经元。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073817-0C8A-4A7B-9277-B6FCE6C2C02F}"/>
              </a:ext>
            </a:extLst>
          </p:cNvPr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b="1" dirty="0">
                <a:latin typeface="+mj-lt"/>
                <a:ea typeface="+mj-ea"/>
              </a:rPr>
              <a:t>减少过拟合</a:t>
            </a:r>
            <a:endParaRPr lang="zh-CN" altLang="en-US" sz="2400" b="1" dirty="0">
              <a:latin typeface="+mj-lt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028F8B-1AAB-43D8-99E6-55D8CAA58FCB}"/>
              </a:ext>
            </a:extLst>
          </p:cNvPr>
          <p:cNvSpPr txBox="1"/>
          <p:nvPr/>
        </p:nvSpPr>
        <p:spPr>
          <a:xfrm>
            <a:off x="431006" y="1563638"/>
            <a:ext cx="8281987" cy="388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zh-CN" sz="1800" dirty="0">
                <a:solidFill>
                  <a:srgbClr val="4F4F4F"/>
                </a:solidFill>
                <a:effectLst/>
                <a:ea typeface="PingFang SC"/>
              </a:rPr>
              <a:t>数据增强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从原始图像通过非常少的计算量产生变换的图像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,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变换图像不需要存储在硬盘上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变换图像通过CPU的Python代码生成，而此时GPU正在训练前一批图像实际上这些数据增强方案是计算免费的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第一种数据增强方式包括产生图像变换和水平翻转，通过一个2048因子增大了我们的训练集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网络会提取5个224 × 224的图像块（四个角上的图像块和中心的图像块）和它们的水平翻转（因此总共10个图像块）进行预测，然后对网络在10个图像块上的softmax层进行平均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</a:pPr>
            <a:endParaRPr lang="zh-CN" altLang="zh-CN" sz="1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1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028F8B-1AAB-43D8-99E6-55D8CAA58FCB}"/>
              </a:ext>
            </a:extLst>
          </p:cNvPr>
          <p:cNvSpPr txBox="1"/>
          <p:nvPr/>
        </p:nvSpPr>
        <p:spPr>
          <a:xfrm>
            <a:off x="431006" y="1563638"/>
            <a:ext cx="8281987" cy="2652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第二种数据增强方式包括改变训练图像的RGB通道的强度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我们在整个ImageNet训练集上对RGB像素值集合执行PCA。对于每幅训练图像，我们加上多倍找到的主成分，大小成正比的对应特征值乘以一个随机变量，随机变量通过均值为0，标准差为0.1的高斯分布得到。因此对于每幅RGB图像像素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I x y = [ I x y R , I x y G , I x y B ] T I_xy = [I^R_{xy} , I^G_{xy} , I^B_{xy} ]^T</a:t>
            </a:r>
            <a:r>
              <a:rPr lang="zh-CN" altLang="zh-CN" sz="1800" i="1" dirty="0">
                <a:solidFill>
                  <a:srgbClr val="4D4D4D"/>
                </a:solidFill>
                <a:effectLst/>
                <a:ea typeface="KaTeX_Main"/>
              </a:rPr>
              <a:t>Ix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​</a:t>
            </a:r>
            <a:r>
              <a:rPr lang="zh-CN" altLang="zh-CN" sz="1800" i="1" dirty="0">
                <a:solidFill>
                  <a:srgbClr val="4D4D4D"/>
                </a:solidFill>
                <a:effectLst/>
                <a:ea typeface="KaTeX_Main"/>
              </a:rPr>
              <a:t>y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=[</a:t>
            </a:r>
            <a:r>
              <a:rPr lang="zh-CN" altLang="zh-CN" sz="1800" i="1" dirty="0">
                <a:solidFill>
                  <a:srgbClr val="4D4D4D"/>
                </a:solidFill>
                <a:effectLst/>
                <a:ea typeface="KaTeX_Main"/>
              </a:rPr>
              <a:t>IxyR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​,</a:t>
            </a:r>
            <a:r>
              <a:rPr lang="zh-CN" altLang="zh-CN" sz="1800" i="1" dirty="0">
                <a:solidFill>
                  <a:srgbClr val="4D4D4D"/>
                </a:solidFill>
                <a:effectLst/>
                <a:ea typeface="KaTeX_Main"/>
              </a:rPr>
              <a:t>IxyG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​,</a:t>
            </a:r>
            <a:r>
              <a:rPr lang="zh-CN" altLang="zh-CN" sz="1800" i="1" dirty="0">
                <a:solidFill>
                  <a:srgbClr val="4D4D4D"/>
                </a:solidFill>
                <a:effectLst/>
                <a:ea typeface="KaTeX_Main"/>
              </a:rPr>
              <a:t>IxyB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​]</a:t>
            </a:r>
            <a:r>
              <a:rPr lang="zh-CN" altLang="zh-CN" sz="1800" i="1" dirty="0">
                <a:solidFill>
                  <a:srgbClr val="4D4D4D"/>
                </a:solidFill>
                <a:effectLst/>
                <a:ea typeface="KaTeX_Main"/>
              </a:rPr>
              <a:t>T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，我们加上下面的数量：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</a:pPr>
            <a:endParaRPr lang="zh-CN" altLang="zh-CN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7B2AF7-5CF6-4BF4-B50C-5376836D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771900"/>
            <a:ext cx="6000750" cy="1371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BB3F2F-41CB-42B6-AF86-C1E152FC1ECF}"/>
              </a:ext>
            </a:extLst>
          </p:cNvPr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b="1" dirty="0">
                <a:latin typeface="+mj-lt"/>
                <a:ea typeface="+mj-ea"/>
              </a:rPr>
              <a:t>减少过拟合</a:t>
            </a:r>
            <a:endParaRPr lang="zh-CN" altLang="en-US" sz="2400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73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44713C1-97DB-4E5D-B594-E939B4CC6992}"/>
              </a:ext>
            </a:extLst>
          </p:cNvPr>
          <p:cNvSpPr txBox="1"/>
          <p:nvPr/>
        </p:nvSpPr>
        <p:spPr>
          <a:xfrm>
            <a:off x="446087" y="1598478"/>
            <a:ext cx="8281987" cy="1857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i="1" dirty="0">
                <a:solidFill>
                  <a:srgbClr val="4D4D4D"/>
                </a:solidFill>
                <a:effectLst/>
                <a:ea typeface="KaTeX_Main"/>
              </a:rPr>
              <a:t>pi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​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400" dirty="0">
                <a:solidFill>
                  <a:srgbClr val="4D4D4D"/>
                </a:solidFill>
                <a:effectLst/>
                <a:ea typeface="KaTeX_Main"/>
              </a:rPr>
              <a:t>λ i \lambda_i</a:t>
            </a:r>
            <a:r>
              <a:rPr lang="zh-CN" altLang="zh-CN" sz="1400" i="1" dirty="0">
                <a:solidFill>
                  <a:srgbClr val="4D4D4D"/>
                </a:solidFill>
                <a:effectLst/>
                <a:ea typeface="KaTeX_Main"/>
              </a:rPr>
              <a:t>λi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​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分别是RGB像素值3 × 3协方差矩阵的第</a:t>
            </a:r>
            <a:r>
              <a:rPr lang="zh-CN" altLang="zh-CN" sz="1400" dirty="0">
                <a:solidFill>
                  <a:srgbClr val="4D4D4D"/>
                </a:solidFill>
                <a:effectLst/>
                <a:ea typeface="KaTeX_Main"/>
              </a:rPr>
              <a:t>i i</a:t>
            </a:r>
            <a:r>
              <a:rPr lang="zh-CN" altLang="zh-CN" sz="1400" i="1" dirty="0">
                <a:solidFill>
                  <a:srgbClr val="4D4D4D"/>
                </a:solidFill>
                <a:effectLst/>
                <a:ea typeface="KaTeX_Main"/>
              </a:rPr>
              <a:t>i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个特征向量和特征值，</a:t>
            </a:r>
            <a:r>
              <a:rPr lang="zh-CN" altLang="zh-CN" sz="1400" dirty="0">
                <a:solidFill>
                  <a:srgbClr val="4D4D4D"/>
                </a:solidFill>
                <a:effectLst/>
                <a:ea typeface="KaTeX_Main"/>
              </a:rPr>
              <a:t>α i \alpha_i</a:t>
            </a:r>
            <a:r>
              <a:rPr lang="zh-CN" altLang="zh-CN" sz="1400" i="1" dirty="0">
                <a:solidFill>
                  <a:srgbClr val="4D4D4D"/>
                </a:solidFill>
                <a:effectLst/>
                <a:ea typeface="KaTeX_Main"/>
              </a:rPr>
              <a:t>αi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​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是前面提到的随机变量。对于某个训练图像的所有像素，每个</a:t>
            </a:r>
            <a:r>
              <a:rPr lang="zh-CN" altLang="zh-CN" sz="1400" dirty="0">
                <a:solidFill>
                  <a:srgbClr val="4D4D4D"/>
                </a:solidFill>
                <a:effectLst/>
                <a:ea typeface="KaTeX_Main"/>
              </a:rPr>
              <a:t>α i \alpha_i</a:t>
            </a:r>
            <a:r>
              <a:rPr lang="zh-CN" altLang="zh-CN" sz="1400" i="1" dirty="0">
                <a:solidFill>
                  <a:srgbClr val="4D4D4D"/>
                </a:solidFill>
                <a:effectLst/>
                <a:ea typeface="KaTeX_Main"/>
              </a:rPr>
              <a:t>αi</a:t>
            </a:r>
            <a:r>
              <a:rPr lang="zh-CN" altLang="zh-CN" sz="1800" dirty="0">
                <a:solidFill>
                  <a:srgbClr val="4D4D4D"/>
                </a:solidFill>
                <a:effectLst/>
                <a:ea typeface="KaTeX_Main"/>
              </a:rPr>
              <a:t>​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只获取一次，直到图像进行下一次训练时才重新获取。这个方案近似抓住了自然图像的一个重要特性，即光照的颜色和强度发生变化时，目标身份是不变的。这个方案减少了top 1错误率1%以上。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8E79C1-AB33-4282-9E06-01794CA5AC7C}"/>
              </a:ext>
            </a:extLst>
          </p:cNvPr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b="1" dirty="0">
                <a:latin typeface="+mj-lt"/>
                <a:ea typeface="+mj-ea"/>
              </a:rPr>
              <a:t>减少过拟合</a:t>
            </a:r>
            <a:endParaRPr lang="zh-CN" altLang="en-US" sz="2400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625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44713C1-97DB-4E5D-B594-E939B4CC6992}"/>
              </a:ext>
            </a:extLst>
          </p:cNvPr>
          <p:cNvSpPr txBox="1"/>
          <p:nvPr/>
        </p:nvSpPr>
        <p:spPr>
          <a:xfrm>
            <a:off x="446088" y="1493168"/>
            <a:ext cx="8281987" cy="365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dirty="0">
                <a:solidFill>
                  <a:srgbClr val="4F4F4F"/>
                </a:solidFill>
                <a:effectLst/>
                <a:ea typeface="PingFang SC"/>
              </a:rPr>
              <a:t>失活(Dropout)</a:t>
            </a:r>
            <a:endParaRPr lang="en-US" altLang="zh-CN" sz="1800" dirty="0">
              <a:solidFill>
                <a:srgbClr val="4F4F4F"/>
              </a:solidFill>
              <a:effectLst/>
              <a:ea typeface="PingFang SC"/>
            </a:endParaRPr>
          </a:p>
          <a:p>
            <a:pPr>
              <a:lnSpc>
                <a:spcPct val="130000"/>
              </a:lnSpc>
            </a:pPr>
            <a:endParaRPr lang="en-US" altLang="zh-CN" sz="1800" dirty="0">
              <a:solidFill>
                <a:srgbClr val="4F4F4F"/>
              </a:solidFill>
              <a:effectLst/>
              <a:ea typeface="PingFang SC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一个非常有效的模型结合版本，它只花费两倍的训练成本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Calibri" panose="020F0502020204030204" pitchFamily="34" charset="0"/>
              </a:rPr>
              <a:t>“dropout”[10]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，它会以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0.5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的概率对每个隐层神经元的输出设为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0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那些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“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失活的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”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的神经元不再进行前向传播并且不参与反向传播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因此每次输入时，神经网络会采样一个不同的架构，但所有架构共享权重。这个技术减少了复杂的神经元互适应，因为一个神经元不能依赖特定的其它神经元的存在。因此，神经元被强迫学习更鲁棒的特征，它在与许多不同的其它神经元的随机子集结合时是有用的。在测试时，我们使用所有的神经元但它们的输出乘以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0.5</a:t>
            </a:r>
            <a:r>
              <a:rPr lang="zh-CN" altLang="zh-CN" sz="1800" dirty="0">
                <a:effectLst/>
                <a:highlight>
                  <a:srgbClr val="FFFF00"/>
                </a:highlight>
                <a:ea typeface="Microsoft YaHei" panose="020B0503020204020204" pitchFamily="34" charset="-122"/>
              </a:rPr>
              <a:t>，对指数级的许多失活网络的预测分布进行几何平均，这是一种合理的近似。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2EDF08-2E0A-4A06-96A9-D5391C1E11F0}"/>
              </a:ext>
            </a:extLst>
          </p:cNvPr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b="1" dirty="0">
                <a:latin typeface="+mj-lt"/>
                <a:ea typeface="+mj-ea"/>
              </a:rPr>
              <a:t>减少过拟合</a:t>
            </a:r>
            <a:endParaRPr lang="zh-CN" altLang="en-US" sz="2400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16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44713C1-97DB-4E5D-B594-E939B4CC6992}"/>
              </a:ext>
            </a:extLst>
          </p:cNvPr>
          <p:cNvSpPr txBox="1"/>
          <p:nvPr/>
        </p:nvSpPr>
        <p:spPr>
          <a:xfrm>
            <a:off x="446088" y="1493168"/>
            <a:ext cx="8281987" cy="2215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我们使用随机梯度下降来训练我们的模型，样本的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batch size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为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128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，动量为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0.9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，权重衰减为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0.0005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。我们发现少量的权重衰减对于模型的学习是重要的。换句话说，权重衰减不仅仅是一个正则项：它减少了模型的训练误差。权重</a:t>
            </a:r>
            <a:r>
              <a:rPr lang="x-none" altLang="zh-CN" sz="1800" dirty="0">
                <a:solidFill>
                  <a:srgbClr val="4D4D4D"/>
                </a:solidFill>
                <a:effectLst/>
                <a:ea typeface="KaTeX_Main"/>
              </a:rPr>
              <a:t>w w</a:t>
            </a:r>
            <a:r>
              <a:rPr lang="zh-CN" altLang="zh-CN" sz="1800" i="1" dirty="0">
                <a:solidFill>
                  <a:srgbClr val="4D4D4D"/>
                </a:solidFill>
                <a:effectLst/>
                <a:ea typeface="KaTeX_Main"/>
              </a:rPr>
              <a:t>w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的更新规则是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2EDF08-2E0A-4A06-96A9-D5391C1E11F0}"/>
              </a:ext>
            </a:extLst>
          </p:cNvPr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j-lt"/>
                <a:ea typeface="+mj-ea"/>
              </a:rPr>
              <a:t> 学习细节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E34BA8-3501-48F3-8966-878007417D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6" t="39758" r="13862" b="50540"/>
          <a:stretch/>
        </p:blipFill>
        <p:spPr>
          <a:xfrm>
            <a:off x="522263" y="2931790"/>
            <a:ext cx="8082185" cy="57606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FA2349A-1610-441C-9A63-A8F0BE8D4600}"/>
              </a:ext>
            </a:extLst>
          </p:cNvPr>
          <p:cNvSpPr txBox="1"/>
          <p:nvPr/>
        </p:nvSpPr>
        <p:spPr>
          <a:xfrm>
            <a:off x="446087" y="3363838"/>
            <a:ext cx="8281987" cy="1857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ea typeface="Microsoft YaHei" panose="020B0503020204020204" pitchFamily="34" charset="-122"/>
              </a:rPr>
              <a:t>我们对所有的层使用相等的学习率，这个是在整个训练过程中我们手动调整得到的。当验证误差在当前的学习率下停止提供时，我们遵循启发式的方法将学习率除以10。学习率初始化为0.01，在训练停止之前降低三次。我们在120万图像的训练数据集上训练神经网络大约90个循环，在两个NVIDIA GTX 580 3GB GPU上花费了五到六天</a:t>
            </a:r>
            <a:endParaRPr lang="zh-CN" altLang="en-US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2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答辩型7"/>
          <p:cNvPicPr>
            <a:picLocks noChangeAspect="1"/>
          </p:cNvPicPr>
          <p:nvPr/>
        </p:nvPicPr>
        <p:blipFill rotWithShape="1">
          <a:blip r:embed="rId3"/>
          <a:srcRect t="14033" r="4722"/>
          <a:stretch>
            <a:fillRect/>
          </a:stretch>
        </p:blipFill>
        <p:spPr>
          <a:xfrm>
            <a:off x="-63545" y="-3"/>
            <a:ext cx="9259643" cy="518457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4951" y="20538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-63545" y="-3"/>
            <a:ext cx="4275505" cy="415592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3440892" y="987574"/>
            <a:ext cx="1907489" cy="873044"/>
          </a:xfrm>
          <a:prstGeom prst="triangle">
            <a:avLst/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flipV="1">
            <a:off x="5264" y="0"/>
            <a:ext cx="5379844" cy="5668094"/>
          </a:xfrm>
          <a:custGeom>
            <a:avLst/>
            <a:gdLst>
              <a:gd name="connsiteX0" fmla="*/ 4782760 w 5379844"/>
              <a:gd name="connsiteY0" fmla="*/ 5668094 h 5668094"/>
              <a:gd name="connsiteX1" fmla="*/ 5379844 w 5379844"/>
              <a:gd name="connsiteY1" fmla="*/ 5668094 h 5668094"/>
              <a:gd name="connsiteX2" fmla="*/ 0 w 5379844"/>
              <a:gd name="connsiteY2" fmla="*/ 0 h 5668094"/>
              <a:gd name="connsiteX3" fmla="*/ 0 w 5379844"/>
              <a:gd name="connsiteY3" fmla="*/ 801334 h 566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844" h="5668094">
                <a:moveTo>
                  <a:pt x="4782760" y="5668094"/>
                </a:moveTo>
                <a:lnTo>
                  <a:pt x="5379844" y="5668094"/>
                </a:lnTo>
                <a:lnTo>
                  <a:pt x="0" y="0"/>
                </a:lnTo>
                <a:lnTo>
                  <a:pt x="0" y="801334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 flipV="1">
            <a:off x="-11749" y="0"/>
            <a:ext cx="4791846" cy="4876006"/>
          </a:xfrm>
          <a:custGeom>
            <a:avLst/>
            <a:gdLst>
              <a:gd name="connsiteX0" fmla="*/ 0 w 4791846"/>
              <a:gd name="connsiteY0" fmla="*/ 4876006 h 4876006"/>
              <a:gd name="connsiteX1" fmla="*/ 11749 w 4791846"/>
              <a:gd name="connsiteY1" fmla="*/ 4876006 h 4876006"/>
              <a:gd name="connsiteX2" fmla="*/ 11749 w 4791846"/>
              <a:gd name="connsiteY2" fmla="*/ 1080120 h 4876006"/>
              <a:gd name="connsiteX3" fmla="*/ 3742118 w 4791846"/>
              <a:gd name="connsiteY3" fmla="*/ 4876006 h 4876006"/>
              <a:gd name="connsiteX4" fmla="*/ 4791846 w 4791846"/>
              <a:gd name="connsiteY4" fmla="*/ 4876006 h 4876006"/>
              <a:gd name="connsiteX5" fmla="*/ 0 w 4791846"/>
              <a:gd name="connsiteY5" fmla="*/ 0 h 487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1846" h="4876006">
                <a:moveTo>
                  <a:pt x="0" y="4876006"/>
                </a:moveTo>
                <a:lnTo>
                  <a:pt x="11749" y="4876006"/>
                </a:lnTo>
                <a:lnTo>
                  <a:pt x="11749" y="1080120"/>
                </a:lnTo>
                <a:lnTo>
                  <a:pt x="3742118" y="4876006"/>
                </a:lnTo>
                <a:lnTo>
                  <a:pt x="4791846" y="48760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flipV="1">
            <a:off x="0" y="1347643"/>
            <a:ext cx="3707207" cy="1491212"/>
          </a:xfrm>
          <a:custGeom>
            <a:avLst/>
            <a:gdLst>
              <a:gd name="connsiteX0" fmla="*/ 0 w 3707207"/>
              <a:gd name="connsiteY0" fmla="*/ 1491212 h 1491212"/>
              <a:gd name="connsiteX1" fmla="*/ 2217586 w 3707207"/>
              <a:gd name="connsiteY1" fmla="*/ 1491196 h 1491212"/>
              <a:gd name="connsiteX2" fmla="*/ 3707207 w 3707207"/>
              <a:gd name="connsiteY2" fmla="*/ 0 h 1491212"/>
              <a:gd name="connsiteX3" fmla="*/ 3577801 w 3707207"/>
              <a:gd name="connsiteY3" fmla="*/ 0 h 1491212"/>
              <a:gd name="connsiteX4" fmla="*/ 2175986 w 3707207"/>
              <a:gd name="connsiteY4" fmla="*/ 1403297 h 1491212"/>
              <a:gd name="connsiteX5" fmla="*/ 0 w 3707207"/>
              <a:gd name="connsiteY5" fmla="*/ 1403313 h 149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7207" h="1491212">
                <a:moveTo>
                  <a:pt x="0" y="1491212"/>
                </a:moveTo>
                <a:lnTo>
                  <a:pt x="2217586" y="1491196"/>
                </a:lnTo>
                <a:lnTo>
                  <a:pt x="3707207" y="0"/>
                </a:lnTo>
                <a:lnTo>
                  <a:pt x="3577801" y="0"/>
                </a:lnTo>
                <a:lnTo>
                  <a:pt x="2175986" y="1403297"/>
                </a:lnTo>
                <a:lnTo>
                  <a:pt x="0" y="1403313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5" name="矩形 26"/>
          <p:cNvSpPr/>
          <p:nvPr/>
        </p:nvSpPr>
        <p:spPr>
          <a:xfrm>
            <a:off x="-2196055" y="1860618"/>
            <a:ext cx="7560143" cy="1554208"/>
          </a:xfrm>
          <a:custGeom>
            <a:avLst/>
            <a:gdLst>
              <a:gd name="connsiteX0" fmla="*/ 0 w 7560143"/>
              <a:gd name="connsiteY0" fmla="*/ 0 h 1491241"/>
              <a:gd name="connsiteX1" fmla="*/ 7560143 w 7560143"/>
              <a:gd name="connsiteY1" fmla="*/ 0 h 1491241"/>
              <a:gd name="connsiteX2" fmla="*/ 7560143 w 7560143"/>
              <a:gd name="connsiteY2" fmla="*/ 1491241 h 1491241"/>
              <a:gd name="connsiteX3" fmla="*/ 0 w 7560143"/>
              <a:gd name="connsiteY3" fmla="*/ 1491241 h 1491241"/>
              <a:gd name="connsiteX4" fmla="*/ 0 w 7560143"/>
              <a:gd name="connsiteY4" fmla="*/ 0 h 1491241"/>
              <a:gd name="connsiteX0-1" fmla="*/ 0 w 7560143"/>
              <a:gd name="connsiteY0-2" fmla="*/ 0 h 1491241"/>
              <a:gd name="connsiteX1-3" fmla="*/ 7560143 w 7560143"/>
              <a:gd name="connsiteY1-4" fmla="*/ 0 h 1491241"/>
              <a:gd name="connsiteX2-5" fmla="*/ 7560143 w 7560143"/>
              <a:gd name="connsiteY2-6" fmla="*/ 1491241 h 1491241"/>
              <a:gd name="connsiteX3-7" fmla="*/ 6070522 w 7560143"/>
              <a:gd name="connsiteY3-8" fmla="*/ 1491196 h 1491241"/>
              <a:gd name="connsiteX4-9" fmla="*/ 0 w 7560143"/>
              <a:gd name="connsiteY4-10" fmla="*/ 1491241 h 1491241"/>
              <a:gd name="connsiteX5" fmla="*/ 0 w 7560143"/>
              <a:gd name="connsiteY5" fmla="*/ 0 h 1491241"/>
              <a:gd name="connsiteX0-11" fmla="*/ 0 w 7560143"/>
              <a:gd name="connsiteY0-12" fmla="*/ 0 h 1491241"/>
              <a:gd name="connsiteX1-13" fmla="*/ 7560143 w 7560143"/>
              <a:gd name="connsiteY1-14" fmla="*/ 0 h 1491241"/>
              <a:gd name="connsiteX2-15" fmla="*/ 6070522 w 7560143"/>
              <a:gd name="connsiteY2-16" fmla="*/ 1491196 h 1491241"/>
              <a:gd name="connsiteX3-17" fmla="*/ 0 w 7560143"/>
              <a:gd name="connsiteY3-18" fmla="*/ 1491241 h 1491241"/>
              <a:gd name="connsiteX4-19" fmla="*/ 0 w 7560143"/>
              <a:gd name="connsiteY4-20" fmla="*/ 0 h 149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560143" h="1491241">
                <a:moveTo>
                  <a:pt x="0" y="0"/>
                </a:moveTo>
                <a:lnTo>
                  <a:pt x="7560143" y="0"/>
                </a:lnTo>
                <a:lnTo>
                  <a:pt x="6070522" y="1491196"/>
                </a:lnTo>
                <a:lnTo>
                  <a:pt x="0" y="1491241"/>
                </a:lnTo>
                <a:lnTo>
                  <a:pt x="0" y="0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7164596" y="4469555"/>
            <a:ext cx="1151820" cy="694483"/>
          </a:xfrm>
          <a:prstGeom prst="parallelogram">
            <a:avLst>
              <a:gd name="adj" fmla="val 98770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452320" y="3507854"/>
            <a:ext cx="1691280" cy="1642092"/>
          </a:xfrm>
          <a:prstGeom prst="triangle">
            <a:avLst>
              <a:gd name="adj" fmla="val 100000"/>
            </a:avLst>
          </a:pr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7793826" y="3795886"/>
            <a:ext cx="1343912" cy="1357502"/>
          </a:xfrm>
          <a:prstGeom prst="triangle">
            <a:avLst>
              <a:gd name="adj" fmla="val 100000"/>
            </a:avLst>
          </a:pr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912" y="27232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本周工作</a:t>
            </a:r>
            <a:endParaRPr lang="zh-CN" altLang="en-US" sz="2400" b="1" dirty="0">
              <a:solidFill>
                <a:schemeClr val="bg1"/>
              </a:solidFill>
              <a:effectLst>
                <a:outerShdw blurRad="63500" dist="38100" dir="2700000" algn="tl">
                  <a:srgbClr val="000000">
                    <a:alpha val="4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314" y="2067694"/>
            <a:ext cx="3471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40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  <a:cs typeface="Aparajita" pitchFamily="34" charset="0"/>
              </a:rPr>
              <a:t>PART 01</a:t>
            </a:r>
            <a:endParaRPr lang="zh-CN" altLang="en-US" sz="4000" i="1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4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cs typeface="Aparajita" pitchFamily="34" charset="0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559898" y="3632030"/>
            <a:ext cx="1080120" cy="89917"/>
          </a:xfrm>
          <a:prstGeom prst="parallelogram">
            <a:avLst>
              <a:gd name="adj" fmla="val 121165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10800">
            <a:off x="3162861" y="2399295"/>
            <a:ext cx="176251" cy="291030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25DA5"/>
              </a:solidFill>
              <a:ea typeface="字魂105号-简雅黑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31836"/>
            <a:ext cx="2151503" cy="56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4" grpId="0" animBg="1"/>
          <p:bldP spid="25" grpId="0" animBg="1"/>
          <p:bldP spid="26" grpId="0" animBg="1"/>
          <p:bldP spid="30" grpId="0" animBg="1"/>
          <p:bldP spid="15" grpId="0" animBg="1"/>
          <p:bldP spid="31" grpId="0" animBg="1"/>
          <p:bldP spid="17" grpId="0" animBg="1"/>
          <p:bldP spid="18" grpId="0" animBg="1"/>
          <p:bldP spid="12" grpId="0"/>
          <p:bldP spid="10" grpId="0"/>
          <p:bldP spid="32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4" grpId="0" animBg="1"/>
          <p:bldP spid="25" grpId="0" animBg="1"/>
          <p:bldP spid="26" grpId="0" animBg="1"/>
          <p:bldP spid="30" grpId="0" animBg="1"/>
          <p:bldP spid="15" grpId="0" animBg="1"/>
          <p:bldP spid="31" grpId="0" animBg="1"/>
          <p:bldP spid="17" grpId="0" animBg="1"/>
          <p:bldP spid="18" grpId="0" animBg="1"/>
          <p:bldP spid="12" grpId="0"/>
          <p:bldP spid="10" grpId="0"/>
          <p:bldP spid="32" grpId="0" animBg="1"/>
          <p:bldP spid="21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44713C1-97DB-4E5D-B594-E939B4CC6992}"/>
              </a:ext>
            </a:extLst>
          </p:cNvPr>
          <p:cNvSpPr txBox="1"/>
          <p:nvPr/>
        </p:nvSpPr>
        <p:spPr>
          <a:xfrm>
            <a:off x="446088" y="1493168"/>
            <a:ext cx="8281987" cy="2215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我们使用随机梯度下降来训练我们的模型，样本的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batch size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为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128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，动量为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0.9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，权重衰减为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0.0005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。我们发现少量的权重衰减对于模型的学习是重要的。换句话说，权重衰减不仅仅是一个正则项：它减少了模型的训练误差。权重</a:t>
            </a:r>
            <a:r>
              <a:rPr lang="x-none" altLang="zh-CN" sz="1800" dirty="0">
                <a:solidFill>
                  <a:srgbClr val="4D4D4D"/>
                </a:solidFill>
                <a:effectLst/>
                <a:ea typeface="KaTeX_Main"/>
              </a:rPr>
              <a:t>w w</a:t>
            </a:r>
            <a:r>
              <a:rPr lang="zh-CN" altLang="zh-CN" sz="1800" i="1" dirty="0">
                <a:solidFill>
                  <a:srgbClr val="4D4D4D"/>
                </a:solidFill>
                <a:effectLst/>
                <a:ea typeface="KaTeX_Main"/>
              </a:rPr>
              <a:t>w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的更新规则是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2EDF08-2E0A-4A06-96A9-D5391C1E11F0}"/>
              </a:ext>
            </a:extLst>
          </p:cNvPr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j-lt"/>
                <a:ea typeface="+mj-ea"/>
              </a:rPr>
              <a:t>结  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E34BA8-3501-48F3-8966-878007417D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6" t="39758" r="13862" b="50540"/>
          <a:stretch/>
        </p:blipFill>
        <p:spPr>
          <a:xfrm>
            <a:off x="522263" y="2931790"/>
            <a:ext cx="8082185" cy="57606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FA2349A-1610-441C-9A63-A8F0BE8D4600}"/>
              </a:ext>
            </a:extLst>
          </p:cNvPr>
          <p:cNvSpPr txBox="1"/>
          <p:nvPr/>
        </p:nvSpPr>
        <p:spPr>
          <a:xfrm>
            <a:off x="446087" y="3363838"/>
            <a:ext cx="8281987" cy="1857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ea typeface="Microsoft YaHei" panose="020B0503020204020204" pitchFamily="34" charset="-122"/>
              </a:rPr>
              <a:t>我们对所有的层使用相等的学习率，这个是在整个训练过程中我们手动调整得到的。当验证误差在当前的学习率下停止提供时，我们遵循启发式的方法将学习率除以10。学习率初始化为0.01，在训练停止之前降低三次。我们在120万图像的训练数据集上训练神经网络大约90个循环，在两个NVIDIA GTX 580 3GB GPU上花费了五到六天</a:t>
            </a:r>
            <a:endParaRPr lang="zh-CN" altLang="en-US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8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44713C1-97DB-4E5D-B594-E939B4CC6992}"/>
              </a:ext>
            </a:extLst>
          </p:cNvPr>
          <p:cNvSpPr txBox="1"/>
          <p:nvPr/>
        </p:nvSpPr>
        <p:spPr>
          <a:xfrm>
            <a:off x="446088" y="1493168"/>
            <a:ext cx="8281987" cy="113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ILSVRC-2012验证集和测试集的误差对比。斜线部分是其它人取得的最好的结果。带星号的是“预训练的”对ImageNet 2011秋季数据集进行分类的模型。更多细节请看第六节。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2EDF08-2E0A-4A06-96A9-D5391C1E11F0}"/>
              </a:ext>
            </a:extLst>
          </p:cNvPr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j-lt"/>
                <a:ea typeface="+mj-ea"/>
              </a:rPr>
              <a:t> 学习细节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A8037E-81C1-4C0B-BB44-3C22C43D7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130"/>
          <a:stretch/>
        </p:blipFill>
        <p:spPr>
          <a:xfrm>
            <a:off x="434306" y="2630274"/>
            <a:ext cx="4061104" cy="2024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AD03B7-8EE9-4603-AA17-F41E9918A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30"/>
          <a:stretch/>
        </p:blipFill>
        <p:spPr>
          <a:xfrm>
            <a:off x="4648591" y="2630274"/>
            <a:ext cx="4061105" cy="2024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68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03FFB6D-EBD4-4954-BD17-1A266E9B57D2}"/>
              </a:ext>
            </a:extLst>
          </p:cNvPr>
          <p:cNvSpPr txBox="1"/>
          <p:nvPr/>
        </p:nvSpPr>
        <p:spPr>
          <a:xfrm>
            <a:off x="446088" y="1059582"/>
            <a:ext cx="8281986" cy="1573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zh-CN" sz="3200" dirty="0">
                <a:solidFill>
                  <a:srgbClr val="4F4F4F"/>
                </a:solidFill>
                <a:effectLst/>
                <a:ea typeface="PingFang SC"/>
              </a:rPr>
              <a:t>ReLU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Sigmoid 是常用的非线性的激活函数，它能够把输入的连续实值“压缩”到0和1之间。特别的，如果是非常大的负数，那么输出就是0；如果是非常大的正数，输出就是1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。</a:t>
            </a:r>
            <a:endParaRPr lang="zh-CN" altLang="zh-CN" sz="1800" dirty="0">
              <a:effectLst/>
              <a:ea typeface="Microsoft YaHei" panose="020B0503020204020204" pitchFamily="34" charset="-122"/>
            </a:endParaRPr>
          </a:p>
        </p:txBody>
      </p:sp>
      <p:pic>
        <p:nvPicPr>
          <p:cNvPr id="3076" name="Picture 4" descr="这里写图片描述">
            <a:extLst>
              <a:ext uri="{FF2B5EF4-FFF2-40B4-BE49-F238E27FC236}">
                <a16:creationId xmlns:a16="http://schemas.microsoft.com/office/drawing/2014/main" id="{FC84CB65-6951-4E46-B795-A2A6E375B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2571750"/>
            <a:ext cx="2952328" cy="242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E0EF9ED-C910-48BF-BC55-89883BF6642F}"/>
              </a:ext>
            </a:extLst>
          </p:cNvPr>
          <p:cNvSpPr txBox="1"/>
          <p:nvPr/>
        </p:nvSpPr>
        <p:spPr>
          <a:xfrm>
            <a:off x="3481737" y="2791260"/>
            <a:ext cx="5236195" cy="1857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dirty="0">
                <a:solidFill>
                  <a:srgbClr val="4D4D4D"/>
                </a:solidFill>
                <a:effectLst/>
                <a:ea typeface="-apple-system"/>
              </a:rPr>
              <a:t>但是当输入非常大或者非常小的时候，从函数图像中可以看出这些神经元的梯度是接近于0的。如果你的初始值很大的话，梯度在反向传播的时候因为需要乘上一个sigmoid 的导数，所以会使得梯度越来越小，这会导致网络变的很难学习。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C54764-A462-4C4E-8280-F52DC7086377}"/>
              </a:ext>
            </a:extLst>
          </p:cNvPr>
          <p:cNvSpPr txBox="1"/>
          <p:nvPr/>
        </p:nvSpPr>
        <p:spPr>
          <a:xfrm>
            <a:off x="1475656" y="21290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（总结）</a:t>
            </a:r>
          </a:p>
        </p:txBody>
      </p:sp>
    </p:spTree>
    <p:extLst>
      <p:ext uri="{BB962C8B-B14F-4D97-AF65-F5344CB8AC3E}">
        <p14:creationId xmlns:p14="http://schemas.microsoft.com/office/powerpoint/2010/main" val="21570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3FD0FA2-59CC-4CCF-9329-B5357AB16DA6}"/>
              </a:ext>
            </a:extLst>
          </p:cNvPr>
          <p:cNvSpPr txBox="1"/>
          <p:nvPr/>
        </p:nvSpPr>
        <p:spPr>
          <a:xfrm>
            <a:off x="446088" y="1203598"/>
            <a:ext cx="8281987" cy="283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zh-CN" sz="1800" dirty="0">
                <a:solidFill>
                  <a:srgbClr val="4D4D4D"/>
                </a:solidFill>
                <a:effectLst/>
                <a:ea typeface="-apple-system"/>
              </a:rPr>
              <a:t>Alex用ReLU代替了Sigmoid，发现使用 ReLU 得到的SGD的收敛速度会比 sigmoid/tanh 快很多。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zh-CN" sz="1800" dirty="0">
                <a:solidFill>
                  <a:srgbClr val="4D4D4D"/>
                </a:solidFill>
                <a:effectLst/>
                <a:ea typeface="-apple-system"/>
              </a:rPr>
              <a:t>ReLU的有效性体现在两个方面：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zh-CN" sz="1800" dirty="0">
                <a:solidFill>
                  <a:srgbClr val="4D4D4D"/>
                </a:solidFill>
                <a:effectLst/>
                <a:ea typeface="-apple-system"/>
              </a:rPr>
              <a:t>1. 克服梯度消失的问题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zh-CN" sz="1800" dirty="0">
                <a:solidFill>
                  <a:srgbClr val="4D4D4D"/>
                </a:solidFill>
                <a:effectLst/>
                <a:ea typeface="-apple-system"/>
              </a:rPr>
              <a:t>2. 提高训练速度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zh-CN" sz="1800" dirty="0">
                <a:solidFill>
                  <a:srgbClr val="4D4D4D"/>
                </a:solidFill>
                <a:effectLst/>
                <a:ea typeface="-apple-system"/>
              </a:rPr>
              <a:t>而这两个方面是相辅相成的，因为克服了梯度消失问题，所以训练才会快。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2B9333-19ED-46AC-90B4-4237380F51BB}"/>
              </a:ext>
            </a:extLst>
          </p:cNvPr>
          <p:cNvSpPr txBox="1"/>
          <p:nvPr/>
        </p:nvSpPr>
        <p:spPr>
          <a:xfrm>
            <a:off x="1475656" y="21290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（总结）</a:t>
            </a:r>
          </a:p>
        </p:txBody>
      </p:sp>
    </p:spTree>
    <p:extLst>
      <p:ext uri="{BB962C8B-B14F-4D97-AF65-F5344CB8AC3E}">
        <p14:creationId xmlns:p14="http://schemas.microsoft.com/office/powerpoint/2010/main" val="340178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B6325C-B758-4E63-BBD1-40AA3AAFE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76" y="916752"/>
            <a:ext cx="8035999" cy="442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30000"/>
              </a:lnSpc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4D4D4D"/>
                </a:solidFill>
              </a:rPr>
              <a:t>Local Responce Normalization</a:t>
            </a:r>
          </a:p>
          <a:p>
            <a:pPr marR="0" lvl="0" indent="0" fontAlgn="base">
              <a:lnSpc>
                <a:spcPct val="130000"/>
              </a:lnSpc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4D4D4D"/>
                </a:solidFill>
              </a:rPr>
              <a:t>本质上，这个层也是为了防止激活函数的饱和的，提高训练速度。</a:t>
            </a:r>
          </a:p>
          <a:p>
            <a:pPr marR="0" lvl="0" indent="0" fontAlgn="base">
              <a:lnSpc>
                <a:spcPct val="130000"/>
              </a:lnSpc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4D4D4D"/>
                </a:solidFill>
              </a:rPr>
              <a:t>不过作者说，从试验结果看，LRN操作可以提高网络的泛化能力，将错误率降低了大约1个百分点</a:t>
            </a:r>
          </a:p>
          <a:p>
            <a:pPr marR="0" lvl="0" indent="0" fontAlgn="base">
              <a:lnSpc>
                <a:spcPct val="130000"/>
              </a:lnSpc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4D4D4D"/>
                </a:solidFill>
              </a:rPr>
              <a:t>dropout</a:t>
            </a:r>
          </a:p>
          <a:p>
            <a:pPr marR="0" lvl="0" indent="0" fontAlgn="base">
              <a:lnSpc>
                <a:spcPct val="130000"/>
              </a:lnSpc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4D4D4D"/>
                </a:solidFill>
              </a:rPr>
              <a:t>它将每一个隐藏神经元的输出以50%的概率设为0。以这种方式“dropped out”的神经元既不参与前向传播，也不参与反向传播。每次做完dropout，相当于从原始的网络中找到一个更瘦的网络，有了dropout之后，可以将一个大网络看作多个小网络的组合，dropout能够有效地防止过拟合</a:t>
            </a:r>
          </a:p>
          <a:p>
            <a:pPr marR="0" lvl="0" indent="0" fontAlgn="base">
              <a:lnSpc>
                <a:spcPct val="130000"/>
              </a:lnSpc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4D4D4D"/>
                </a:solidFill>
              </a:rPr>
              <a:t>              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DB1C85-33D0-42DA-A656-0C7F6C2C3781}"/>
              </a:ext>
            </a:extLst>
          </p:cNvPr>
          <p:cNvSpPr txBox="1"/>
          <p:nvPr/>
        </p:nvSpPr>
        <p:spPr>
          <a:xfrm>
            <a:off x="1475656" y="21290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（总结）</a:t>
            </a:r>
          </a:p>
        </p:txBody>
      </p:sp>
    </p:spTree>
    <p:extLst>
      <p:ext uri="{BB962C8B-B14F-4D97-AF65-F5344CB8AC3E}">
        <p14:creationId xmlns:p14="http://schemas.microsoft.com/office/powerpoint/2010/main" val="598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DB1C85-33D0-42DA-A656-0C7F6C2C3781}"/>
              </a:ext>
            </a:extLst>
          </p:cNvPr>
          <p:cNvSpPr txBox="1"/>
          <p:nvPr/>
        </p:nvSpPr>
        <p:spPr>
          <a:xfrm>
            <a:off x="1475656" y="21290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（总结）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64A6BFE-30C7-47BF-A266-F2C23751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03598"/>
            <a:ext cx="7272808" cy="328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0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答辩型7"/>
          <p:cNvPicPr>
            <a:picLocks noChangeAspect="1"/>
          </p:cNvPicPr>
          <p:nvPr/>
        </p:nvPicPr>
        <p:blipFill>
          <a:blip r:embed="rId3"/>
          <a:srcRect l="1207" t="30893" r="2375" b="1811"/>
          <a:stretch>
            <a:fillRect/>
          </a:stretch>
        </p:blipFill>
        <p:spPr>
          <a:xfrm>
            <a:off x="3318" y="-7217"/>
            <a:ext cx="9142084" cy="4587975"/>
          </a:xfrm>
          <a:custGeom>
            <a:avLst/>
            <a:gdLst>
              <a:gd name="connsiteX0" fmla="*/ 0 w 9142084"/>
              <a:gd name="connsiteY0" fmla="*/ 0 h 4587975"/>
              <a:gd name="connsiteX1" fmla="*/ 9142084 w 9142084"/>
              <a:gd name="connsiteY1" fmla="*/ 0 h 4587975"/>
              <a:gd name="connsiteX2" fmla="*/ 9142084 w 9142084"/>
              <a:gd name="connsiteY2" fmla="*/ 1890585 h 4587975"/>
              <a:gd name="connsiteX3" fmla="*/ 8513806 w 9142084"/>
              <a:gd name="connsiteY3" fmla="*/ 1890585 h 4587975"/>
              <a:gd name="connsiteX4" fmla="*/ 7500551 w 9142084"/>
              <a:gd name="connsiteY4" fmla="*/ 2928553 h 4587975"/>
              <a:gd name="connsiteX5" fmla="*/ 6858001 w 9142084"/>
              <a:gd name="connsiteY5" fmla="*/ 2932169 h 4587975"/>
              <a:gd name="connsiteX6" fmla="*/ 5288692 w 9142084"/>
              <a:gd name="connsiteY6" fmla="*/ 4572001 h 4587975"/>
              <a:gd name="connsiteX7" fmla="*/ 0 w 9142084"/>
              <a:gd name="connsiteY7" fmla="*/ 4587975 h 45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2084" h="4587975">
                <a:moveTo>
                  <a:pt x="0" y="0"/>
                </a:moveTo>
                <a:lnTo>
                  <a:pt x="9142084" y="0"/>
                </a:lnTo>
                <a:lnTo>
                  <a:pt x="9142084" y="1890585"/>
                </a:lnTo>
                <a:lnTo>
                  <a:pt x="8513806" y="1890585"/>
                </a:lnTo>
                <a:lnTo>
                  <a:pt x="7500551" y="2928553"/>
                </a:lnTo>
                <a:lnTo>
                  <a:pt x="6858001" y="2932169"/>
                </a:lnTo>
                <a:lnTo>
                  <a:pt x="5288692" y="4572001"/>
                </a:lnTo>
                <a:lnTo>
                  <a:pt x="0" y="4587975"/>
                </a:lnTo>
                <a:close/>
              </a:path>
            </a:pathLst>
          </a:custGeom>
        </p:spPr>
      </p:pic>
      <p:sp>
        <p:nvSpPr>
          <p:cNvPr id="23" name="矩形 25"/>
          <p:cNvSpPr/>
          <p:nvPr/>
        </p:nvSpPr>
        <p:spPr>
          <a:xfrm>
            <a:off x="3318" y="-7216"/>
            <a:ext cx="9144000" cy="4587975"/>
          </a:xfrm>
          <a:custGeom>
            <a:avLst/>
            <a:gdLst>
              <a:gd name="connsiteX0" fmla="*/ 0 w 9144000"/>
              <a:gd name="connsiteY0" fmla="*/ 0 h 4587975"/>
              <a:gd name="connsiteX1" fmla="*/ 9144000 w 9144000"/>
              <a:gd name="connsiteY1" fmla="*/ 0 h 4587975"/>
              <a:gd name="connsiteX2" fmla="*/ 9144000 w 9144000"/>
              <a:gd name="connsiteY2" fmla="*/ 4587975 h 4587975"/>
              <a:gd name="connsiteX3" fmla="*/ 0 w 9144000"/>
              <a:gd name="connsiteY3" fmla="*/ 4587975 h 4587975"/>
              <a:gd name="connsiteX4" fmla="*/ 0 w 9144000"/>
              <a:gd name="connsiteY4" fmla="*/ 0 h 4587975"/>
              <a:gd name="connsiteX0-1" fmla="*/ 0 w 9144000"/>
              <a:gd name="connsiteY0-2" fmla="*/ 0 h 4587975"/>
              <a:gd name="connsiteX1-3" fmla="*/ 9144000 w 9144000"/>
              <a:gd name="connsiteY1-4" fmla="*/ 0 h 4587975"/>
              <a:gd name="connsiteX2-5" fmla="*/ 9144000 w 9144000"/>
              <a:gd name="connsiteY2-6" fmla="*/ 4587975 h 4587975"/>
              <a:gd name="connsiteX3-7" fmla="*/ 5288692 w 9144000"/>
              <a:gd name="connsiteY3-8" fmla="*/ 4572001 h 4587975"/>
              <a:gd name="connsiteX4-9" fmla="*/ 0 w 9144000"/>
              <a:gd name="connsiteY4-10" fmla="*/ 4587975 h 4587975"/>
              <a:gd name="connsiteX5" fmla="*/ 0 w 9144000"/>
              <a:gd name="connsiteY5" fmla="*/ 0 h 4587975"/>
              <a:gd name="connsiteX0-11" fmla="*/ 0 w 9144000"/>
              <a:gd name="connsiteY0-12" fmla="*/ 0 h 4587975"/>
              <a:gd name="connsiteX1-13" fmla="*/ 9144000 w 9144000"/>
              <a:gd name="connsiteY1-14" fmla="*/ 0 h 4587975"/>
              <a:gd name="connsiteX2-15" fmla="*/ 6746790 w 9144000"/>
              <a:gd name="connsiteY2-16" fmla="*/ 2944526 h 4587975"/>
              <a:gd name="connsiteX3-17" fmla="*/ 5288692 w 9144000"/>
              <a:gd name="connsiteY3-18" fmla="*/ 4572001 h 4587975"/>
              <a:gd name="connsiteX4-19" fmla="*/ 0 w 9144000"/>
              <a:gd name="connsiteY4-20" fmla="*/ 4587975 h 4587975"/>
              <a:gd name="connsiteX5-21" fmla="*/ 0 w 9144000"/>
              <a:gd name="connsiteY5-22" fmla="*/ 0 h 4587975"/>
              <a:gd name="connsiteX0-23" fmla="*/ 0 w 9144000"/>
              <a:gd name="connsiteY0-24" fmla="*/ 0 h 4587975"/>
              <a:gd name="connsiteX1-25" fmla="*/ 9144000 w 9144000"/>
              <a:gd name="connsiteY1-26" fmla="*/ 0 h 4587975"/>
              <a:gd name="connsiteX2-27" fmla="*/ 7710616 w 9144000"/>
              <a:gd name="connsiteY2-28" fmla="*/ 1729947 h 4587975"/>
              <a:gd name="connsiteX3-29" fmla="*/ 6746790 w 9144000"/>
              <a:gd name="connsiteY3-30" fmla="*/ 2944526 h 4587975"/>
              <a:gd name="connsiteX4-31" fmla="*/ 5288692 w 9144000"/>
              <a:gd name="connsiteY4-32" fmla="*/ 4572001 h 4587975"/>
              <a:gd name="connsiteX5-33" fmla="*/ 0 w 9144000"/>
              <a:gd name="connsiteY5-34" fmla="*/ 4587975 h 4587975"/>
              <a:gd name="connsiteX6" fmla="*/ 0 w 9144000"/>
              <a:gd name="connsiteY6" fmla="*/ 0 h 4587975"/>
              <a:gd name="connsiteX0-35" fmla="*/ 0 w 9144000"/>
              <a:gd name="connsiteY0-36" fmla="*/ 0 h 4587975"/>
              <a:gd name="connsiteX1-37" fmla="*/ 9144000 w 9144000"/>
              <a:gd name="connsiteY1-38" fmla="*/ 0 h 4587975"/>
              <a:gd name="connsiteX2-39" fmla="*/ 7500551 w 9144000"/>
              <a:gd name="connsiteY2-40" fmla="*/ 2928553 h 4587975"/>
              <a:gd name="connsiteX3-41" fmla="*/ 6746790 w 9144000"/>
              <a:gd name="connsiteY3-42" fmla="*/ 2944526 h 4587975"/>
              <a:gd name="connsiteX4-43" fmla="*/ 5288692 w 9144000"/>
              <a:gd name="connsiteY4-44" fmla="*/ 4572001 h 4587975"/>
              <a:gd name="connsiteX5-45" fmla="*/ 0 w 9144000"/>
              <a:gd name="connsiteY5-46" fmla="*/ 4587975 h 4587975"/>
              <a:gd name="connsiteX6-47" fmla="*/ 0 w 9144000"/>
              <a:gd name="connsiteY6-48" fmla="*/ 0 h 4587975"/>
              <a:gd name="connsiteX0-49" fmla="*/ 0 w 9144000"/>
              <a:gd name="connsiteY0-50" fmla="*/ 0 h 4587975"/>
              <a:gd name="connsiteX1-51" fmla="*/ 9144000 w 9144000"/>
              <a:gd name="connsiteY1-52" fmla="*/ 0 h 4587975"/>
              <a:gd name="connsiteX2-53" fmla="*/ 8217243 w 9144000"/>
              <a:gd name="connsiteY2-54" fmla="*/ 1606379 h 4587975"/>
              <a:gd name="connsiteX3-55" fmla="*/ 7500551 w 9144000"/>
              <a:gd name="connsiteY3-56" fmla="*/ 2928553 h 4587975"/>
              <a:gd name="connsiteX4-57" fmla="*/ 6746790 w 9144000"/>
              <a:gd name="connsiteY4-58" fmla="*/ 2944526 h 4587975"/>
              <a:gd name="connsiteX5-59" fmla="*/ 5288692 w 9144000"/>
              <a:gd name="connsiteY5-60" fmla="*/ 4572001 h 4587975"/>
              <a:gd name="connsiteX6-61" fmla="*/ 0 w 9144000"/>
              <a:gd name="connsiteY6-62" fmla="*/ 4587975 h 4587975"/>
              <a:gd name="connsiteX7" fmla="*/ 0 w 9144000"/>
              <a:gd name="connsiteY7" fmla="*/ 0 h 4587975"/>
              <a:gd name="connsiteX0-63" fmla="*/ 0 w 9144000"/>
              <a:gd name="connsiteY0-64" fmla="*/ 0 h 4587975"/>
              <a:gd name="connsiteX1-65" fmla="*/ 9144000 w 9144000"/>
              <a:gd name="connsiteY1-66" fmla="*/ 0 h 4587975"/>
              <a:gd name="connsiteX2-67" fmla="*/ 8513806 w 9144000"/>
              <a:gd name="connsiteY2-68" fmla="*/ 1890585 h 4587975"/>
              <a:gd name="connsiteX3-69" fmla="*/ 7500551 w 9144000"/>
              <a:gd name="connsiteY3-70" fmla="*/ 2928553 h 4587975"/>
              <a:gd name="connsiteX4-71" fmla="*/ 6746790 w 9144000"/>
              <a:gd name="connsiteY4-72" fmla="*/ 2944526 h 4587975"/>
              <a:gd name="connsiteX5-73" fmla="*/ 5288692 w 9144000"/>
              <a:gd name="connsiteY5-74" fmla="*/ 4572001 h 4587975"/>
              <a:gd name="connsiteX6-75" fmla="*/ 0 w 9144000"/>
              <a:gd name="connsiteY6-76" fmla="*/ 4587975 h 4587975"/>
              <a:gd name="connsiteX7-77" fmla="*/ 0 w 9144000"/>
              <a:gd name="connsiteY7-78" fmla="*/ 0 h 4587975"/>
              <a:gd name="connsiteX0-79" fmla="*/ 0 w 9144000"/>
              <a:gd name="connsiteY0-80" fmla="*/ 0 h 4587975"/>
              <a:gd name="connsiteX1-81" fmla="*/ 9144000 w 9144000"/>
              <a:gd name="connsiteY1-82" fmla="*/ 0 h 4587975"/>
              <a:gd name="connsiteX2-83" fmla="*/ 8785654 w 9144000"/>
              <a:gd name="connsiteY2-84" fmla="*/ 1062682 h 4587975"/>
              <a:gd name="connsiteX3-85" fmla="*/ 8513806 w 9144000"/>
              <a:gd name="connsiteY3-86" fmla="*/ 1890585 h 4587975"/>
              <a:gd name="connsiteX4-87" fmla="*/ 7500551 w 9144000"/>
              <a:gd name="connsiteY4-88" fmla="*/ 2928553 h 4587975"/>
              <a:gd name="connsiteX5-89" fmla="*/ 6746790 w 9144000"/>
              <a:gd name="connsiteY5-90" fmla="*/ 2944526 h 4587975"/>
              <a:gd name="connsiteX6-91" fmla="*/ 5288692 w 9144000"/>
              <a:gd name="connsiteY6-92" fmla="*/ 4572001 h 4587975"/>
              <a:gd name="connsiteX7-93" fmla="*/ 0 w 9144000"/>
              <a:gd name="connsiteY7-94" fmla="*/ 4587975 h 4587975"/>
              <a:gd name="connsiteX8" fmla="*/ 0 w 9144000"/>
              <a:gd name="connsiteY8" fmla="*/ 0 h 4587975"/>
              <a:gd name="connsiteX0-95" fmla="*/ 0 w 9144000"/>
              <a:gd name="connsiteY0-96" fmla="*/ 0 h 4587975"/>
              <a:gd name="connsiteX1-97" fmla="*/ 9144000 w 9144000"/>
              <a:gd name="connsiteY1-98" fmla="*/ 0 h 4587975"/>
              <a:gd name="connsiteX2-99" fmla="*/ 9144000 w 9144000"/>
              <a:gd name="connsiteY2-100" fmla="*/ 1890585 h 4587975"/>
              <a:gd name="connsiteX3-101" fmla="*/ 8513806 w 9144000"/>
              <a:gd name="connsiteY3-102" fmla="*/ 1890585 h 4587975"/>
              <a:gd name="connsiteX4-103" fmla="*/ 7500551 w 9144000"/>
              <a:gd name="connsiteY4-104" fmla="*/ 2928553 h 4587975"/>
              <a:gd name="connsiteX5-105" fmla="*/ 6746790 w 9144000"/>
              <a:gd name="connsiteY5-106" fmla="*/ 2944526 h 4587975"/>
              <a:gd name="connsiteX6-107" fmla="*/ 5288692 w 9144000"/>
              <a:gd name="connsiteY6-108" fmla="*/ 4572001 h 4587975"/>
              <a:gd name="connsiteX7-109" fmla="*/ 0 w 9144000"/>
              <a:gd name="connsiteY7-110" fmla="*/ 4587975 h 4587975"/>
              <a:gd name="connsiteX8-111" fmla="*/ 0 w 9144000"/>
              <a:gd name="connsiteY8-112" fmla="*/ 0 h 4587975"/>
              <a:gd name="connsiteX0-113" fmla="*/ 0 w 9144000"/>
              <a:gd name="connsiteY0-114" fmla="*/ 0 h 4587975"/>
              <a:gd name="connsiteX1-115" fmla="*/ 9144000 w 9144000"/>
              <a:gd name="connsiteY1-116" fmla="*/ 0 h 4587975"/>
              <a:gd name="connsiteX2-117" fmla="*/ 9144000 w 9144000"/>
              <a:gd name="connsiteY2-118" fmla="*/ 1890585 h 4587975"/>
              <a:gd name="connsiteX3-119" fmla="*/ 8513806 w 9144000"/>
              <a:gd name="connsiteY3-120" fmla="*/ 1890585 h 4587975"/>
              <a:gd name="connsiteX4-121" fmla="*/ 7500551 w 9144000"/>
              <a:gd name="connsiteY4-122" fmla="*/ 2928553 h 4587975"/>
              <a:gd name="connsiteX5-123" fmla="*/ 6858001 w 9144000"/>
              <a:gd name="connsiteY5-124" fmla="*/ 2932169 h 4587975"/>
              <a:gd name="connsiteX6-125" fmla="*/ 5288692 w 9144000"/>
              <a:gd name="connsiteY6-126" fmla="*/ 4572001 h 4587975"/>
              <a:gd name="connsiteX7-127" fmla="*/ 0 w 9144000"/>
              <a:gd name="connsiteY7-128" fmla="*/ 4587975 h 4587975"/>
              <a:gd name="connsiteX8-129" fmla="*/ 0 w 9144000"/>
              <a:gd name="connsiteY8-130" fmla="*/ 0 h 45879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47" y="connsiteY6-48"/>
              </a:cxn>
              <a:cxn ang="0">
                <a:pos x="connsiteX7-77" y="connsiteY7-78"/>
              </a:cxn>
              <a:cxn ang="0">
                <a:pos x="connsiteX8-111" y="connsiteY8-112"/>
              </a:cxn>
            </a:cxnLst>
            <a:rect l="l" t="t" r="r" b="b"/>
            <a:pathLst>
              <a:path w="9144000" h="4587975">
                <a:moveTo>
                  <a:pt x="0" y="0"/>
                </a:moveTo>
                <a:lnTo>
                  <a:pt x="9144000" y="0"/>
                </a:lnTo>
                <a:lnTo>
                  <a:pt x="9144000" y="1890585"/>
                </a:lnTo>
                <a:lnTo>
                  <a:pt x="8513806" y="1890585"/>
                </a:lnTo>
                <a:lnTo>
                  <a:pt x="7500551" y="2928553"/>
                </a:lnTo>
                <a:lnTo>
                  <a:pt x="6858001" y="2932169"/>
                </a:lnTo>
                <a:lnTo>
                  <a:pt x="5288692" y="4572001"/>
                </a:lnTo>
                <a:lnTo>
                  <a:pt x="0" y="45879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3" name="矩形 26"/>
          <p:cNvSpPr/>
          <p:nvPr/>
        </p:nvSpPr>
        <p:spPr>
          <a:xfrm>
            <a:off x="-3354" y="2376469"/>
            <a:ext cx="7560143" cy="1491241"/>
          </a:xfrm>
          <a:custGeom>
            <a:avLst/>
            <a:gdLst>
              <a:gd name="connsiteX0" fmla="*/ 0 w 7560143"/>
              <a:gd name="connsiteY0" fmla="*/ 0 h 1491241"/>
              <a:gd name="connsiteX1" fmla="*/ 7560143 w 7560143"/>
              <a:gd name="connsiteY1" fmla="*/ 0 h 1491241"/>
              <a:gd name="connsiteX2" fmla="*/ 7560143 w 7560143"/>
              <a:gd name="connsiteY2" fmla="*/ 1491241 h 1491241"/>
              <a:gd name="connsiteX3" fmla="*/ 0 w 7560143"/>
              <a:gd name="connsiteY3" fmla="*/ 1491241 h 1491241"/>
              <a:gd name="connsiteX4" fmla="*/ 0 w 7560143"/>
              <a:gd name="connsiteY4" fmla="*/ 0 h 1491241"/>
              <a:gd name="connsiteX0-1" fmla="*/ 0 w 7560143"/>
              <a:gd name="connsiteY0-2" fmla="*/ 0 h 1491241"/>
              <a:gd name="connsiteX1-3" fmla="*/ 7560143 w 7560143"/>
              <a:gd name="connsiteY1-4" fmla="*/ 0 h 1491241"/>
              <a:gd name="connsiteX2-5" fmla="*/ 7560143 w 7560143"/>
              <a:gd name="connsiteY2-6" fmla="*/ 1491241 h 1491241"/>
              <a:gd name="connsiteX3-7" fmla="*/ 6070522 w 7560143"/>
              <a:gd name="connsiteY3-8" fmla="*/ 1491196 h 1491241"/>
              <a:gd name="connsiteX4-9" fmla="*/ 0 w 7560143"/>
              <a:gd name="connsiteY4-10" fmla="*/ 1491241 h 1491241"/>
              <a:gd name="connsiteX5" fmla="*/ 0 w 7560143"/>
              <a:gd name="connsiteY5" fmla="*/ 0 h 1491241"/>
              <a:gd name="connsiteX0-11" fmla="*/ 0 w 7560143"/>
              <a:gd name="connsiteY0-12" fmla="*/ 0 h 1491241"/>
              <a:gd name="connsiteX1-13" fmla="*/ 7560143 w 7560143"/>
              <a:gd name="connsiteY1-14" fmla="*/ 0 h 1491241"/>
              <a:gd name="connsiteX2-15" fmla="*/ 6070522 w 7560143"/>
              <a:gd name="connsiteY2-16" fmla="*/ 1491196 h 1491241"/>
              <a:gd name="connsiteX3-17" fmla="*/ 0 w 7560143"/>
              <a:gd name="connsiteY3-18" fmla="*/ 1491241 h 1491241"/>
              <a:gd name="connsiteX4-19" fmla="*/ 0 w 7560143"/>
              <a:gd name="connsiteY4-20" fmla="*/ 0 h 149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560143" h="1491241">
                <a:moveTo>
                  <a:pt x="0" y="0"/>
                </a:moveTo>
                <a:lnTo>
                  <a:pt x="7560143" y="0"/>
                </a:lnTo>
                <a:lnTo>
                  <a:pt x="6070522" y="1491196"/>
                </a:lnTo>
                <a:lnTo>
                  <a:pt x="0" y="1491241"/>
                </a:lnTo>
                <a:lnTo>
                  <a:pt x="0" y="0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6" name="TextBox 55"/>
          <p:cNvSpPr txBox="1"/>
          <p:nvPr/>
        </p:nvSpPr>
        <p:spPr>
          <a:xfrm>
            <a:off x="613545" y="1059582"/>
            <a:ext cx="2734319" cy="1300346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  <a:cs typeface="Aparajita" pitchFamily="34" charset="0"/>
              </a:rPr>
              <a:t>2021</a:t>
            </a:r>
            <a:endParaRPr lang="zh-CN" alt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cs typeface="Aparajita" pitchFamily="34" charset="0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5946638" y="3345130"/>
            <a:ext cx="1452555" cy="1146122"/>
          </a:xfrm>
          <a:prstGeom prst="parallelogram">
            <a:avLst>
              <a:gd name="adj" fmla="val 98770"/>
            </a:avLst>
          </a:pr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521506" y="2062544"/>
            <a:ext cx="3686020" cy="2524237"/>
          </a:xfrm>
          <a:custGeom>
            <a:avLst/>
            <a:gdLst>
              <a:gd name="connsiteX0" fmla="*/ 3074694 w 3686020"/>
              <a:gd name="connsiteY0" fmla="*/ 0 h 2524237"/>
              <a:gd name="connsiteX1" fmla="*/ 3686020 w 3686020"/>
              <a:gd name="connsiteY1" fmla="*/ 0 h 2524237"/>
              <a:gd name="connsiteX2" fmla="*/ 3686020 w 3686020"/>
              <a:gd name="connsiteY2" fmla="*/ 95536 h 2524237"/>
              <a:gd name="connsiteX3" fmla="*/ 3099804 w 3686020"/>
              <a:gd name="connsiteY3" fmla="*/ 95536 h 2524237"/>
              <a:gd name="connsiteX4" fmla="*/ 2086549 w 3686020"/>
              <a:gd name="connsiteY4" fmla="*/ 1133504 h 2524237"/>
              <a:gd name="connsiteX5" fmla="*/ 1443999 w 3686020"/>
              <a:gd name="connsiteY5" fmla="*/ 1137120 h 2524237"/>
              <a:gd name="connsiteX6" fmla="*/ 116537 w 3686020"/>
              <a:gd name="connsiteY6" fmla="*/ 2524237 h 2524237"/>
              <a:gd name="connsiteX7" fmla="*/ 0 w 3686020"/>
              <a:gd name="connsiteY7" fmla="*/ 2524237 h 2524237"/>
              <a:gd name="connsiteX8" fmla="*/ 1418889 w 3686020"/>
              <a:gd name="connsiteY8" fmla="*/ 1041584 h 2524237"/>
              <a:gd name="connsiteX9" fmla="*/ 2061439 w 3686020"/>
              <a:gd name="connsiteY9" fmla="*/ 1037968 h 252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6020" h="2524237">
                <a:moveTo>
                  <a:pt x="3074694" y="0"/>
                </a:moveTo>
                <a:lnTo>
                  <a:pt x="3686020" y="0"/>
                </a:lnTo>
                <a:lnTo>
                  <a:pt x="3686020" y="95536"/>
                </a:lnTo>
                <a:lnTo>
                  <a:pt x="3099804" y="95536"/>
                </a:lnTo>
                <a:lnTo>
                  <a:pt x="2086549" y="1133504"/>
                </a:lnTo>
                <a:lnTo>
                  <a:pt x="1443999" y="1137120"/>
                </a:lnTo>
                <a:lnTo>
                  <a:pt x="116537" y="2524237"/>
                </a:lnTo>
                <a:lnTo>
                  <a:pt x="0" y="2524237"/>
                </a:lnTo>
                <a:lnTo>
                  <a:pt x="1418889" y="1041584"/>
                </a:lnTo>
                <a:lnTo>
                  <a:pt x="2061439" y="1037968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8316416" y="4166240"/>
            <a:ext cx="823590" cy="977259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1981874" y="4049029"/>
            <a:ext cx="1727652" cy="816707"/>
          </a:xfrm>
          <a:prstGeom prst="parallelogram">
            <a:avLst>
              <a:gd name="adj" fmla="val 98770"/>
            </a:avLst>
          </a:pr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20" name="TextBox 55"/>
          <p:cNvSpPr txBox="1"/>
          <p:nvPr/>
        </p:nvSpPr>
        <p:spPr>
          <a:xfrm>
            <a:off x="6695169" y="4731990"/>
            <a:ext cx="2222704" cy="22312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  <a:cs typeface="Aparajita" pitchFamily="34" charset="0"/>
              </a:rPr>
              <a:t>FINANCIAL WORK REPORT</a:t>
            </a:r>
            <a:endParaRPr lang="zh-CN" altLang="en-US" sz="1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cs typeface="Aparajita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987824" y="4300652"/>
            <a:ext cx="1944216" cy="71298"/>
          </a:xfrm>
          <a:prstGeom prst="parallelogram">
            <a:avLst>
              <a:gd name="adj" fmla="val 121165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18" name="TextBox 55"/>
          <p:cNvSpPr txBox="1"/>
          <p:nvPr/>
        </p:nvSpPr>
        <p:spPr>
          <a:xfrm>
            <a:off x="577002" y="2491196"/>
            <a:ext cx="6152351" cy="807903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</a:rPr>
              <a:t>THANK YOU</a:t>
            </a:r>
            <a:endParaRPr lang="zh-CN" altLang="en-US" sz="48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19" name="TextBox 55"/>
          <p:cNvSpPr txBox="1"/>
          <p:nvPr/>
        </p:nvSpPr>
        <p:spPr>
          <a:xfrm>
            <a:off x="586846" y="3231251"/>
            <a:ext cx="5082574" cy="43857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</a:rPr>
              <a:t>演示完毕  感谢观看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31836"/>
            <a:ext cx="2151503" cy="56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750" tmFilter="0,0; .5, 1; 1, 1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3" grpId="0" animBg="1"/>
          <p:bldP spid="6" grpId="0"/>
          <p:bldP spid="7" grpId="0" animBg="1"/>
          <p:bldP spid="9" grpId="0" animBg="1"/>
          <p:bldP spid="12" grpId="0" animBg="1"/>
          <p:bldP spid="20" grpId="0"/>
          <p:bldP spid="11" grpId="0" animBg="1"/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750" tmFilter="0,0; .5, 1; 1, 1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3" grpId="0" animBg="1"/>
          <p:bldP spid="6" grpId="0"/>
          <p:bldP spid="7" grpId="0" animBg="1"/>
          <p:bldP spid="9" grpId="0" animBg="1"/>
          <p:bldP spid="12" grpId="0" animBg="1"/>
          <p:bldP spid="20" grpId="0"/>
          <p:bldP spid="11" grpId="0" animBg="1"/>
          <p:bldP spid="18" grpId="0"/>
          <p:bldP spid="1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2987824" y="1245989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j-lt"/>
                <a:ea typeface="+mj-ea"/>
              </a:rPr>
              <a:t>本周学习事项</a:t>
            </a:r>
          </a:p>
        </p:txBody>
      </p:sp>
      <p:grpSp>
        <p:nvGrpSpPr>
          <p:cNvPr id="34" name="Group 3"/>
          <p:cNvGrpSpPr/>
          <p:nvPr/>
        </p:nvGrpSpPr>
        <p:grpSpPr bwMode="auto">
          <a:xfrm>
            <a:off x="683315" y="2087960"/>
            <a:ext cx="1800225" cy="2400300"/>
            <a:chOff x="839788" y="1541478"/>
            <a:chExt cx="2400300" cy="3200400"/>
          </a:xfrm>
        </p:grpSpPr>
        <p:sp>
          <p:nvSpPr>
            <p:cNvPr id="35" name="Rounded Rectangle 31"/>
            <p:cNvSpPr/>
            <p:nvPr/>
          </p:nvSpPr>
          <p:spPr>
            <a:xfrm>
              <a:off x="839788" y="1541478"/>
              <a:ext cx="2400300" cy="3200400"/>
            </a:xfrm>
            <a:prstGeom prst="roundRect">
              <a:avLst>
                <a:gd name="adj" fmla="val 4167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342900">
                <a:defRPr/>
              </a:pPr>
              <a:endParaRPr lang="en-US" sz="1350" kern="0" dirty="0">
                <a:solidFill>
                  <a:prstClr val="white"/>
                </a:solidFill>
                <a:latin typeface="+mj-ea"/>
                <a:ea typeface="+mj-ea"/>
                <a:sym typeface="+mn-lt"/>
              </a:endParaRPr>
            </a:p>
          </p:txBody>
        </p:sp>
        <p:grpSp>
          <p:nvGrpSpPr>
            <p:cNvPr id="36" name="Group 8"/>
            <p:cNvGrpSpPr/>
            <p:nvPr/>
          </p:nvGrpSpPr>
          <p:grpSpPr bwMode="auto">
            <a:xfrm>
              <a:off x="1671413" y="1853967"/>
              <a:ext cx="737050" cy="737050"/>
              <a:chOff x="6197019" y="1440267"/>
              <a:chExt cx="737050" cy="737050"/>
            </a:xfrm>
          </p:grpSpPr>
          <p:sp>
            <p:nvSpPr>
              <p:cNvPr id="39" name="Oval 11"/>
              <p:cNvSpPr/>
              <p:nvPr/>
            </p:nvSpPr>
            <p:spPr>
              <a:xfrm>
                <a:off x="6197244" y="1440515"/>
                <a:ext cx="736600" cy="7366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defTabSz="342900">
                  <a:defRPr/>
                </a:pPr>
                <a:endParaRPr lang="en-US" sz="1350" kern="0" dirty="0">
                  <a:solidFill>
                    <a:prstClr val="white"/>
                  </a:solidFill>
                  <a:latin typeface="+mj-ea"/>
                  <a:ea typeface="+mj-ea"/>
                  <a:sym typeface="+mn-lt"/>
                </a:endParaRPr>
              </a:p>
            </p:txBody>
          </p:sp>
          <p:sp>
            <p:nvSpPr>
              <p:cNvPr id="40" name="Freeform 112"/>
              <p:cNvSpPr>
                <a:spLocks noChangeArrowheads="1"/>
              </p:cNvSpPr>
              <p:nvPr/>
            </p:nvSpPr>
            <p:spPr bwMode="auto">
              <a:xfrm>
                <a:off x="6397269" y="1665940"/>
                <a:ext cx="336550" cy="285750"/>
              </a:xfrm>
              <a:custGeom>
                <a:avLst/>
                <a:gdLst>
                  <a:gd name="T0" fmla="*/ 172426 w 601"/>
                  <a:gd name="T1" fmla="*/ 114823 h 510"/>
                  <a:gd name="T2" fmla="*/ 172426 w 601"/>
                  <a:gd name="T3" fmla="*/ 28164 h 510"/>
                  <a:gd name="T4" fmla="*/ 172426 w 601"/>
                  <a:gd name="T5" fmla="*/ 114823 h 510"/>
                  <a:gd name="T6" fmla="*/ 192902 w 601"/>
                  <a:gd name="T7" fmla="*/ 61383 h 510"/>
                  <a:gd name="T8" fmla="*/ 182844 w 601"/>
                  <a:gd name="T9" fmla="*/ 50912 h 510"/>
                  <a:gd name="T10" fmla="*/ 162368 w 601"/>
                  <a:gd name="T11" fmla="*/ 50912 h 510"/>
                  <a:gd name="T12" fmla="*/ 152310 w 601"/>
                  <a:gd name="T13" fmla="*/ 61383 h 510"/>
                  <a:gd name="T14" fmla="*/ 152310 w 601"/>
                  <a:gd name="T15" fmla="*/ 81604 h 510"/>
                  <a:gd name="T16" fmla="*/ 162368 w 601"/>
                  <a:gd name="T17" fmla="*/ 91714 h 510"/>
                  <a:gd name="T18" fmla="*/ 182844 w 601"/>
                  <a:gd name="T19" fmla="*/ 91714 h 510"/>
                  <a:gd name="T20" fmla="*/ 192902 w 601"/>
                  <a:gd name="T21" fmla="*/ 81604 h 510"/>
                  <a:gd name="T22" fmla="*/ 192902 w 601"/>
                  <a:gd name="T23" fmla="*/ 61383 h 510"/>
                  <a:gd name="T24" fmla="*/ 129320 w 601"/>
                  <a:gd name="T25" fmla="*/ 35747 h 510"/>
                  <a:gd name="T26" fmla="*/ 119261 w 601"/>
                  <a:gd name="T27" fmla="*/ 15165 h 510"/>
                  <a:gd name="T28" fmla="*/ 126805 w 601"/>
                  <a:gd name="T29" fmla="*/ 0 h 510"/>
                  <a:gd name="T30" fmla="*/ 136863 w 601"/>
                  <a:gd name="T31" fmla="*/ 5055 h 510"/>
                  <a:gd name="T32" fmla="*/ 129320 w 601"/>
                  <a:gd name="T33" fmla="*/ 35747 h 510"/>
                  <a:gd name="T34" fmla="*/ 96271 w 601"/>
                  <a:gd name="T35" fmla="*/ 15165 h 510"/>
                  <a:gd name="T36" fmla="*/ 50650 w 601"/>
                  <a:gd name="T37" fmla="*/ 58856 h 510"/>
                  <a:gd name="T38" fmla="*/ 78669 w 601"/>
                  <a:gd name="T39" fmla="*/ 5055 h 510"/>
                  <a:gd name="T40" fmla="*/ 96271 w 601"/>
                  <a:gd name="T41" fmla="*/ 10110 h 510"/>
                  <a:gd name="T42" fmla="*/ 81184 w 601"/>
                  <a:gd name="T43" fmla="*/ 68966 h 510"/>
                  <a:gd name="T44" fmla="*/ 116747 w 601"/>
                  <a:gd name="T45" fmla="*/ 68966 h 510"/>
                  <a:gd name="T46" fmla="*/ 136863 w 601"/>
                  <a:gd name="T47" fmla="*/ 114823 h 510"/>
                  <a:gd name="T48" fmla="*/ 147281 w 601"/>
                  <a:gd name="T49" fmla="*/ 163207 h 510"/>
                  <a:gd name="T50" fmla="*/ 157339 w 601"/>
                  <a:gd name="T51" fmla="*/ 124933 h 510"/>
                  <a:gd name="T52" fmla="*/ 187873 w 601"/>
                  <a:gd name="T53" fmla="*/ 122406 h 510"/>
                  <a:gd name="T54" fmla="*/ 174941 w 601"/>
                  <a:gd name="T55" fmla="*/ 176206 h 510"/>
                  <a:gd name="T56" fmla="*/ 164883 w 601"/>
                  <a:gd name="T57" fmla="*/ 183789 h 510"/>
                  <a:gd name="T58" fmla="*/ 159853 w 601"/>
                  <a:gd name="T59" fmla="*/ 183789 h 510"/>
                  <a:gd name="T60" fmla="*/ 50650 w 601"/>
                  <a:gd name="T61" fmla="*/ 183789 h 510"/>
                  <a:gd name="T62" fmla="*/ 50650 w 601"/>
                  <a:gd name="T63" fmla="*/ 183789 h 510"/>
                  <a:gd name="T64" fmla="*/ 40592 w 601"/>
                  <a:gd name="T65" fmla="*/ 176206 h 510"/>
                  <a:gd name="T66" fmla="*/ 10058 w 601"/>
                  <a:gd name="T67" fmla="*/ 89186 h 510"/>
                  <a:gd name="T68" fmla="*/ 10058 w 601"/>
                  <a:gd name="T69" fmla="*/ 68966 h 510"/>
                  <a:gd name="T70" fmla="*/ 81184 w 601"/>
                  <a:gd name="T71" fmla="*/ 68966 h 510"/>
                  <a:gd name="T72" fmla="*/ 96271 w 601"/>
                  <a:gd name="T73" fmla="*/ 153097 h 510"/>
                  <a:gd name="T74" fmla="*/ 116747 w 601"/>
                  <a:gd name="T75" fmla="*/ 153097 h 510"/>
                  <a:gd name="T76" fmla="*/ 106689 w 601"/>
                  <a:gd name="T77" fmla="*/ 89186 h 510"/>
                  <a:gd name="T78" fmla="*/ 96271 w 601"/>
                  <a:gd name="T79" fmla="*/ 153097 h 510"/>
                  <a:gd name="T80" fmla="*/ 76155 w 601"/>
                  <a:gd name="T81" fmla="*/ 99658 h 510"/>
                  <a:gd name="T82" fmla="*/ 55679 w 601"/>
                  <a:gd name="T83" fmla="*/ 99658 h 510"/>
                  <a:gd name="T84" fmla="*/ 65737 w 601"/>
                  <a:gd name="T85" fmla="*/ 163207 h 510"/>
                  <a:gd name="T86" fmla="*/ 76155 w 601"/>
                  <a:gd name="T87" fmla="*/ 99658 h 51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601" h="510">
                    <a:moveTo>
                      <a:pt x="480" y="318"/>
                    </a:moveTo>
                    <a:lnTo>
                      <a:pt x="480" y="318"/>
                    </a:lnTo>
                    <a:cubicBezTo>
                      <a:pt x="410" y="318"/>
                      <a:pt x="353" y="269"/>
                      <a:pt x="353" y="198"/>
                    </a:cubicBezTo>
                    <a:cubicBezTo>
                      <a:pt x="353" y="127"/>
                      <a:pt x="410" y="78"/>
                      <a:pt x="480" y="78"/>
                    </a:cubicBezTo>
                    <a:cubicBezTo>
                      <a:pt x="544" y="78"/>
                      <a:pt x="600" y="127"/>
                      <a:pt x="600" y="198"/>
                    </a:cubicBezTo>
                    <a:cubicBezTo>
                      <a:pt x="600" y="269"/>
                      <a:pt x="544" y="318"/>
                      <a:pt x="480" y="318"/>
                    </a:cubicBezTo>
                    <a:close/>
                    <a:moveTo>
                      <a:pt x="537" y="170"/>
                    </a:moveTo>
                    <a:lnTo>
                      <a:pt x="537" y="170"/>
                    </a:ln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27"/>
                      <a:pt x="494" y="113"/>
                      <a:pt x="480" y="113"/>
                    </a:cubicBezTo>
                    <a:cubicBezTo>
                      <a:pt x="459" y="113"/>
                      <a:pt x="452" y="127"/>
                      <a:pt x="452" y="141"/>
                    </a:cubicBezTo>
                    <a:cubicBezTo>
                      <a:pt x="452" y="170"/>
                      <a:pt x="452" y="170"/>
                      <a:pt x="452" y="170"/>
                    </a:cubicBezTo>
                    <a:cubicBezTo>
                      <a:pt x="424" y="170"/>
                      <a:pt x="424" y="170"/>
                      <a:pt x="424" y="170"/>
                    </a:cubicBezTo>
                    <a:cubicBezTo>
                      <a:pt x="403" y="170"/>
                      <a:pt x="396" y="184"/>
                      <a:pt x="396" y="198"/>
                    </a:cubicBezTo>
                    <a:cubicBezTo>
                      <a:pt x="396" y="212"/>
                      <a:pt x="403" y="226"/>
                      <a:pt x="424" y="226"/>
                    </a:cubicBezTo>
                    <a:cubicBezTo>
                      <a:pt x="452" y="226"/>
                      <a:pt x="452" y="226"/>
                      <a:pt x="452" y="226"/>
                    </a:cubicBezTo>
                    <a:cubicBezTo>
                      <a:pt x="452" y="254"/>
                      <a:pt x="452" y="254"/>
                      <a:pt x="452" y="254"/>
                    </a:cubicBezTo>
                    <a:cubicBezTo>
                      <a:pt x="452" y="269"/>
                      <a:pt x="459" y="283"/>
                      <a:pt x="480" y="283"/>
                    </a:cubicBezTo>
                    <a:cubicBezTo>
                      <a:pt x="494" y="283"/>
                      <a:pt x="509" y="269"/>
                      <a:pt x="509" y="254"/>
                    </a:cubicBezTo>
                    <a:cubicBezTo>
                      <a:pt x="509" y="226"/>
                      <a:pt x="509" y="226"/>
                      <a:pt x="509" y="226"/>
                    </a:cubicBezTo>
                    <a:cubicBezTo>
                      <a:pt x="537" y="226"/>
                      <a:pt x="537" y="226"/>
                      <a:pt x="537" y="226"/>
                    </a:cubicBezTo>
                    <a:cubicBezTo>
                      <a:pt x="551" y="226"/>
                      <a:pt x="565" y="212"/>
                      <a:pt x="565" y="198"/>
                    </a:cubicBezTo>
                    <a:cubicBezTo>
                      <a:pt x="565" y="184"/>
                      <a:pt x="551" y="170"/>
                      <a:pt x="537" y="170"/>
                    </a:cubicBezTo>
                    <a:close/>
                    <a:moveTo>
                      <a:pt x="360" y="99"/>
                    </a:moveTo>
                    <a:lnTo>
                      <a:pt x="360" y="99"/>
                    </a:lnTo>
                    <a:cubicBezTo>
                      <a:pt x="332" y="42"/>
                      <a:pt x="332" y="42"/>
                      <a:pt x="332" y="42"/>
                    </a:cubicBezTo>
                    <a:cubicBezTo>
                      <a:pt x="332" y="35"/>
                      <a:pt x="325" y="35"/>
                      <a:pt x="325" y="28"/>
                    </a:cubicBezTo>
                    <a:cubicBezTo>
                      <a:pt x="325" y="14"/>
                      <a:pt x="339" y="0"/>
                      <a:pt x="353" y="0"/>
                    </a:cubicBezTo>
                    <a:cubicBezTo>
                      <a:pt x="367" y="0"/>
                      <a:pt x="374" y="7"/>
                      <a:pt x="381" y="14"/>
                    </a:cubicBezTo>
                    <a:cubicBezTo>
                      <a:pt x="410" y="63"/>
                      <a:pt x="410" y="63"/>
                      <a:pt x="410" y="63"/>
                    </a:cubicBezTo>
                    <a:cubicBezTo>
                      <a:pt x="389" y="71"/>
                      <a:pt x="374" y="85"/>
                      <a:pt x="360" y="99"/>
                    </a:cubicBezTo>
                    <a:close/>
                    <a:moveTo>
                      <a:pt x="268" y="42"/>
                    </a:moveTo>
                    <a:lnTo>
                      <a:pt x="268" y="42"/>
                    </a:lnTo>
                    <a:cubicBezTo>
                      <a:pt x="205" y="163"/>
                      <a:pt x="205" y="163"/>
                      <a:pt x="205" y="163"/>
                    </a:cubicBezTo>
                    <a:cubicBezTo>
                      <a:pt x="141" y="163"/>
                      <a:pt x="141" y="163"/>
                      <a:pt x="141" y="163"/>
                    </a:cubicBezTo>
                    <a:cubicBezTo>
                      <a:pt x="219" y="14"/>
                      <a:pt x="219" y="14"/>
                      <a:pt x="219" y="14"/>
                    </a:cubicBezTo>
                    <a:cubicBezTo>
                      <a:pt x="219" y="7"/>
                      <a:pt x="233" y="0"/>
                      <a:pt x="240" y="0"/>
                    </a:cubicBezTo>
                    <a:cubicBezTo>
                      <a:pt x="261" y="0"/>
                      <a:pt x="268" y="14"/>
                      <a:pt x="268" y="28"/>
                    </a:cubicBezTo>
                    <a:cubicBezTo>
                      <a:pt x="268" y="35"/>
                      <a:pt x="268" y="35"/>
                      <a:pt x="268" y="42"/>
                    </a:cubicBezTo>
                    <a:close/>
                    <a:moveTo>
                      <a:pt x="226" y="191"/>
                    </a:moveTo>
                    <a:lnTo>
                      <a:pt x="226" y="191"/>
                    </a:lnTo>
                    <a:cubicBezTo>
                      <a:pt x="325" y="191"/>
                      <a:pt x="325" y="191"/>
                      <a:pt x="325" y="191"/>
                    </a:cubicBezTo>
                    <a:lnTo>
                      <a:pt x="325" y="198"/>
                    </a:lnTo>
                    <a:cubicBezTo>
                      <a:pt x="325" y="247"/>
                      <a:pt x="346" y="290"/>
                      <a:pt x="381" y="318"/>
                    </a:cubicBezTo>
                    <a:cubicBezTo>
                      <a:pt x="381" y="424"/>
                      <a:pt x="381" y="424"/>
                      <a:pt x="381" y="424"/>
                    </a:cubicBezTo>
                    <a:cubicBezTo>
                      <a:pt x="381" y="438"/>
                      <a:pt x="396" y="452"/>
                      <a:pt x="410" y="452"/>
                    </a:cubicBezTo>
                    <a:cubicBezTo>
                      <a:pt x="431" y="452"/>
                      <a:pt x="438" y="438"/>
                      <a:pt x="438" y="424"/>
                    </a:cubicBezTo>
                    <a:cubicBezTo>
                      <a:pt x="438" y="346"/>
                      <a:pt x="438" y="346"/>
                      <a:pt x="438" y="346"/>
                    </a:cubicBezTo>
                    <a:cubicBezTo>
                      <a:pt x="452" y="346"/>
                      <a:pt x="466" y="346"/>
                      <a:pt x="480" y="346"/>
                    </a:cubicBezTo>
                    <a:cubicBezTo>
                      <a:pt x="494" y="346"/>
                      <a:pt x="509" y="346"/>
                      <a:pt x="523" y="339"/>
                    </a:cubicBezTo>
                    <a:cubicBezTo>
                      <a:pt x="487" y="488"/>
                      <a:pt x="487" y="488"/>
                      <a:pt x="487" y="488"/>
                    </a:cubicBezTo>
                    <a:cubicBezTo>
                      <a:pt x="480" y="502"/>
                      <a:pt x="473" y="509"/>
                      <a:pt x="459" y="509"/>
                    </a:cubicBezTo>
                    <a:cubicBezTo>
                      <a:pt x="452" y="509"/>
                      <a:pt x="452" y="509"/>
                      <a:pt x="452" y="509"/>
                    </a:cubicBezTo>
                    <a:cubicBezTo>
                      <a:pt x="445" y="509"/>
                      <a:pt x="445" y="509"/>
                      <a:pt x="445" y="509"/>
                    </a:cubicBezTo>
                    <a:cubicBezTo>
                      <a:pt x="141" y="509"/>
                      <a:pt x="141" y="509"/>
                      <a:pt x="141" y="509"/>
                    </a:cubicBezTo>
                    <a:cubicBezTo>
                      <a:pt x="127" y="509"/>
                      <a:pt x="113" y="502"/>
                      <a:pt x="113" y="488"/>
                    </a:cubicBezTo>
                    <a:cubicBezTo>
                      <a:pt x="49" y="247"/>
                      <a:pt x="49" y="247"/>
                      <a:pt x="49" y="247"/>
                    </a:cubicBezTo>
                    <a:cubicBezTo>
                      <a:pt x="28" y="247"/>
                      <a:pt x="28" y="247"/>
                      <a:pt x="28" y="247"/>
                    </a:cubicBezTo>
                    <a:cubicBezTo>
                      <a:pt x="7" y="247"/>
                      <a:pt x="0" y="233"/>
                      <a:pt x="0" y="219"/>
                    </a:cubicBezTo>
                    <a:cubicBezTo>
                      <a:pt x="0" y="198"/>
                      <a:pt x="7" y="191"/>
                      <a:pt x="28" y="191"/>
                    </a:cubicBezTo>
                    <a:cubicBezTo>
                      <a:pt x="134" y="191"/>
                      <a:pt x="134" y="191"/>
                      <a:pt x="134" y="191"/>
                    </a:cubicBezTo>
                    <a:cubicBezTo>
                      <a:pt x="226" y="191"/>
                      <a:pt x="226" y="191"/>
                      <a:pt x="226" y="191"/>
                    </a:cubicBezTo>
                    <a:close/>
                    <a:moveTo>
                      <a:pt x="268" y="424"/>
                    </a:moveTo>
                    <a:lnTo>
                      <a:pt x="268" y="424"/>
                    </a:lnTo>
                    <a:cubicBezTo>
                      <a:pt x="268" y="438"/>
                      <a:pt x="283" y="452"/>
                      <a:pt x="297" y="452"/>
                    </a:cubicBezTo>
                    <a:cubicBezTo>
                      <a:pt x="318" y="452"/>
                      <a:pt x="325" y="438"/>
                      <a:pt x="325" y="424"/>
                    </a:cubicBezTo>
                    <a:cubicBezTo>
                      <a:pt x="325" y="276"/>
                      <a:pt x="325" y="276"/>
                      <a:pt x="325" y="276"/>
                    </a:cubicBezTo>
                    <a:cubicBezTo>
                      <a:pt x="325" y="254"/>
                      <a:pt x="318" y="247"/>
                      <a:pt x="297" y="247"/>
                    </a:cubicBezTo>
                    <a:cubicBezTo>
                      <a:pt x="283" y="247"/>
                      <a:pt x="268" y="254"/>
                      <a:pt x="268" y="276"/>
                    </a:cubicBezTo>
                    <a:lnTo>
                      <a:pt x="268" y="424"/>
                    </a:lnTo>
                    <a:close/>
                    <a:moveTo>
                      <a:pt x="212" y="276"/>
                    </a:moveTo>
                    <a:lnTo>
                      <a:pt x="212" y="276"/>
                    </a:lnTo>
                    <a:cubicBezTo>
                      <a:pt x="212" y="254"/>
                      <a:pt x="205" y="247"/>
                      <a:pt x="183" y="247"/>
                    </a:cubicBezTo>
                    <a:cubicBezTo>
                      <a:pt x="169" y="247"/>
                      <a:pt x="155" y="254"/>
                      <a:pt x="155" y="276"/>
                    </a:cubicBezTo>
                    <a:cubicBezTo>
                      <a:pt x="155" y="424"/>
                      <a:pt x="155" y="424"/>
                      <a:pt x="155" y="424"/>
                    </a:cubicBezTo>
                    <a:cubicBezTo>
                      <a:pt x="155" y="438"/>
                      <a:pt x="169" y="452"/>
                      <a:pt x="183" y="452"/>
                    </a:cubicBezTo>
                    <a:cubicBezTo>
                      <a:pt x="205" y="452"/>
                      <a:pt x="212" y="438"/>
                      <a:pt x="212" y="424"/>
                    </a:cubicBezTo>
                    <a:lnTo>
                      <a:pt x="212" y="27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00">
                  <a:defRPr/>
                </a:pPr>
                <a:endParaRPr lang="en-US" sz="1350" kern="0" dirty="0">
                  <a:solidFill>
                    <a:prstClr val="black"/>
                  </a:solidFill>
                  <a:latin typeface="+mj-ea"/>
                  <a:ea typeface="+mj-ea"/>
                  <a:sym typeface="+mn-lt"/>
                </a:endParaRPr>
              </a:p>
            </p:txBody>
          </p:sp>
        </p:grpSp>
        <p:sp>
          <p:nvSpPr>
            <p:cNvPr id="37" name="TextBox 9"/>
            <p:cNvSpPr txBox="1"/>
            <p:nvPr/>
          </p:nvSpPr>
          <p:spPr>
            <a:xfrm>
              <a:off x="1436141" y="3338659"/>
              <a:ext cx="1207603" cy="496033"/>
            </a:xfrm>
            <a:prstGeom prst="rect">
              <a:avLst/>
            </a:prstGeom>
            <a:noFill/>
          </p:spPr>
          <p:txBody>
            <a:bodyPr wrap="none" lIns="26990" rIns="26990">
              <a:spAutoFit/>
            </a:bodyPr>
            <a:lstStyle/>
            <a:p>
              <a:pPr algn="ctr" defTabSz="342900">
                <a:lnSpc>
                  <a:spcPct val="125000"/>
                </a:lnSpc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+mj-ea"/>
                  <a:ea typeface="+mj-ea"/>
                  <a:cs typeface="+mn-ea"/>
                  <a:sym typeface="+mn-lt"/>
                </a:rPr>
                <a:t>准备六级</a:t>
              </a:r>
            </a:p>
          </p:txBody>
        </p:sp>
        <p:sp>
          <p:nvSpPr>
            <p:cNvPr id="38" name="TextBox 27"/>
            <p:cNvSpPr txBox="1"/>
            <p:nvPr/>
          </p:nvSpPr>
          <p:spPr>
            <a:xfrm>
              <a:off x="952500" y="3230578"/>
              <a:ext cx="2174875" cy="459740"/>
            </a:xfrm>
            <a:prstGeom prst="rect">
              <a:avLst/>
            </a:prstGeom>
            <a:noFill/>
          </p:spPr>
          <p:txBody>
            <a:bodyPr lIns="26990" rIns="26990">
              <a:spAutoFit/>
            </a:bodyPr>
            <a:lstStyle/>
            <a:p>
              <a:pPr algn="ctr" defTabSz="342900">
                <a:lnSpc>
                  <a:spcPct val="150000"/>
                </a:lnSpc>
                <a:defRPr/>
              </a:pPr>
              <a:endParaRPr lang="en-US" altLang="zh-CN" sz="1100" kern="0" dirty="0">
                <a:solidFill>
                  <a:prstClr val="white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41" name="Group 5"/>
          <p:cNvGrpSpPr/>
          <p:nvPr/>
        </p:nvGrpSpPr>
        <p:grpSpPr bwMode="auto">
          <a:xfrm>
            <a:off x="3680515" y="2087960"/>
            <a:ext cx="1800225" cy="2400300"/>
            <a:chOff x="3544359" y="1541478"/>
            <a:chExt cx="2400300" cy="3200400"/>
          </a:xfrm>
        </p:grpSpPr>
        <p:sp>
          <p:nvSpPr>
            <p:cNvPr id="42" name="Rounded Rectangle 4"/>
            <p:cNvSpPr/>
            <p:nvPr/>
          </p:nvSpPr>
          <p:spPr>
            <a:xfrm>
              <a:off x="3544359" y="1541478"/>
              <a:ext cx="2400300" cy="3200400"/>
            </a:xfrm>
            <a:prstGeom prst="roundRect">
              <a:avLst>
                <a:gd name="adj" fmla="val 4167"/>
              </a:avLst>
            </a:prstGeom>
            <a:solidFill>
              <a:srgbClr val="D62A2B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342900">
                <a:defRPr/>
              </a:pPr>
              <a:endParaRPr lang="en-US" sz="1350" kern="0" dirty="0">
                <a:solidFill>
                  <a:prstClr val="white"/>
                </a:solidFill>
                <a:latin typeface="+mj-ea"/>
                <a:ea typeface="+mj-ea"/>
                <a:sym typeface="+mn-lt"/>
              </a:endParaRPr>
            </a:p>
          </p:txBody>
        </p:sp>
        <p:grpSp>
          <p:nvGrpSpPr>
            <p:cNvPr id="43" name="Group 13"/>
            <p:cNvGrpSpPr/>
            <p:nvPr/>
          </p:nvGrpSpPr>
          <p:grpSpPr bwMode="auto">
            <a:xfrm>
              <a:off x="4375984" y="1853967"/>
              <a:ext cx="737050" cy="737050"/>
              <a:chOff x="9309498" y="725193"/>
              <a:chExt cx="737050" cy="737050"/>
            </a:xfrm>
          </p:grpSpPr>
          <p:sp>
            <p:nvSpPr>
              <p:cNvPr id="46" name="Oval 16"/>
              <p:cNvSpPr/>
              <p:nvPr/>
            </p:nvSpPr>
            <p:spPr>
              <a:xfrm>
                <a:off x="9309723" y="725441"/>
                <a:ext cx="736600" cy="7366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defTabSz="342900">
                  <a:defRPr/>
                </a:pPr>
                <a:endParaRPr lang="en-US" sz="1350" kern="0" dirty="0">
                  <a:solidFill>
                    <a:prstClr val="white"/>
                  </a:solidFill>
                  <a:latin typeface="+mj-ea"/>
                  <a:ea typeface="+mj-ea"/>
                  <a:sym typeface="+mn-lt"/>
                </a:endParaRPr>
              </a:p>
            </p:txBody>
          </p:sp>
          <p:sp>
            <p:nvSpPr>
              <p:cNvPr id="47" name="Freeform 138"/>
              <p:cNvSpPr>
                <a:spLocks noChangeArrowheads="1"/>
              </p:cNvSpPr>
              <p:nvPr/>
            </p:nvSpPr>
            <p:spPr bwMode="auto">
              <a:xfrm>
                <a:off x="9511336" y="930229"/>
                <a:ext cx="333375" cy="327025"/>
              </a:xfrm>
              <a:custGeom>
                <a:avLst/>
                <a:gdLst>
                  <a:gd name="T0" fmla="*/ 203841 w 594"/>
                  <a:gd name="T1" fmla="*/ 122628 h 581"/>
                  <a:gd name="T2" fmla="*/ 201316 w 594"/>
                  <a:gd name="T3" fmla="*/ 122628 h 581"/>
                  <a:gd name="T4" fmla="*/ 196265 w 594"/>
                  <a:gd name="T5" fmla="*/ 140301 h 581"/>
                  <a:gd name="T6" fmla="*/ 196265 w 594"/>
                  <a:gd name="T7" fmla="*/ 142826 h 581"/>
                  <a:gd name="T8" fmla="*/ 196265 w 594"/>
                  <a:gd name="T9" fmla="*/ 145351 h 581"/>
                  <a:gd name="T10" fmla="*/ 196265 w 594"/>
                  <a:gd name="T11" fmla="*/ 145351 h 581"/>
                  <a:gd name="T12" fmla="*/ 193739 w 594"/>
                  <a:gd name="T13" fmla="*/ 147875 h 581"/>
                  <a:gd name="T14" fmla="*/ 185802 w 594"/>
                  <a:gd name="T15" fmla="*/ 150400 h 581"/>
                  <a:gd name="T16" fmla="*/ 185802 w 594"/>
                  <a:gd name="T17" fmla="*/ 150400 h 581"/>
                  <a:gd name="T18" fmla="*/ 155497 w 594"/>
                  <a:gd name="T19" fmla="*/ 122628 h 581"/>
                  <a:gd name="T20" fmla="*/ 155497 w 594"/>
                  <a:gd name="T21" fmla="*/ 122628 h 581"/>
                  <a:gd name="T22" fmla="*/ 50870 w 594"/>
                  <a:gd name="T23" fmla="*/ 112169 h 581"/>
                  <a:gd name="T24" fmla="*/ 60972 w 594"/>
                  <a:gd name="T25" fmla="*/ 0 h 581"/>
                  <a:gd name="T26" fmla="*/ 213943 w 594"/>
                  <a:gd name="T27" fmla="*/ 10459 h 581"/>
                  <a:gd name="T28" fmla="*/ 203841 w 594"/>
                  <a:gd name="T29" fmla="*/ 122628 h 581"/>
                  <a:gd name="T30" fmla="*/ 150446 w 594"/>
                  <a:gd name="T31" fmla="*/ 132727 h 581"/>
                  <a:gd name="T32" fmla="*/ 173175 w 594"/>
                  <a:gd name="T33" fmla="*/ 155810 h 581"/>
                  <a:gd name="T34" fmla="*/ 185802 w 594"/>
                  <a:gd name="T35" fmla="*/ 168433 h 581"/>
                  <a:gd name="T36" fmla="*/ 175700 w 594"/>
                  <a:gd name="T37" fmla="*/ 178532 h 581"/>
                  <a:gd name="T38" fmla="*/ 104266 w 594"/>
                  <a:gd name="T39" fmla="*/ 178532 h 581"/>
                  <a:gd name="T40" fmla="*/ 81537 w 594"/>
                  <a:gd name="T41" fmla="*/ 178532 h 581"/>
                  <a:gd name="T42" fmla="*/ 71074 w 594"/>
                  <a:gd name="T43" fmla="*/ 178532 h 581"/>
                  <a:gd name="T44" fmla="*/ 40768 w 594"/>
                  <a:gd name="T45" fmla="*/ 204140 h 581"/>
                  <a:gd name="T46" fmla="*/ 32831 w 594"/>
                  <a:gd name="T47" fmla="*/ 209189 h 581"/>
                  <a:gd name="T48" fmla="*/ 32831 w 594"/>
                  <a:gd name="T49" fmla="*/ 209189 h 581"/>
                  <a:gd name="T50" fmla="*/ 25255 w 594"/>
                  <a:gd name="T51" fmla="*/ 204140 h 581"/>
                  <a:gd name="T52" fmla="*/ 25255 w 594"/>
                  <a:gd name="T53" fmla="*/ 204140 h 581"/>
                  <a:gd name="T54" fmla="*/ 25255 w 594"/>
                  <a:gd name="T55" fmla="*/ 201615 h 581"/>
                  <a:gd name="T56" fmla="*/ 22729 w 594"/>
                  <a:gd name="T57" fmla="*/ 199091 h 581"/>
                  <a:gd name="T58" fmla="*/ 22729 w 594"/>
                  <a:gd name="T59" fmla="*/ 178532 h 581"/>
                  <a:gd name="T60" fmla="*/ 22729 w 594"/>
                  <a:gd name="T61" fmla="*/ 178532 h 581"/>
                  <a:gd name="T62" fmla="*/ 0 w 594"/>
                  <a:gd name="T63" fmla="*/ 168433 h 581"/>
                  <a:gd name="T64" fmla="*/ 0 w 594"/>
                  <a:gd name="T65" fmla="*/ 51215 h 581"/>
                  <a:gd name="T66" fmla="*/ 40768 w 594"/>
                  <a:gd name="T67" fmla="*/ 40756 h 581"/>
                  <a:gd name="T68" fmla="*/ 60972 w 594"/>
                  <a:gd name="T69" fmla="*/ 132727 h 58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94" h="581">
                    <a:moveTo>
                      <a:pt x="565" y="340"/>
                    </a:moveTo>
                    <a:lnTo>
                      <a:pt x="565" y="340"/>
                    </a:lnTo>
                    <a:cubicBezTo>
                      <a:pt x="558" y="340"/>
                      <a:pt x="558" y="340"/>
                      <a:pt x="558" y="340"/>
                    </a:cubicBezTo>
                    <a:cubicBezTo>
                      <a:pt x="544" y="340"/>
                      <a:pt x="544" y="340"/>
                      <a:pt x="544" y="340"/>
                    </a:cubicBezTo>
                    <a:cubicBezTo>
                      <a:pt x="544" y="389"/>
                      <a:pt x="544" y="389"/>
                      <a:pt x="544" y="389"/>
                    </a:cubicBezTo>
                    <a:lnTo>
                      <a:pt x="544" y="396"/>
                    </a:lnTo>
                    <a:cubicBezTo>
                      <a:pt x="544" y="396"/>
                      <a:pt x="544" y="396"/>
                      <a:pt x="544" y="403"/>
                    </a:cubicBezTo>
                    <a:lnTo>
                      <a:pt x="537" y="410"/>
                    </a:lnTo>
                    <a:cubicBezTo>
                      <a:pt x="530" y="417"/>
                      <a:pt x="523" y="417"/>
                      <a:pt x="515" y="417"/>
                    </a:cubicBezTo>
                    <a:cubicBezTo>
                      <a:pt x="508" y="417"/>
                      <a:pt x="501" y="417"/>
                      <a:pt x="501" y="410"/>
                    </a:cubicBezTo>
                    <a:cubicBezTo>
                      <a:pt x="431" y="340"/>
                      <a:pt x="431" y="340"/>
                      <a:pt x="431" y="340"/>
                    </a:cubicBezTo>
                    <a:cubicBezTo>
                      <a:pt x="169" y="340"/>
                      <a:pt x="169" y="340"/>
                      <a:pt x="169" y="340"/>
                    </a:cubicBezTo>
                    <a:cubicBezTo>
                      <a:pt x="155" y="340"/>
                      <a:pt x="141" y="332"/>
                      <a:pt x="141" y="311"/>
                    </a:cubicBezTo>
                    <a:cubicBezTo>
                      <a:pt x="141" y="29"/>
                      <a:pt x="141" y="29"/>
                      <a:pt x="141" y="29"/>
                    </a:cubicBezTo>
                    <a:cubicBezTo>
                      <a:pt x="141" y="14"/>
                      <a:pt x="155" y="0"/>
                      <a:pt x="169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79" y="0"/>
                      <a:pt x="593" y="14"/>
                      <a:pt x="593" y="29"/>
                    </a:cubicBezTo>
                    <a:cubicBezTo>
                      <a:pt x="593" y="311"/>
                      <a:pt x="593" y="311"/>
                      <a:pt x="593" y="311"/>
                    </a:cubicBezTo>
                    <a:cubicBezTo>
                      <a:pt x="593" y="332"/>
                      <a:pt x="579" y="340"/>
                      <a:pt x="565" y="340"/>
                    </a:cubicBezTo>
                    <a:close/>
                    <a:moveTo>
                      <a:pt x="417" y="368"/>
                    </a:moveTo>
                    <a:lnTo>
                      <a:pt x="417" y="368"/>
                    </a:lnTo>
                    <a:cubicBezTo>
                      <a:pt x="480" y="432"/>
                      <a:pt x="480" y="432"/>
                      <a:pt x="480" y="432"/>
                    </a:cubicBezTo>
                    <a:cubicBezTo>
                      <a:pt x="487" y="439"/>
                      <a:pt x="501" y="446"/>
                      <a:pt x="515" y="446"/>
                    </a:cubicBezTo>
                    <a:cubicBezTo>
                      <a:pt x="515" y="467"/>
                      <a:pt x="515" y="467"/>
                      <a:pt x="515" y="467"/>
                    </a:cubicBezTo>
                    <a:cubicBezTo>
                      <a:pt x="515" y="481"/>
                      <a:pt x="508" y="495"/>
                      <a:pt x="487" y="495"/>
                    </a:cubicBezTo>
                    <a:cubicBezTo>
                      <a:pt x="289" y="495"/>
                      <a:pt x="289" y="495"/>
                      <a:pt x="289" y="495"/>
                    </a:cubicBezTo>
                    <a:cubicBezTo>
                      <a:pt x="226" y="495"/>
                      <a:pt x="226" y="495"/>
                      <a:pt x="226" y="495"/>
                    </a:cubicBezTo>
                    <a:cubicBezTo>
                      <a:pt x="197" y="495"/>
                      <a:pt x="197" y="495"/>
                      <a:pt x="197" y="495"/>
                    </a:cubicBezTo>
                    <a:cubicBezTo>
                      <a:pt x="190" y="495"/>
                      <a:pt x="190" y="495"/>
                      <a:pt x="190" y="495"/>
                    </a:cubicBezTo>
                    <a:cubicBezTo>
                      <a:pt x="113" y="566"/>
                      <a:pt x="113" y="566"/>
                      <a:pt x="113" y="566"/>
                    </a:cubicBezTo>
                    <a:cubicBezTo>
                      <a:pt x="106" y="573"/>
                      <a:pt x="99" y="580"/>
                      <a:pt x="91" y="580"/>
                    </a:cubicBezTo>
                    <a:cubicBezTo>
                      <a:pt x="84" y="580"/>
                      <a:pt x="77" y="573"/>
                      <a:pt x="77" y="566"/>
                    </a:cubicBezTo>
                    <a:cubicBezTo>
                      <a:pt x="70" y="566"/>
                      <a:pt x="70" y="566"/>
                      <a:pt x="70" y="566"/>
                    </a:cubicBezTo>
                    <a:lnTo>
                      <a:pt x="70" y="559"/>
                    </a:lnTo>
                    <a:cubicBezTo>
                      <a:pt x="70" y="559"/>
                      <a:pt x="63" y="559"/>
                      <a:pt x="63" y="552"/>
                    </a:cubicBezTo>
                    <a:cubicBezTo>
                      <a:pt x="63" y="495"/>
                      <a:pt x="63" y="495"/>
                      <a:pt x="63" y="495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14" y="495"/>
                      <a:pt x="0" y="481"/>
                      <a:pt x="0" y="46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8"/>
                      <a:pt x="14" y="113"/>
                      <a:pt x="28" y="113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311"/>
                      <a:pt x="113" y="311"/>
                      <a:pt x="113" y="311"/>
                    </a:cubicBezTo>
                    <a:cubicBezTo>
                      <a:pt x="113" y="347"/>
                      <a:pt x="141" y="368"/>
                      <a:pt x="169" y="368"/>
                    </a:cubicBezTo>
                    <a:lnTo>
                      <a:pt x="417" y="368"/>
                    </a:lnTo>
                    <a:close/>
                  </a:path>
                </a:pathLst>
              </a:custGeom>
              <a:solidFill>
                <a:srgbClr val="D62A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00">
                  <a:defRPr/>
                </a:pPr>
                <a:endParaRPr lang="en-US" sz="1350" kern="0" dirty="0">
                  <a:solidFill>
                    <a:prstClr val="black"/>
                  </a:solidFill>
                  <a:latin typeface="+mj-ea"/>
                  <a:ea typeface="+mj-ea"/>
                  <a:sym typeface="+mn-lt"/>
                </a:endParaRPr>
              </a:p>
            </p:txBody>
          </p:sp>
        </p:grpSp>
        <p:sp>
          <p:nvSpPr>
            <p:cNvPr id="44" name="TextBox 14"/>
            <p:cNvSpPr txBox="1"/>
            <p:nvPr/>
          </p:nvSpPr>
          <p:spPr>
            <a:xfrm>
              <a:off x="4297808" y="3322679"/>
              <a:ext cx="893413" cy="496033"/>
            </a:xfrm>
            <a:prstGeom prst="rect">
              <a:avLst/>
            </a:prstGeom>
            <a:noFill/>
          </p:spPr>
          <p:txBody>
            <a:bodyPr wrap="none" lIns="26990" rIns="26990">
              <a:spAutoFit/>
            </a:bodyPr>
            <a:lstStyle/>
            <a:p>
              <a:pPr algn="ctr" defTabSz="342900">
                <a:lnSpc>
                  <a:spcPct val="125000"/>
                </a:lnSpc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+mj-ea"/>
                  <a:ea typeface="+mj-ea"/>
                  <a:cs typeface="+mn-ea"/>
                  <a:sym typeface="+mn-lt"/>
                </a:rPr>
                <a:t>看论文</a:t>
              </a:r>
            </a:p>
          </p:txBody>
        </p:sp>
        <p:sp>
          <p:nvSpPr>
            <p:cNvPr id="45" name="TextBox 28"/>
            <p:cNvSpPr txBox="1"/>
            <p:nvPr/>
          </p:nvSpPr>
          <p:spPr>
            <a:xfrm>
              <a:off x="3665011" y="3262329"/>
              <a:ext cx="2279648" cy="459740"/>
            </a:xfrm>
            <a:prstGeom prst="rect">
              <a:avLst/>
            </a:prstGeom>
            <a:noFill/>
          </p:spPr>
          <p:txBody>
            <a:bodyPr wrap="square" lIns="26990" rIns="2699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100" kern="0" dirty="0">
                <a:solidFill>
                  <a:prstClr val="white"/>
                </a:solidFill>
                <a:latin typeface="+mj-ea"/>
                <a:ea typeface="+mj-ea"/>
                <a:cs typeface="+mn-ea"/>
              </a:endParaRPr>
            </a:p>
          </p:txBody>
        </p:sp>
      </p:grpSp>
      <p:grpSp>
        <p:nvGrpSpPr>
          <p:cNvPr id="48" name="Group 7"/>
          <p:cNvGrpSpPr/>
          <p:nvPr/>
        </p:nvGrpSpPr>
        <p:grpSpPr bwMode="auto">
          <a:xfrm>
            <a:off x="6677715" y="2087960"/>
            <a:ext cx="1798955" cy="2400300"/>
            <a:chOff x="6248930" y="1541478"/>
            <a:chExt cx="2400300" cy="3200400"/>
          </a:xfrm>
        </p:grpSpPr>
        <p:sp>
          <p:nvSpPr>
            <p:cNvPr id="49" name="Rounded Rectangle 32"/>
            <p:cNvSpPr/>
            <p:nvPr/>
          </p:nvSpPr>
          <p:spPr>
            <a:xfrm>
              <a:off x="6248930" y="1541478"/>
              <a:ext cx="2400300" cy="3200400"/>
            </a:xfrm>
            <a:prstGeom prst="roundRect">
              <a:avLst>
                <a:gd name="adj" fmla="val 4167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342900">
                <a:defRPr/>
              </a:pPr>
              <a:endParaRPr lang="en-US" sz="1350" kern="0" dirty="0">
                <a:solidFill>
                  <a:prstClr val="white"/>
                </a:solidFill>
                <a:latin typeface="+mj-ea"/>
                <a:ea typeface="+mj-ea"/>
                <a:sym typeface="+mn-lt"/>
              </a:endParaRPr>
            </a:p>
          </p:txBody>
        </p:sp>
        <p:grpSp>
          <p:nvGrpSpPr>
            <p:cNvPr id="50" name="Group 23"/>
            <p:cNvGrpSpPr/>
            <p:nvPr/>
          </p:nvGrpSpPr>
          <p:grpSpPr bwMode="auto">
            <a:xfrm>
              <a:off x="7063249" y="1853967"/>
              <a:ext cx="737050" cy="737050"/>
              <a:chOff x="8909343" y="1931570"/>
              <a:chExt cx="737050" cy="737050"/>
            </a:xfrm>
          </p:grpSpPr>
          <p:sp>
            <p:nvSpPr>
              <p:cNvPr id="54" name="Oval 26"/>
              <p:cNvSpPr/>
              <p:nvPr/>
            </p:nvSpPr>
            <p:spPr>
              <a:xfrm>
                <a:off x="8909950" y="1931818"/>
                <a:ext cx="737087" cy="7366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defTabSz="342900">
                  <a:defRPr/>
                </a:pPr>
                <a:endParaRPr lang="en-US" sz="1350" kern="0" dirty="0">
                  <a:solidFill>
                    <a:prstClr val="white"/>
                  </a:solidFill>
                  <a:latin typeface="+mj-ea"/>
                  <a:ea typeface="+mj-ea"/>
                  <a:sym typeface="+mn-lt"/>
                </a:endParaRPr>
              </a:p>
            </p:txBody>
          </p:sp>
          <p:sp>
            <p:nvSpPr>
              <p:cNvPr id="57" name="Freeform 98"/>
              <p:cNvSpPr>
                <a:spLocks noChangeArrowheads="1"/>
              </p:cNvSpPr>
              <p:nvPr/>
            </p:nvSpPr>
            <p:spPr bwMode="auto">
              <a:xfrm>
                <a:off x="9141879" y="2131843"/>
                <a:ext cx="273231" cy="336550"/>
              </a:xfrm>
              <a:custGeom>
                <a:avLst/>
                <a:gdLst>
                  <a:gd name="T0" fmla="*/ 165736 w 488"/>
                  <a:gd name="T1" fmla="*/ 215541 h 601"/>
                  <a:gd name="T2" fmla="*/ 165736 w 488"/>
                  <a:gd name="T3" fmla="*/ 215541 h 601"/>
                  <a:gd name="T4" fmla="*/ 10110 w 488"/>
                  <a:gd name="T5" fmla="*/ 215541 h 601"/>
                  <a:gd name="T6" fmla="*/ 0 w 488"/>
                  <a:gd name="T7" fmla="*/ 205482 h 601"/>
                  <a:gd name="T8" fmla="*/ 0 w 488"/>
                  <a:gd name="T9" fmla="*/ 116751 h 601"/>
                  <a:gd name="T10" fmla="*/ 10110 w 488"/>
                  <a:gd name="T11" fmla="*/ 106333 h 601"/>
                  <a:gd name="T12" fmla="*/ 25276 w 488"/>
                  <a:gd name="T13" fmla="*/ 106333 h 601"/>
                  <a:gd name="T14" fmla="*/ 25276 w 488"/>
                  <a:gd name="T15" fmla="*/ 60711 h 601"/>
                  <a:gd name="T16" fmla="*/ 86659 w 488"/>
                  <a:gd name="T17" fmla="*/ 0 h 601"/>
                  <a:gd name="T18" fmla="*/ 147682 w 488"/>
                  <a:gd name="T19" fmla="*/ 60711 h 601"/>
                  <a:gd name="T20" fmla="*/ 147682 w 488"/>
                  <a:gd name="T21" fmla="*/ 106333 h 601"/>
                  <a:gd name="T22" fmla="*/ 165736 w 488"/>
                  <a:gd name="T23" fmla="*/ 106333 h 601"/>
                  <a:gd name="T24" fmla="*/ 175846 w 488"/>
                  <a:gd name="T25" fmla="*/ 116751 h 601"/>
                  <a:gd name="T26" fmla="*/ 175846 w 488"/>
                  <a:gd name="T27" fmla="*/ 205482 h 601"/>
                  <a:gd name="T28" fmla="*/ 165736 w 488"/>
                  <a:gd name="T29" fmla="*/ 215541 h 601"/>
                  <a:gd name="T30" fmla="*/ 76549 w 488"/>
                  <a:gd name="T31" fmla="*/ 164889 h 601"/>
                  <a:gd name="T32" fmla="*/ 76549 w 488"/>
                  <a:gd name="T33" fmla="*/ 164889 h 601"/>
                  <a:gd name="T34" fmla="*/ 76549 w 488"/>
                  <a:gd name="T35" fmla="*/ 185365 h 601"/>
                  <a:gd name="T36" fmla="*/ 86659 w 488"/>
                  <a:gd name="T37" fmla="*/ 195424 h 601"/>
                  <a:gd name="T38" fmla="*/ 96769 w 488"/>
                  <a:gd name="T39" fmla="*/ 185365 h 601"/>
                  <a:gd name="T40" fmla="*/ 96769 w 488"/>
                  <a:gd name="T41" fmla="*/ 164889 h 601"/>
                  <a:gd name="T42" fmla="*/ 106880 w 488"/>
                  <a:gd name="T43" fmla="*/ 147286 h 601"/>
                  <a:gd name="T44" fmla="*/ 86659 w 488"/>
                  <a:gd name="T45" fmla="*/ 126810 h 601"/>
                  <a:gd name="T46" fmla="*/ 66078 w 488"/>
                  <a:gd name="T47" fmla="*/ 147286 h 601"/>
                  <a:gd name="T48" fmla="*/ 76549 w 488"/>
                  <a:gd name="T49" fmla="*/ 164889 h 601"/>
                  <a:gd name="T50" fmla="*/ 127461 w 488"/>
                  <a:gd name="T51" fmla="*/ 60711 h 601"/>
                  <a:gd name="T52" fmla="*/ 127461 w 488"/>
                  <a:gd name="T53" fmla="*/ 60711 h 601"/>
                  <a:gd name="T54" fmla="*/ 86659 w 488"/>
                  <a:gd name="T55" fmla="*/ 20117 h 601"/>
                  <a:gd name="T56" fmla="*/ 45857 w 488"/>
                  <a:gd name="T57" fmla="*/ 60711 h 601"/>
                  <a:gd name="T58" fmla="*/ 45857 w 488"/>
                  <a:gd name="T59" fmla="*/ 106333 h 601"/>
                  <a:gd name="T60" fmla="*/ 127461 w 488"/>
                  <a:gd name="T61" fmla="*/ 106333 h 601"/>
                  <a:gd name="T62" fmla="*/ 127461 w 488"/>
                  <a:gd name="T63" fmla="*/ 60711 h 60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88" h="601">
                    <a:moveTo>
                      <a:pt x="459" y="600"/>
                    </a:moveTo>
                    <a:lnTo>
                      <a:pt x="459" y="600"/>
                    </a:lnTo>
                    <a:cubicBezTo>
                      <a:pt x="28" y="600"/>
                      <a:pt x="28" y="600"/>
                      <a:pt x="28" y="600"/>
                    </a:cubicBezTo>
                    <a:cubicBezTo>
                      <a:pt x="7" y="600"/>
                      <a:pt x="0" y="586"/>
                      <a:pt x="0" y="572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0" y="311"/>
                      <a:pt x="7" y="296"/>
                      <a:pt x="28" y="296"/>
                    </a:cubicBezTo>
                    <a:cubicBezTo>
                      <a:pt x="70" y="296"/>
                      <a:pt x="70" y="296"/>
                      <a:pt x="70" y="296"/>
                    </a:cubicBezTo>
                    <a:cubicBezTo>
                      <a:pt x="70" y="169"/>
                      <a:pt x="70" y="169"/>
                      <a:pt x="70" y="169"/>
                    </a:cubicBezTo>
                    <a:cubicBezTo>
                      <a:pt x="70" y="70"/>
                      <a:pt x="148" y="0"/>
                      <a:pt x="240" y="0"/>
                    </a:cubicBezTo>
                    <a:cubicBezTo>
                      <a:pt x="339" y="0"/>
                      <a:pt x="409" y="70"/>
                      <a:pt x="409" y="169"/>
                    </a:cubicBezTo>
                    <a:cubicBezTo>
                      <a:pt x="409" y="296"/>
                      <a:pt x="409" y="296"/>
                      <a:pt x="409" y="296"/>
                    </a:cubicBezTo>
                    <a:cubicBezTo>
                      <a:pt x="459" y="296"/>
                      <a:pt x="459" y="296"/>
                      <a:pt x="459" y="296"/>
                    </a:cubicBezTo>
                    <a:cubicBezTo>
                      <a:pt x="473" y="296"/>
                      <a:pt x="487" y="311"/>
                      <a:pt x="487" y="325"/>
                    </a:cubicBezTo>
                    <a:cubicBezTo>
                      <a:pt x="487" y="572"/>
                      <a:pt x="487" y="572"/>
                      <a:pt x="487" y="572"/>
                    </a:cubicBezTo>
                    <a:cubicBezTo>
                      <a:pt x="487" y="586"/>
                      <a:pt x="473" y="600"/>
                      <a:pt x="459" y="600"/>
                    </a:cubicBezTo>
                    <a:close/>
                    <a:moveTo>
                      <a:pt x="212" y="459"/>
                    </a:moveTo>
                    <a:lnTo>
                      <a:pt x="212" y="459"/>
                    </a:lnTo>
                    <a:cubicBezTo>
                      <a:pt x="212" y="516"/>
                      <a:pt x="212" y="516"/>
                      <a:pt x="212" y="516"/>
                    </a:cubicBezTo>
                    <a:cubicBezTo>
                      <a:pt x="212" y="530"/>
                      <a:pt x="226" y="544"/>
                      <a:pt x="240" y="544"/>
                    </a:cubicBezTo>
                    <a:cubicBezTo>
                      <a:pt x="261" y="544"/>
                      <a:pt x="268" y="530"/>
                      <a:pt x="268" y="516"/>
                    </a:cubicBezTo>
                    <a:cubicBezTo>
                      <a:pt x="268" y="459"/>
                      <a:pt x="268" y="459"/>
                      <a:pt x="268" y="459"/>
                    </a:cubicBezTo>
                    <a:cubicBezTo>
                      <a:pt x="289" y="452"/>
                      <a:pt x="296" y="431"/>
                      <a:pt x="296" y="410"/>
                    </a:cubicBezTo>
                    <a:cubicBezTo>
                      <a:pt x="296" y="381"/>
                      <a:pt x="275" y="353"/>
                      <a:pt x="240" y="353"/>
                    </a:cubicBezTo>
                    <a:cubicBezTo>
                      <a:pt x="212" y="353"/>
                      <a:pt x="183" y="381"/>
                      <a:pt x="183" y="410"/>
                    </a:cubicBezTo>
                    <a:cubicBezTo>
                      <a:pt x="183" y="431"/>
                      <a:pt x="198" y="452"/>
                      <a:pt x="212" y="459"/>
                    </a:cubicBezTo>
                    <a:close/>
                    <a:moveTo>
                      <a:pt x="353" y="169"/>
                    </a:moveTo>
                    <a:lnTo>
                      <a:pt x="353" y="169"/>
                    </a:lnTo>
                    <a:cubicBezTo>
                      <a:pt x="353" y="106"/>
                      <a:pt x="304" y="56"/>
                      <a:pt x="240" y="56"/>
                    </a:cubicBezTo>
                    <a:cubicBezTo>
                      <a:pt x="176" y="56"/>
                      <a:pt x="127" y="106"/>
                      <a:pt x="127" y="169"/>
                    </a:cubicBezTo>
                    <a:cubicBezTo>
                      <a:pt x="127" y="296"/>
                      <a:pt x="127" y="296"/>
                      <a:pt x="127" y="296"/>
                    </a:cubicBezTo>
                    <a:cubicBezTo>
                      <a:pt x="353" y="296"/>
                      <a:pt x="353" y="296"/>
                      <a:pt x="353" y="296"/>
                    </a:cubicBezTo>
                    <a:lnTo>
                      <a:pt x="353" y="1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00">
                  <a:defRPr/>
                </a:pPr>
                <a:endParaRPr lang="en-US" sz="1350" kern="0" dirty="0">
                  <a:solidFill>
                    <a:prstClr val="black"/>
                  </a:solidFill>
                  <a:latin typeface="+mj-ea"/>
                  <a:ea typeface="+mj-ea"/>
                  <a:sym typeface="+mn-lt"/>
                </a:endParaRPr>
              </a:p>
            </p:txBody>
          </p:sp>
        </p:grpSp>
        <p:sp>
          <p:nvSpPr>
            <p:cNvPr id="51" name="TextBox 24"/>
            <p:cNvSpPr txBox="1"/>
            <p:nvPr/>
          </p:nvSpPr>
          <p:spPr>
            <a:xfrm>
              <a:off x="6865178" y="3322679"/>
              <a:ext cx="1167817" cy="496033"/>
            </a:xfrm>
            <a:prstGeom prst="rect">
              <a:avLst/>
            </a:prstGeom>
            <a:noFill/>
          </p:spPr>
          <p:txBody>
            <a:bodyPr wrap="none" lIns="26990" rIns="26990">
              <a:spAutoFit/>
            </a:bodyPr>
            <a:lstStyle/>
            <a:p>
              <a:pPr algn="ctr" defTabSz="342900">
                <a:lnSpc>
                  <a:spcPct val="125000"/>
                </a:lnSpc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+mj-ea"/>
                  <a:ea typeface="+mj-ea"/>
                  <a:cs typeface="+mn-ea"/>
                  <a:sym typeface="+mn-lt"/>
                </a:rPr>
                <a:t>功课学习</a:t>
              </a:r>
            </a:p>
          </p:txBody>
        </p:sp>
        <p:sp>
          <p:nvSpPr>
            <p:cNvPr id="52" name="TextBox 29"/>
            <p:cNvSpPr txBox="1"/>
            <p:nvPr/>
          </p:nvSpPr>
          <p:spPr>
            <a:xfrm>
              <a:off x="6534868" y="3251215"/>
              <a:ext cx="1698161" cy="459740"/>
            </a:xfrm>
            <a:prstGeom prst="rect">
              <a:avLst/>
            </a:prstGeom>
            <a:noFill/>
          </p:spPr>
          <p:txBody>
            <a:bodyPr lIns="26990" rIns="26990">
              <a:spAutoFit/>
            </a:bodyPr>
            <a:lstStyle/>
            <a:p>
              <a:pPr algn="ctr" defTabSz="342900">
                <a:lnSpc>
                  <a:spcPct val="150000"/>
                </a:lnSpc>
                <a:defRPr/>
              </a:pPr>
              <a:endParaRPr lang="zh-CN" altLang="en-US" sz="1100" kern="0" dirty="0">
                <a:solidFill>
                  <a:prstClr val="white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答辩型7"/>
          <p:cNvPicPr>
            <a:picLocks noChangeAspect="1"/>
          </p:cNvPicPr>
          <p:nvPr/>
        </p:nvPicPr>
        <p:blipFill rotWithShape="1">
          <a:blip r:embed="rId3"/>
          <a:srcRect t="14033" r="4722"/>
          <a:stretch>
            <a:fillRect/>
          </a:stretch>
        </p:blipFill>
        <p:spPr>
          <a:xfrm>
            <a:off x="-63545" y="-3"/>
            <a:ext cx="9259643" cy="518457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4951" y="20538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-63545" y="-3"/>
            <a:ext cx="4275505" cy="415592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3440892" y="987574"/>
            <a:ext cx="1907489" cy="873044"/>
          </a:xfrm>
          <a:prstGeom prst="triangle">
            <a:avLst/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flipV="1">
            <a:off x="5264" y="0"/>
            <a:ext cx="5379844" cy="5668094"/>
          </a:xfrm>
          <a:custGeom>
            <a:avLst/>
            <a:gdLst>
              <a:gd name="connsiteX0" fmla="*/ 4782760 w 5379844"/>
              <a:gd name="connsiteY0" fmla="*/ 5668094 h 5668094"/>
              <a:gd name="connsiteX1" fmla="*/ 5379844 w 5379844"/>
              <a:gd name="connsiteY1" fmla="*/ 5668094 h 5668094"/>
              <a:gd name="connsiteX2" fmla="*/ 0 w 5379844"/>
              <a:gd name="connsiteY2" fmla="*/ 0 h 5668094"/>
              <a:gd name="connsiteX3" fmla="*/ 0 w 5379844"/>
              <a:gd name="connsiteY3" fmla="*/ 801334 h 566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844" h="5668094">
                <a:moveTo>
                  <a:pt x="4782760" y="5668094"/>
                </a:moveTo>
                <a:lnTo>
                  <a:pt x="5379844" y="5668094"/>
                </a:lnTo>
                <a:lnTo>
                  <a:pt x="0" y="0"/>
                </a:lnTo>
                <a:lnTo>
                  <a:pt x="0" y="801334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 flipV="1">
            <a:off x="-11749" y="0"/>
            <a:ext cx="4791846" cy="4876006"/>
          </a:xfrm>
          <a:custGeom>
            <a:avLst/>
            <a:gdLst>
              <a:gd name="connsiteX0" fmla="*/ 0 w 4791846"/>
              <a:gd name="connsiteY0" fmla="*/ 4876006 h 4876006"/>
              <a:gd name="connsiteX1" fmla="*/ 11749 w 4791846"/>
              <a:gd name="connsiteY1" fmla="*/ 4876006 h 4876006"/>
              <a:gd name="connsiteX2" fmla="*/ 11749 w 4791846"/>
              <a:gd name="connsiteY2" fmla="*/ 1080120 h 4876006"/>
              <a:gd name="connsiteX3" fmla="*/ 3742118 w 4791846"/>
              <a:gd name="connsiteY3" fmla="*/ 4876006 h 4876006"/>
              <a:gd name="connsiteX4" fmla="*/ 4791846 w 4791846"/>
              <a:gd name="connsiteY4" fmla="*/ 4876006 h 4876006"/>
              <a:gd name="connsiteX5" fmla="*/ 0 w 4791846"/>
              <a:gd name="connsiteY5" fmla="*/ 0 h 487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1846" h="4876006">
                <a:moveTo>
                  <a:pt x="0" y="4876006"/>
                </a:moveTo>
                <a:lnTo>
                  <a:pt x="11749" y="4876006"/>
                </a:lnTo>
                <a:lnTo>
                  <a:pt x="11749" y="1080120"/>
                </a:lnTo>
                <a:lnTo>
                  <a:pt x="3742118" y="4876006"/>
                </a:lnTo>
                <a:lnTo>
                  <a:pt x="4791846" y="48760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flipV="1">
            <a:off x="0" y="1347643"/>
            <a:ext cx="3707207" cy="1491212"/>
          </a:xfrm>
          <a:custGeom>
            <a:avLst/>
            <a:gdLst>
              <a:gd name="connsiteX0" fmla="*/ 0 w 3707207"/>
              <a:gd name="connsiteY0" fmla="*/ 1491212 h 1491212"/>
              <a:gd name="connsiteX1" fmla="*/ 2217586 w 3707207"/>
              <a:gd name="connsiteY1" fmla="*/ 1491196 h 1491212"/>
              <a:gd name="connsiteX2" fmla="*/ 3707207 w 3707207"/>
              <a:gd name="connsiteY2" fmla="*/ 0 h 1491212"/>
              <a:gd name="connsiteX3" fmla="*/ 3577801 w 3707207"/>
              <a:gd name="connsiteY3" fmla="*/ 0 h 1491212"/>
              <a:gd name="connsiteX4" fmla="*/ 2175986 w 3707207"/>
              <a:gd name="connsiteY4" fmla="*/ 1403297 h 1491212"/>
              <a:gd name="connsiteX5" fmla="*/ 0 w 3707207"/>
              <a:gd name="connsiteY5" fmla="*/ 1403313 h 149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7207" h="1491212">
                <a:moveTo>
                  <a:pt x="0" y="1491212"/>
                </a:moveTo>
                <a:lnTo>
                  <a:pt x="2217586" y="1491196"/>
                </a:lnTo>
                <a:lnTo>
                  <a:pt x="3707207" y="0"/>
                </a:lnTo>
                <a:lnTo>
                  <a:pt x="3577801" y="0"/>
                </a:lnTo>
                <a:lnTo>
                  <a:pt x="2175986" y="1403297"/>
                </a:lnTo>
                <a:lnTo>
                  <a:pt x="0" y="1403313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5" name="矩形 26"/>
          <p:cNvSpPr/>
          <p:nvPr/>
        </p:nvSpPr>
        <p:spPr>
          <a:xfrm>
            <a:off x="-2196055" y="1860618"/>
            <a:ext cx="7560143" cy="1554208"/>
          </a:xfrm>
          <a:custGeom>
            <a:avLst/>
            <a:gdLst>
              <a:gd name="connsiteX0" fmla="*/ 0 w 7560143"/>
              <a:gd name="connsiteY0" fmla="*/ 0 h 1491241"/>
              <a:gd name="connsiteX1" fmla="*/ 7560143 w 7560143"/>
              <a:gd name="connsiteY1" fmla="*/ 0 h 1491241"/>
              <a:gd name="connsiteX2" fmla="*/ 7560143 w 7560143"/>
              <a:gd name="connsiteY2" fmla="*/ 1491241 h 1491241"/>
              <a:gd name="connsiteX3" fmla="*/ 0 w 7560143"/>
              <a:gd name="connsiteY3" fmla="*/ 1491241 h 1491241"/>
              <a:gd name="connsiteX4" fmla="*/ 0 w 7560143"/>
              <a:gd name="connsiteY4" fmla="*/ 0 h 1491241"/>
              <a:gd name="connsiteX0-1" fmla="*/ 0 w 7560143"/>
              <a:gd name="connsiteY0-2" fmla="*/ 0 h 1491241"/>
              <a:gd name="connsiteX1-3" fmla="*/ 7560143 w 7560143"/>
              <a:gd name="connsiteY1-4" fmla="*/ 0 h 1491241"/>
              <a:gd name="connsiteX2-5" fmla="*/ 7560143 w 7560143"/>
              <a:gd name="connsiteY2-6" fmla="*/ 1491241 h 1491241"/>
              <a:gd name="connsiteX3-7" fmla="*/ 6070522 w 7560143"/>
              <a:gd name="connsiteY3-8" fmla="*/ 1491196 h 1491241"/>
              <a:gd name="connsiteX4-9" fmla="*/ 0 w 7560143"/>
              <a:gd name="connsiteY4-10" fmla="*/ 1491241 h 1491241"/>
              <a:gd name="connsiteX5" fmla="*/ 0 w 7560143"/>
              <a:gd name="connsiteY5" fmla="*/ 0 h 1491241"/>
              <a:gd name="connsiteX0-11" fmla="*/ 0 w 7560143"/>
              <a:gd name="connsiteY0-12" fmla="*/ 0 h 1491241"/>
              <a:gd name="connsiteX1-13" fmla="*/ 7560143 w 7560143"/>
              <a:gd name="connsiteY1-14" fmla="*/ 0 h 1491241"/>
              <a:gd name="connsiteX2-15" fmla="*/ 6070522 w 7560143"/>
              <a:gd name="connsiteY2-16" fmla="*/ 1491196 h 1491241"/>
              <a:gd name="connsiteX3-17" fmla="*/ 0 w 7560143"/>
              <a:gd name="connsiteY3-18" fmla="*/ 1491241 h 1491241"/>
              <a:gd name="connsiteX4-19" fmla="*/ 0 w 7560143"/>
              <a:gd name="connsiteY4-20" fmla="*/ 0 h 149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560143" h="1491241">
                <a:moveTo>
                  <a:pt x="0" y="0"/>
                </a:moveTo>
                <a:lnTo>
                  <a:pt x="7560143" y="0"/>
                </a:lnTo>
                <a:lnTo>
                  <a:pt x="6070522" y="1491196"/>
                </a:lnTo>
                <a:lnTo>
                  <a:pt x="0" y="1491241"/>
                </a:lnTo>
                <a:lnTo>
                  <a:pt x="0" y="0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7164596" y="4469555"/>
            <a:ext cx="1151820" cy="694483"/>
          </a:xfrm>
          <a:prstGeom prst="parallelogram">
            <a:avLst>
              <a:gd name="adj" fmla="val 98770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452320" y="3507854"/>
            <a:ext cx="1691280" cy="1642092"/>
          </a:xfrm>
          <a:prstGeom prst="triangle">
            <a:avLst>
              <a:gd name="adj" fmla="val 100000"/>
            </a:avLst>
          </a:pr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7793826" y="3795886"/>
            <a:ext cx="1343912" cy="1357502"/>
          </a:xfrm>
          <a:prstGeom prst="triangle">
            <a:avLst>
              <a:gd name="adj" fmla="val 100000"/>
            </a:avLst>
          </a:pr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294" y="272329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400" b="1" dirty="0" err="1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AlexNet</a:t>
            </a:r>
            <a:endParaRPr lang="zh-CN" altLang="en-US" sz="2400" b="1" dirty="0">
              <a:solidFill>
                <a:schemeClr val="bg1"/>
              </a:solidFill>
              <a:effectLst>
                <a:outerShdw blurRad="63500" dist="38100" dir="2700000" algn="tl">
                  <a:srgbClr val="000000">
                    <a:alpha val="4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314" y="2067694"/>
            <a:ext cx="3471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40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  <a:cs typeface="Aparajita" pitchFamily="34" charset="0"/>
              </a:rPr>
              <a:t>PART 02</a:t>
            </a:r>
            <a:endParaRPr lang="zh-CN" altLang="en-US" sz="4000" i="1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4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cs typeface="Aparajita" pitchFamily="34" charset="0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559898" y="3632030"/>
            <a:ext cx="1080120" cy="89917"/>
          </a:xfrm>
          <a:prstGeom prst="parallelogram">
            <a:avLst>
              <a:gd name="adj" fmla="val 121165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10800">
            <a:off x="3162861" y="2399295"/>
            <a:ext cx="176251" cy="291030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25DA5"/>
              </a:solidFill>
              <a:ea typeface="字魂105号-简雅黑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31836"/>
            <a:ext cx="2151503" cy="5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4" grpId="0" animBg="1"/>
          <p:bldP spid="25" grpId="0" animBg="1"/>
          <p:bldP spid="26" grpId="0" animBg="1"/>
          <p:bldP spid="30" grpId="0" animBg="1"/>
          <p:bldP spid="15" grpId="0" animBg="1"/>
          <p:bldP spid="31" grpId="0" animBg="1"/>
          <p:bldP spid="17" grpId="0" animBg="1"/>
          <p:bldP spid="18" grpId="0" animBg="1"/>
          <p:bldP spid="12" grpId="0"/>
          <p:bldP spid="10" grpId="0"/>
          <p:bldP spid="32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4" grpId="0" animBg="1"/>
          <p:bldP spid="25" grpId="0" animBg="1"/>
          <p:bldP spid="26" grpId="0" animBg="1"/>
          <p:bldP spid="30" grpId="0" animBg="1"/>
          <p:bldP spid="15" grpId="0" animBg="1"/>
          <p:bldP spid="31" grpId="0" animBg="1"/>
          <p:bldP spid="17" grpId="0" animBg="1"/>
          <p:bldP spid="18" grpId="0" animBg="1"/>
          <p:bldP spid="12" grpId="0"/>
          <p:bldP spid="10" grpId="0"/>
          <p:bldP spid="32" grpId="0" animBg="1"/>
          <p:bldP spid="21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j-lt"/>
                <a:ea typeface="+mj-ea"/>
              </a:rPr>
              <a:t>模型简介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76758" y="2849272"/>
            <a:ext cx="1664970" cy="792088"/>
            <a:chOff x="715571" y="1635646"/>
            <a:chExt cx="1664970" cy="792088"/>
          </a:xfrm>
        </p:grpSpPr>
        <p:sp>
          <p:nvSpPr>
            <p:cNvPr id="9" name="圆角矩形 8"/>
            <p:cNvSpPr/>
            <p:nvPr/>
          </p:nvSpPr>
          <p:spPr>
            <a:xfrm>
              <a:off x="755576" y="1635646"/>
              <a:ext cx="1584176" cy="792088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15571" y="1717895"/>
              <a:ext cx="1664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sym typeface="+mn-ea"/>
                </a:rPr>
                <a:t>激活函数</a:t>
              </a:r>
              <a:r>
                <a:rPr lang="en-US" altLang="zh-CN" b="1" dirty="0" err="1">
                  <a:solidFill>
                    <a:schemeClr val="bg1"/>
                  </a:solidFill>
                  <a:sym typeface="+mn-ea"/>
                </a:rPr>
                <a:t>ReLU</a:t>
              </a:r>
              <a:endParaRPr lang="zh-CN" b="1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76988" y="2858642"/>
            <a:ext cx="1584176" cy="792088"/>
            <a:chOff x="755576" y="1635646"/>
            <a:chExt cx="1584176" cy="792088"/>
          </a:xfrm>
        </p:grpSpPr>
        <p:sp>
          <p:nvSpPr>
            <p:cNvPr id="12" name="圆角矩形 11"/>
            <p:cNvSpPr/>
            <p:nvPr/>
          </p:nvSpPr>
          <p:spPr>
            <a:xfrm>
              <a:off x="755576" y="1635646"/>
              <a:ext cx="1584176" cy="792088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55576" y="1708623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Dropout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01296" y="4068109"/>
            <a:ext cx="797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j-lt"/>
                <a:ea typeface="+mj-ea"/>
              </a:rPr>
              <a:t>AlexNet</a:t>
            </a:r>
            <a:r>
              <a:rPr lang="zh-CN" altLang="en-US" b="1" dirty="0">
                <a:latin typeface="+mj-lt"/>
                <a:ea typeface="+mj-ea"/>
              </a:rPr>
              <a:t>中包含了几个比较新的技术点，也首次在</a:t>
            </a:r>
            <a:r>
              <a:rPr lang="en-US" altLang="zh-CN" b="1" dirty="0">
                <a:latin typeface="+mj-lt"/>
                <a:ea typeface="+mj-ea"/>
              </a:rPr>
              <a:t>CNN</a:t>
            </a:r>
            <a:r>
              <a:rPr lang="zh-CN" altLang="en-US" b="1" dirty="0">
                <a:latin typeface="+mj-lt"/>
                <a:ea typeface="+mj-ea"/>
              </a:rPr>
              <a:t>中成功应用了</a:t>
            </a:r>
            <a:r>
              <a:rPr lang="en-US" altLang="zh-CN" b="1" dirty="0" err="1">
                <a:latin typeface="+mj-lt"/>
                <a:ea typeface="+mj-ea"/>
              </a:rPr>
              <a:t>ReLU</a:t>
            </a:r>
            <a:r>
              <a:rPr lang="zh-CN" altLang="en-US" b="1" dirty="0">
                <a:latin typeface="+mj-lt"/>
                <a:ea typeface="+mj-ea"/>
              </a:rPr>
              <a:t>、</a:t>
            </a:r>
            <a:r>
              <a:rPr lang="en-US" altLang="zh-CN" b="1" dirty="0">
                <a:latin typeface="+mj-lt"/>
                <a:ea typeface="+mj-ea"/>
              </a:rPr>
              <a:t>Dropout</a:t>
            </a:r>
            <a:r>
              <a:rPr lang="zh-CN" altLang="en-US" b="1" dirty="0">
                <a:latin typeface="+mj-lt"/>
                <a:ea typeface="+mj-ea"/>
              </a:rPr>
              <a:t>和</a:t>
            </a:r>
            <a:r>
              <a:rPr lang="en-US" altLang="zh-CN" b="1" dirty="0">
                <a:latin typeface="+mj-lt"/>
                <a:ea typeface="+mj-ea"/>
              </a:rPr>
              <a:t>LRN</a:t>
            </a:r>
            <a:r>
              <a:rPr lang="zh-CN" altLang="en-US" b="1" dirty="0">
                <a:latin typeface="+mj-lt"/>
                <a:ea typeface="+mj-ea"/>
              </a:rPr>
              <a:t>等</a:t>
            </a:r>
            <a:r>
              <a:rPr lang="en-US" altLang="zh-CN" b="1" dirty="0">
                <a:latin typeface="+mj-lt"/>
                <a:ea typeface="+mj-ea"/>
              </a:rPr>
              <a:t>Trick</a:t>
            </a:r>
            <a:r>
              <a:rPr lang="zh-CN" altLang="en-US" b="1" dirty="0">
                <a:latin typeface="+mj-lt"/>
                <a:ea typeface="+mj-ea"/>
              </a:rPr>
              <a:t>。同</a:t>
            </a:r>
            <a:r>
              <a:rPr lang="en-US" altLang="zh-CN" b="1" dirty="0" err="1">
                <a:latin typeface="+mj-lt"/>
                <a:ea typeface="+mj-ea"/>
              </a:rPr>
              <a:t>AlexNet</a:t>
            </a:r>
            <a:r>
              <a:rPr lang="zh-CN" altLang="en-US" b="1" dirty="0">
                <a:latin typeface="+mj-lt"/>
                <a:ea typeface="+mj-ea"/>
              </a:rPr>
              <a:t>也使用了</a:t>
            </a:r>
            <a:r>
              <a:rPr lang="en-US" altLang="zh-CN" b="1" dirty="0">
                <a:latin typeface="+mj-lt"/>
                <a:ea typeface="+mj-ea"/>
              </a:rPr>
              <a:t>GPU</a:t>
            </a:r>
            <a:r>
              <a:rPr lang="zh-CN" altLang="en-US" b="1" dirty="0">
                <a:latin typeface="+mj-lt"/>
                <a:ea typeface="+mj-ea"/>
              </a:rPr>
              <a:t>进行运算加速。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5FA1DF-C35F-4C29-97D5-BF6D8FBC42C2}"/>
              </a:ext>
            </a:extLst>
          </p:cNvPr>
          <p:cNvSpPr txBox="1"/>
          <p:nvPr/>
        </p:nvSpPr>
        <p:spPr>
          <a:xfrm>
            <a:off x="1227615" y="2421291"/>
            <a:ext cx="147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梯度弥散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4533A23-B4D0-4C1F-913F-F24E701B7D88}"/>
              </a:ext>
            </a:extLst>
          </p:cNvPr>
          <p:cNvGrpSpPr/>
          <p:nvPr/>
        </p:nvGrpSpPr>
        <p:grpSpPr>
          <a:xfrm>
            <a:off x="4605180" y="2849272"/>
            <a:ext cx="1584176" cy="792088"/>
            <a:chOff x="755576" y="1635646"/>
            <a:chExt cx="1584176" cy="792088"/>
          </a:xfrm>
        </p:grpSpPr>
        <p:sp>
          <p:nvSpPr>
            <p:cNvPr id="19" name="圆角矩形 11">
              <a:extLst>
                <a:ext uri="{FF2B5EF4-FFF2-40B4-BE49-F238E27FC236}">
                  <a16:creationId xmlns:a16="http://schemas.microsoft.com/office/drawing/2014/main" id="{90CD1B3F-3D9E-456E-A0E7-58C1633F8378}"/>
                </a:ext>
              </a:extLst>
            </p:cNvPr>
            <p:cNvSpPr/>
            <p:nvPr/>
          </p:nvSpPr>
          <p:spPr>
            <a:xfrm>
              <a:off x="755576" y="1635646"/>
              <a:ext cx="1584176" cy="792088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3E52D06-4336-4D72-9EEF-173661697783}"/>
                </a:ext>
              </a:extLst>
            </p:cNvPr>
            <p:cNvSpPr txBox="1"/>
            <p:nvPr/>
          </p:nvSpPr>
          <p:spPr>
            <a:xfrm>
              <a:off x="755576" y="170862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使用重叠的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最大池化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6216073-46AF-4E33-92EE-1F7FCA9384C0}"/>
              </a:ext>
            </a:extLst>
          </p:cNvPr>
          <p:cNvSpPr txBox="1"/>
          <p:nvPr/>
        </p:nvSpPr>
        <p:spPr>
          <a:xfrm>
            <a:off x="2987824" y="2421291"/>
            <a:ext cx="147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避免过拟合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69A66AD-5037-416E-B170-E846D2902EB6}"/>
              </a:ext>
            </a:extLst>
          </p:cNvPr>
          <p:cNvSpPr txBox="1"/>
          <p:nvPr/>
        </p:nvSpPr>
        <p:spPr>
          <a:xfrm>
            <a:off x="4748033" y="2420296"/>
            <a:ext cx="147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避免模糊？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A18F2B-603D-48BA-A951-AAAA42725D2B}"/>
              </a:ext>
            </a:extLst>
          </p:cNvPr>
          <p:cNvSpPr txBox="1"/>
          <p:nvPr/>
        </p:nvSpPr>
        <p:spPr>
          <a:xfrm>
            <a:off x="4660598" y="2064516"/>
            <a:ext cx="147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小步长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7F3FFC8-2C66-4EC7-B2A1-935C4E43E313}"/>
              </a:ext>
            </a:extLst>
          </p:cNvPr>
          <p:cNvGrpSpPr/>
          <p:nvPr/>
        </p:nvGrpSpPr>
        <p:grpSpPr>
          <a:xfrm>
            <a:off x="6333372" y="2849074"/>
            <a:ext cx="1584176" cy="792088"/>
            <a:chOff x="755576" y="1635646"/>
            <a:chExt cx="1584176" cy="792088"/>
          </a:xfrm>
        </p:grpSpPr>
        <p:sp>
          <p:nvSpPr>
            <p:cNvPr id="26" name="圆角矩形 11">
              <a:extLst>
                <a:ext uri="{FF2B5EF4-FFF2-40B4-BE49-F238E27FC236}">
                  <a16:creationId xmlns:a16="http://schemas.microsoft.com/office/drawing/2014/main" id="{8DE445BC-203D-48C0-ADBA-D9D7E88E0617}"/>
                </a:ext>
              </a:extLst>
            </p:cNvPr>
            <p:cNvSpPr/>
            <p:nvPr/>
          </p:nvSpPr>
          <p:spPr>
            <a:xfrm>
              <a:off x="755576" y="1635646"/>
              <a:ext cx="1584176" cy="792088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1A1B2A9-7576-45B6-A73F-49BD96B2B74E}"/>
                </a:ext>
              </a:extLst>
            </p:cNvPr>
            <p:cNvSpPr txBox="1"/>
            <p:nvPr/>
          </p:nvSpPr>
          <p:spPr>
            <a:xfrm>
              <a:off x="755576" y="1708623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提出</a:t>
              </a:r>
              <a:r>
                <a:rPr lang="en-US" altLang="zh-CN" b="1" dirty="0">
                  <a:solidFill>
                    <a:schemeClr val="bg1"/>
                  </a:solidFill>
                </a:rPr>
                <a:t>LRN</a:t>
              </a:r>
              <a:r>
                <a:rPr lang="zh-CN" altLang="en-US" b="1" dirty="0">
                  <a:solidFill>
                    <a:schemeClr val="bg1"/>
                  </a:solidFill>
                </a:rPr>
                <a:t>层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3657B452-4C71-4449-9CD3-033C246E4E37}"/>
              </a:ext>
            </a:extLst>
          </p:cNvPr>
          <p:cNvSpPr txBox="1"/>
          <p:nvPr/>
        </p:nvSpPr>
        <p:spPr>
          <a:xfrm>
            <a:off x="6109374" y="2407416"/>
            <a:ext cx="209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神经元竞争机制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64AE23-3A61-46D8-8038-D25CBE4FA07A}"/>
              </a:ext>
            </a:extLst>
          </p:cNvPr>
          <p:cNvSpPr txBox="1"/>
          <p:nvPr/>
        </p:nvSpPr>
        <p:spPr>
          <a:xfrm>
            <a:off x="6444208" y="2064516"/>
            <a:ext cx="147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泛化能力？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j-lt"/>
                <a:ea typeface="+mj-ea"/>
              </a:rPr>
              <a:t>模型简介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E50CD4-A5F6-4F3A-B029-431DEA735C9F}"/>
              </a:ext>
            </a:extLst>
          </p:cNvPr>
          <p:cNvSpPr txBox="1"/>
          <p:nvPr/>
        </p:nvSpPr>
        <p:spPr>
          <a:xfrm>
            <a:off x="801296" y="4068109"/>
            <a:ext cx="797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j-lt"/>
                <a:ea typeface="+mj-ea"/>
              </a:rPr>
              <a:t>AlexNet</a:t>
            </a:r>
            <a:r>
              <a:rPr lang="zh-CN" altLang="en-US" b="1" dirty="0">
                <a:latin typeface="+mj-lt"/>
                <a:ea typeface="+mj-ea"/>
              </a:rPr>
              <a:t>中包含了几个比较新的技术点，也首次在</a:t>
            </a:r>
            <a:r>
              <a:rPr lang="en-US" altLang="zh-CN" b="1" dirty="0">
                <a:latin typeface="+mj-lt"/>
                <a:ea typeface="+mj-ea"/>
              </a:rPr>
              <a:t>CNN</a:t>
            </a:r>
            <a:r>
              <a:rPr lang="zh-CN" altLang="en-US" b="1" dirty="0">
                <a:latin typeface="+mj-lt"/>
                <a:ea typeface="+mj-ea"/>
              </a:rPr>
              <a:t>中成功应用了</a:t>
            </a:r>
            <a:r>
              <a:rPr lang="en-US" altLang="zh-CN" b="1" dirty="0" err="1">
                <a:latin typeface="+mj-lt"/>
                <a:ea typeface="+mj-ea"/>
              </a:rPr>
              <a:t>ReLU</a:t>
            </a:r>
            <a:r>
              <a:rPr lang="zh-CN" altLang="en-US" b="1" dirty="0">
                <a:latin typeface="+mj-lt"/>
                <a:ea typeface="+mj-ea"/>
              </a:rPr>
              <a:t>、</a:t>
            </a:r>
            <a:r>
              <a:rPr lang="en-US" altLang="zh-CN" b="1" dirty="0">
                <a:latin typeface="+mj-lt"/>
                <a:ea typeface="+mj-ea"/>
              </a:rPr>
              <a:t>Dropout</a:t>
            </a:r>
            <a:r>
              <a:rPr lang="zh-CN" altLang="en-US" b="1" dirty="0">
                <a:latin typeface="+mj-lt"/>
                <a:ea typeface="+mj-ea"/>
              </a:rPr>
              <a:t>和</a:t>
            </a:r>
            <a:r>
              <a:rPr lang="en-US" altLang="zh-CN" b="1" dirty="0">
                <a:latin typeface="+mj-lt"/>
                <a:ea typeface="+mj-ea"/>
              </a:rPr>
              <a:t>LRN</a:t>
            </a:r>
            <a:r>
              <a:rPr lang="zh-CN" altLang="en-US" b="1" dirty="0">
                <a:latin typeface="+mj-lt"/>
                <a:ea typeface="+mj-ea"/>
              </a:rPr>
              <a:t>等</a:t>
            </a:r>
            <a:r>
              <a:rPr lang="en-US" altLang="zh-CN" b="1" dirty="0">
                <a:latin typeface="+mj-lt"/>
                <a:ea typeface="+mj-ea"/>
              </a:rPr>
              <a:t>Trick</a:t>
            </a:r>
            <a:r>
              <a:rPr lang="zh-CN" altLang="en-US" b="1" dirty="0">
                <a:latin typeface="+mj-lt"/>
                <a:ea typeface="+mj-ea"/>
              </a:rPr>
              <a:t>。同</a:t>
            </a:r>
            <a:r>
              <a:rPr lang="en-US" altLang="zh-CN" b="1" dirty="0" err="1">
                <a:latin typeface="+mj-lt"/>
                <a:ea typeface="+mj-ea"/>
              </a:rPr>
              <a:t>AlexNet</a:t>
            </a:r>
            <a:r>
              <a:rPr lang="zh-CN" altLang="en-US" b="1" dirty="0">
                <a:latin typeface="+mj-lt"/>
                <a:ea typeface="+mj-ea"/>
              </a:rPr>
              <a:t>也使用了</a:t>
            </a:r>
            <a:r>
              <a:rPr lang="en-US" altLang="zh-CN" b="1" dirty="0">
                <a:latin typeface="+mj-lt"/>
                <a:ea typeface="+mj-ea"/>
              </a:rPr>
              <a:t>GPU</a:t>
            </a:r>
            <a:r>
              <a:rPr lang="zh-CN" altLang="en-US" b="1" dirty="0">
                <a:latin typeface="+mj-lt"/>
                <a:ea typeface="+mj-ea"/>
              </a:rPr>
              <a:t>进行运算加速。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339A5F2-C714-4937-9AB7-EEF7451D62CF}"/>
              </a:ext>
            </a:extLst>
          </p:cNvPr>
          <p:cNvGrpSpPr/>
          <p:nvPr/>
        </p:nvGrpSpPr>
        <p:grpSpPr>
          <a:xfrm>
            <a:off x="2051720" y="2519202"/>
            <a:ext cx="1664970" cy="792088"/>
            <a:chOff x="715571" y="1635646"/>
            <a:chExt cx="1664970" cy="792088"/>
          </a:xfrm>
        </p:grpSpPr>
        <p:sp>
          <p:nvSpPr>
            <p:cNvPr id="35" name="圆角矩形 8">
              <a:extLst>
                <a:ext uri="{FF2B5EF4-FFF2-40B4-BE49-F238E27FC236}">
                  <a16:creationId xmlns:a16="http://schemas.microsoft.com/office/drawing/2014/main" id="{4965D42C-5FD1-4A3A-98FD-9FB903B73235}"/>
                </a:ext>
              </a:extLst>
            </p:cNvPr>
            <p:cNvSpPr/>
            <p:nvPr/>
          </p:nvSpPr>
          <p:spPr>
            <a:xfrm>
              <a:off x="755576" y="1635646"/>
              <a:ext cx="1584176" cy="792088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07EF78F-5901-4082-B449-2FC1F0094D50}"/>
                </a:ext>
              </a:extLst>
            </p:cNvPr>
            <p:cNvSpPr txBox="1"/>
            <p:nvPr/>
          </p:nvSpPr>
          <p:spPr>
            <a:xfrm>
              <a:off x="715571" y="1717895"/>
              <a:ext cx="1664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b="1" dirty="0">
                  <a:solidFill>
                    <a:schemeClr val="bg1"/>
                  </a:solidFill>
                  <a:sym typeface="+mn-ea"/>
                </a:rPr>
                <a:t>CUDA</a:t>
              </a:r>
            </a:p>
            <a:p>
              <a:pPr algn="ctr">
                <a:buClrTx/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sym typeface="+mn-ea"/>
                </a:rPr>
                <a:t>加速训练</a:t>
              </a:r>
              <a:endParaRPr lang="zh-CN" b="1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94608C7-5C77-47F8-8246-70C6F53F0A92}"/>
              </a:ext>
            </a:extLst>
          </p:cNvPr>
          <p:cNvGrpSpPr/>
          <p:nvPr/>
        </p:nvGrpSpPr>
        <p:grpSpPr>
          <a:xfrm>
            <a:off x="4812065" y="2528572"/>
            <a:ext cx="1584176" cy="792088"/>
            <a:chOff x="755576" y="1635646"/>
            <a:chExt cx="1584176" cy="792088"/>
          </a:xfrm>
        </p:grpSpPr>
        <p:sp>
          <p:nvSpPr>
            <p:cNvPr id="38" name="圆角矩形 11">
              <a:extLst>
                <a:ext uri="{FF2B5EF4-FFF2-40B4-BE49-F238E27FC236}">
                  <a16:creationId xmlns:a16="http://schemas.microsoft.com/office/drawing/2014/main" id="{4F4937E6-845C-4A53-A861-EACC159350E6}"/>
                </a:ext>
              </a:extLst>
            </p:cNvPr>
            <p:cNvSpPr/>
            <p:nvPr/>
          </p:nvSpPr>
          <p:spPr>
            <a:xfrm>
              <a:off x="755576" y="1635646"/>
              <a:ext cx="1584176" cy="792088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27535BA-5B1A-46F9-AE2D-57068D888163}"/>
                </a:ext>
              </a:extLst>
            </p:cNvPr>
            <p:cNvSpPr txBox="1"/>
            <p:nvPr/>
          </p:nvSpPr>
          <p:spPr>
            <a:xfrm>
              <a:off x="755576" y="184351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数据增强</a:t>
              </a: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5A8E3380-EACB-4B96-8DF4-90831199FD06}"/>
              </a:ext>
            </a:extLst>
          </p:cNvPr>
          <p:cNvSpPr txBox="1"/>
          <p:nvPr/>
        </p:nvSpPr>
        <p:spPr>
          <a:xfrm>
            <a:off x="2202577" y="2091221"/>
            <a:ext cx="147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并行计算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3868D0-5861-4B4F-8D73-0632BB3FF88C}"/>
              </a:ext>
            </a:extLst>
          </p:cNvPr>
          <p:cNvSpPr txBox="1"/>
          <p:nvPr/>
        </p:nvSpPr>
        <p:spPr>
          <a:xfrm>
            <a:off x="4932040" y="2088654"/>
            <a:ext cx="147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Helvetica Neue"/>
              </a:rPr>
              <a:t>PCA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处理？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847E994-F522-4672-8A3E-9B6CC421BDD1}"/>
              </a:ext>
            </a:extLst>
          </p:cNvPr>
          <p:cNvSpPr txBox="1"/>
          <p:nvPr/>
        </p:nvSpPr>
        <p:spPr>
          <a:xfrm>
            <a:off x="5017240" y="1707654"/>
            <a:ext cx="1302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高斯扰动？</a:t>
            </a:r>
          </a:p>
        </p:txBody>
      </p:sp>
      <p:sp>
        <p:nvSpPr>
          <p:cNvPr id="55" name="文本框 54">
            <a:hlinkClick r:id="rId3"/>
            <a:extLst>
              <a:ext uri="{FF2B5EF4-FFF2-40B4-BE49-F238E27FC236}">
                <a16:creationId xmlns:a16="http://schemas.microsoft.com/office/drawing/2014/main" id="{9C8796BA-2279-4D22-AD54-C5900AAB8A99}"/>
              </a:ext>
            </a:extLst>
          </p:cNvPr>
          <p:cNvSpPr txBox="1"/>
          <p:nvPr/>
        </p:nvSpPr>
        <p:spPr>
          <a:xfrm>
            <a:off x="4027106" y="3377493"/>
            <a:ext cx="3283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fr-FR" sz="1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（</a:t>
            </a:r>
            <a:r>
              <a:rPr lang="fr-FR" altLang="zh-CN" sz="1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principle component analysis</a:t>
            </a:r>
            <a:r>
              <a:rPr lang="zh-CN" altLang="fr-FR" sz="1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）主成分分析法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9B28014-4756-4888-89F5-2E5FA7AD1052}"/>
              </a:ext>
            </a:extLst>
          </p:cNvPr>
          <p:cNvSpPr txBox="1"/>
          <p:nvPr/>
        </p:nvSpPr>
        <p:spPr>
          <a:xfrm>
            <a:off x="6320179" y="1693267"/>
            <a:ext cx="2649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按</a:t>
            </a:r>
            <a:r>
              <a:rPr lang="zh-CN" altLang="en-US" sz="1600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高斯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概率分布的随机</a:t>
            </a:r>
            <a:r>
              <a:rPr lang="zh-CN" altLang="en-US" sz="1600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扰动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711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答辩型7"/>
          <p:cNvPicPr>
            <a:picLocks noChangeAspect="1"/>
          </p:cNvPicPr>
          <p:nvPr/>
        </p:nvPicPr>
        <p:blipFill rotWithShape="1">
          <a:blip r:embed="rId3"/>
          <a:srcRect t="14033" r="4722"/>
          <a:stretch>
            <a:fillRect/>
          </a:stretch>
        </p:blipFill>
        <p:spPr>
          <a:xfrm>
            <a:off x="-63545" y="-3"/>
            <a:ext cx="9259643" cy="518457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4951" y="20538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-63545" y="-3"/>
            <a:ext cx="4275505" cy="415592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3440892" y="987574"/>
            <a:ext cx="1907489" cy="873044"/>
          </a:xfrm>
          <a:prstGeom prst="triangle">
            <a:avLst/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flipV="1">
            <a:off x="5264" y="0"/>
            <a:ext cx="5379844" cy="5668094"/>
          </a:xfrm>
          <a:custGeom>
            <a:avLst/>
            <a:gdLst>
              <a:gd name="connsiteX0" fmla="*/ 4782760 w 5379844"/>
              <a:gd name="connsiteY0" fmla="*/ 5668094 h 5668094"/>
              <a:gd name="connsiteX1" fmla="*/ 5379844 w 5379844"/>
              <a:gd name="connsiteY1" fmla="*/ 5668094 h 5668094"/>
              <a:gd name="connsiteX2" fmla="*/ 0 w 5379844"/>
              <a:gd name="connsiteY2" fmla="*/ 0 h 5668094"/>
              <a:gd name="connsiteX3" fmla="*/ 0 w 5379844"/>
              <a:gd name="connsiteY3" fmla="*/ 801334 h 566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844" h="5668094">
                <a:moveTo>
                  <a:pt x="4782760" y="5668094"/>
                </a:moveTo>
                <a:lnTo>
                  <a:pt x="5379844" y="5668094"/>
                </a:lnTo>
                <a:lnTo>
                  <a:pt x="0" y="0"/>
                </a:lnTo>
                <a:lnTo>
                  <a:pt x="0" y="801334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 flipV="1">
            <a:off x="-11749" y="0"/>
            <a:ext cx="4791846" cy="4876006"/>
          </a:xfrm>
          <a:custGeom>
            <a:avLst/>
            <a:gdLst>
              <a:gd name="connsiteX0" fmla="*/ 0 w 4791846"/>
              <a:gd name="connsiteY0" fmla="*/ 4876006 h 4876006"/>
              <a:gd name="connsiteX1" fmla="*/ 11749 w 4791846"/>
              <a:gd name="connsiteY1" fmla="*/ 4876006 h 4876006"/>
              <a:gd name="connsiteX2" fmla="*/ 11749 w 4791846"/>
              <a:gd name="connsiteY2" fmla="*/ 1080120 h 4876006"/>
              <a:gd name="connsiteX3" fmla="*/ 3742118 w 4791846"/>
              <a:gd name="connsiteY3" fmla="*/ 4876006 h 4876006"/>
              <a:gd name="connsiteX4" fmla="*/ 4791846 w 4791846"/>
              <a:gd name="connsiteY4" fmla="*/ 4876006 h 4876006"/>
              <a:gd name="connsiteX5" fmla="*/ 0 w 4791846"/>
              <a:gd name="connsiteY5" fmla="*/ 0 h 487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1846" h="4876006">
                <a:moveTo>
                  <a:pt x="0" y="4876006"/>
                </a:moveTo>
                <a:lnTo>
                  <a:pt x="11749" y="4876006"/>
                </a:lnTo>
                <a:lnTo>
                  <a:pt x="11749" y="1080120"/>
                </a:lnTo>
                <a:lnTo>
                  <a:pt x="3742118" y="4876006"/>
                </a:lnTo>
                <a:lnTo>
                  <a:pt x="4791846" y="48760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flipV="1">
            <a:off x="0" y="1347643"/>
            <a:ext cx="3707207" cy="1491212"/>
          </a:xfrm>
          <a:custGeom>
            <a:avLst/>
            <a:gdLst>
              <a:gd name="connsiteX0" fmla="*/ 0 w 3707207"/>
              <a:gd name="connsiteY0" fmla="*/ 1491212 h 1491212"/>
              <a:gd name="connsiteX1" fmla="*/ 2217586 w 3707207"/>
              <a:gd name="connsiteY1" fmla="*/ 1491196 h 1491212"/>
              <a:gd name="connsiteX2" fmla="*/ 3707207 w 3707207"/>
              <a:gd name="connsiteY2" fmla="*/ 0 h 1491212"/>
              <a:gd name="connsiteX3" fmla="*/ 3577801 w 3707207"/>
              <a:gd name="connsiteY3" fmla="*/ 0 h 1491212"/>
              <a:gd name="connsiteX4" fmla="*/ 2175986 w 3707207"/>
              <a:gd name="connsiteY4" fmla="*/ 1403297 h 1491212"/>
              <a:gd name="connsiteX5" fmla="*/ 0 w 3707207"/>
              <a:gd name="connsiteY5" fmla="*/ 1403313 h 149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7207" h="1491212">
                <a:moveTo>
                  <a:pt x="0" y="1491212"/>
                </a:moveTo>
                <a:lnTo>
                  <a:pt x="2217586" y="1491196"/>
                </a:lnTo>
                <a:lnTo>
                  <a:pt x="3707207" y="0"/>
                </a:lnTo>
                <a:lnTo>
                  <a:pt x="3577801" y="0"/>
                </a:lnTo>
                <a:lnTo>
                  <a:pt x="2175986" y="1403297"/>
                </a:lnTo>
                <a:lnTo>
                  <a:pt x="0" y="1403313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5" name="矩形 26"/>
          <p:cNvSpPr/>
          <p:nvPr/>
        </p:nvSpPr>
        <p:spPr>
          <a:xfrm>
            <a:off x="-2196055" y="1860618"/>
            <a:ext cx="7560143" cy="1554208"/>
          </a:xfrm>
          <a:custGeom>
            <a:avLst/>
            <a:gdLst>
              <a:gd name="connsiteX0" fmla="*/ 0 w 7560143"/>
              <a:gd name="connsiteY0" fmla="*/ 0 h 1491241"/>
              <a:gd name="connsiteX1" fmla="*/ 7560143 w 7560143"/>
              <a:gd name="connsiteY1" fmla="*/ 0 h 1491241"/>
              <a:gd name="connsiteX2" fmla="*/ 7560143 w 7560143"/>
              <a:gd name="connsiteY2" fmla="*/ 1491241 h 1491241"/>
              <a:gd name="connsiteX3" fmla="*/ 0 w 7560143"/>
              <a:gd name="connsiteY3" fmla="*/ 1491241 h 1491241"/>
              <a:gd name="connsiteX4" fmla="*/ 0 w 7560143"/>
              <a:gd name="connsiteY4" fmla="*/ 0 h 1491241"/>
              <a:gd name="connsiteX0-1" fmla="*/ 0 w 7560143"/>
              <a:gd name="connsiteY0-2" fmla="*/ 0 h 1491241"/>
              <a:gd name="connsiteX1-3" fmla="*/ 7560143 w 7560143"/>
              <a:gd name="connsiteY1-4" fmla="*/ 0 h 1491241"/>
              <a:gd name="connsiteX2-5" fmla="*/ 7560143 w 7560143"/>
              <a:gd name="connsiteY2-6" fmla="*/ 1491241 h 1491241"/>
              <a:gd name="connsiteX3-7" fmla="*/ 6070522 w 7560143"/>
              <a:gd name="connsiteY3-8" fmla="*/ 1491196 h 1491241"/>
              <a:gd name="connsiteX4-9" fmla="*/ 0 w 7560143"/>
              <a:gd name="connsiteY4-10" fmla="*/ 1491241 h 1491241"/>
              <a:gd name="connsiteX5" fmla="*/ 0 w 7560143"/>
              <a:gd name="connsiteY5" fmla="*/ 0 h 1491241"/>
              <a:gd name="connsiteX0-11" fmla="*/ 0 w 7560143"/>
              <a:gd name="connsiteY0-12" fmla="*/ 0 h 1491241"/>
              <a:gd name="connsiteX1-13" fmla="*/ 7560143 w 7560143"/>
              <a:gd name="connsiteY1-14" fmla="*/ 0 h 1491241"/>
              <a:gd name="connsiteX2-15" fmla="*/ 6070522 w 7560143"/>
              <a:gd name="connsiteY2-16" fmla="*/ 1491196 h 1491241"/>
              <a:gd name="connsiteX3-17" fmla="*/ 0 w 7560143"/>
              <a:gd name="connsiteY3-18" fmla="*/ 1491241 h 1491241"/>
              <a:gd name="connsiteX4-19" fmla="*/ 0 w 7560143"/>
              <a:gd name="connsiteY4-20" fmla="*/ 0 h 149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560143" h="1491241">
                <a:moveTo>
                  <a:pt x="0" y="0"/>
                </a:moveTo>
                <a:lnTo>
                  <a:pt x="7560143" y="0"/>
                </a:lnTo>
                <a:lnTo>
                  <a:pt x="6070522" y="1491196"/>
                </a:lnTo>
                <a:lnTo>
                  <a:pt x="0" y="1491241"/>
                </a:lnTo>
                <a:lnTo>
                  <a:pt x="0" y="0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7164596" y="4469555"/>
            <a:ext cx="1151820" cy="694483"/>
          </a:xfrm>
          <a:prstGeom prst="parallelogram">
            <a:avLst>
              <a:gd name="adj" fmla="val 98770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452320" y="3507854"/>
            <a:ext cx="1691280" cy="1642092"/>
          </a:xfrm>
          <a:prstGeom prst="triangle">
            <a:avLst>
              <a:gd name="adj" fmla="val 100000"/>
            </a:avLst>
          </a:pr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7793826" y="3795886"/>
            <a:ext cx="1343912" cy="1357502"/>
          </a:xfrm>
          <a:prstGeom prst="triangle">
            <a:avLst>
              <a:gd name="adj" fmla="val 100000"/>
            </a:avLst>
          </a:pr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914" y="27232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论文介绍</a:t>
            </a:r>
            <a:endParaRPr lang="zh-CN" altLang="en-US" sz="2400" b="1" dirty="0">
              <a:solidFill>
                <a:schemeClr val="bg1"/>
              </a:solidFill>
              <a:effectLst>
                <a:outerShdw blurRad="63500" dist="38100" dir="2700000" algn="tl">
                  <a:srgbClr val="000000">
                    <a:alpha val="4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314" y="2067694"/>
            <a:ext cx="3471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40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  <a:cs typeface="Aparajita" pitchFamily="34" charset="0"/>
              </a:rPr>
              <a:t>PART 03</a:t>
            </a:r>
            <a:endParaRPr lang="zh-CN" altLang="en-US" sz="4000" i="1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4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cs typeface="Aparajita" pitchFamily="34" charset="0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559898" y="3632030"/>
            <a:ext cx="1080120" cy="89917"/>
          </a:xfrm>
          <a:prstGeom prst="parallelogram">
            <a:avLst>
              <a:gd name="adj" fmla="val 121165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10800">
            <a:off x="3162861" y="2399295"/>
            <a:ext cx="176251" cy="291030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25DA5"/>
              </a:solidFill>
              <a:ea typeface="字魂105号-简雅黑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31836"/>
            <a:ext cx="2151503" cy="5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4" grpId="0" animBg="1"/>
          <p:bldP spid="25" grpId="0" animBg="1"/>
          <p:bldP spid="26" grpId="0" animBg="1"/>
          <p:bldP spid="30" grpId="0" animBg="1"/>
          <p:bldP spid="15" grpId="0" animBg="1"/>
          <p:bldP spid="31" grpId="0" animBg="1"/>
          <p:bldP spid="17" grpId="0" animBg="1"/>
          <p:bldP spid="18" grpId="0" animBg="1"/>
          <p:bldP spid="12" grpId="0"/>
          <p:bldP spid="10" grpId="0"/>
          <p:bldP spid="32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4" grpId="0" animBg="1"/>
          <p:bldP spid="25" grpId="0" animBg="1"/>
          <p:bldP spid="26" grpId="0" animBg="1"/>
          <p:bldP spid="30" grpId="0" animBg="1"/>
          <p:bldP spid="15" grpId="0" animBg="1"/>
          <p:bldP spid="31" grpId="0" animBg="1"/>
          <p:bldP spid="17" grpId="0" animBg="1"/>
          <p:bldP spid="18" grpId="0" animBg="1"/>
          <p:bldP spid="12" grpId="0"/>
          <p:bldP spid="10" grpId="0"/>
          <p:bldP spid="32" grpId="0" animBg="1"/>
          <p:bldP spid="21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1D4D6AB-FCC3-4093-829E-901D2B664275}"/>
              </a:ext>
            </a:extLst>
          </p:cNvPr>
          <p:cNvSpPr txBox="1"/>
          <p:nvPr/>
        </p:nvSpPr>
        <p:spPr>
          <a:xfrm>
            <a:off x="1594272" y="1707654"/>
            <a:ext cx="59554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Microsoft YaHei" panose="020B0503020204020204" pitchFamily="34" charset="-122"/>
              </a:rPr>
              <a:t>CNNs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120万标注的训练样本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5个卷积层和3个全连接层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Amazon’s Mechanical Turk的众包工具通过人工标注的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23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073817-0C8A-4A7B-9277-B6FCE6C2C02F}"/>
              </a:ext>
            </a:extLst>
          </p:cNvPr>
          <p:cNvSpPr txBox="1"/>
          <p:nvPr/>
        </p:nvSpPr>
        <p:spPr>
          <a:xfrm>
            <a:off x="2987824" y="1031255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j-lt"/>
                <a:ea typeface="+mj-ea"/>
              </a:rPr>
              <a:t>架  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028F8B-1AAB-43D8-99E6-55D8CAA58FCB}"/>
              </a:ext>
            </a:extLst>
          </p:cNvPr>
          <p:cNvSpPr txBox="1"/>
          <p:nvPr/>
        </p:nvSpPr>
        <p:spPr>
          <a:xfrm>
            <a:off x="446088" y="1851670"/>
            <a:ext cx="82819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4F4F4F"/>
                </a:solidFill>
                <a:effectLst/>
                <a:ea typeface="PingFang SC"/>
              </a:rPr>
              <a:t>ReLU非线性</a:t>
            </a:r>
            <a:endParaRPr lang="en-US" altLang="zh-CN" sz="1800" dirty="0">
              <a:solidFill>
                <a:srgbClr val="4F4F4F"/>
              </a:solidFill>
              <a:effectLst/>
              <a:ea typeface="PingFang SC"/>
            </a:endParaRPr>
          </a:p>
          <a:p>
            <a:endParaRPr lang="en-US" altLang="zh-CN" dirty="0">
              <a:solidFill>
                <a:srgbClr val="4F4F4F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非线性神经元称为修正线性单元(ReLU)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Calibri" panose="020F0502020204030204" pitchFamily="34" charset="0"/>
              </a:rPr>
              <a:t>f(x) = tanh(x)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或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f(x) = (1 + e−x)−1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。考虑到梯度下降的训练时间，这些饱和的非线性比非饱和非线性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f(x) = max(0,x)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93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_Office 主题​​">
  <a:themeElements>
    <a:clrScheme name="自定义 9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70C0"/>
      </a:accent1>
      <a:accent2>
        <a:srgbClr val="A5A5A5"/>
      </a:accent2>
      <a:accent3>
        <a:srgbClr val="F69200"/>
      </a:accent3>
      <a:accent4>
        <a:srgbClr val="92D050"/>
      </a:accent4>
      <a:accent5>
        <a:srgbClr val="FF0000"/>
      </a:accent5>
      <a:accent6>
        <a:srgbClr val="C00000"/>
      </a:accent6>
      <a:hlink>
        <a:srgbClr val="0070C0"/>
      </a:hlink>
      <a:folHlink>
        <a:srgbClr val="7030A0"/>
      </a:folHlink>
    </a:clrScheme>
    <a:fontScheme name="微软雅黑和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3440</Words>
  <Application>Microsoft Office PowerPoint</Application>
  <PresentationFormat>全屏显示(16:9)</PresentationFormat>
  <Paragraphs>197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Helvetica Neue</vt:lpstr>
      <vt:lpstr>微软雅黑</vt:lpstr>
      <vt:lpstr>字魂105号-简雅黑</vt:lpstr>
      <vt:lpstr>Arial</vt:lpstr>
      <vt:lpstr>Calibri</vt:lpstr>
      <vt:lpstr>Verdana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created xsi:type="dcterms:W3CDTF">1900-01-01T00:00:00Z</dcterms:created>
  <dcterms:modified xsi:type="dcterms:W3CDTF">2021-10-31T05:02:59Z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26348E653A5141388952DDD0CF18A992</vt:lpwstr>
  </property>
  <property fmtid="{D5CDD505-2E9C-101B-9397-08002B2CF9AE}" pid="3" name="KSOProductBuildVer">
    <vt:lpwstr>2052-11.10.1</vt:lpwstr>
  </property>
</Properties>
</file>