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80" r:id="rId7"/>
    <p:sldId id="281" r:id="rId8"/>
    <p:sldId id="282" r:id="rId9"/>
    <p:sldId id="283" r:id="rId10"/>
    <p:sldId id="279" r:id="rId11"/>
    <p:sldId id="277" r:id="rId12"/>
    <p:sldId id="289" r:id="rId13"/>
    <p:sldId id="27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932"/>
  </p:normalViewPr>
  <p:slideViewPr>
    <p:cSldViewPr snapToGrid="0" showGuides="1">
      <p:cViewPr varScale="1">
        <p:scale>
          <a:sx n="122" d="100"/>
          <a:sy n="122" d="100"/>
        </p:scale>
        <p:origin x="-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81" y="2011349"/>
            <a:ext cx="9486559" cy="9207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：单词表示的全局向量</a:t>
            </a:r>
            <a:endParaRPr lang="zh-CN" altLang="en-US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80" y="3775555"/>
            <a:ext cx="9734011" cy="6311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GloVe: Global Vectors for Word Representation</a:t>
            </a:r>
            <a:endParaRPr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9896" y="4642449"/>
            <a:ext cx="2213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指导老师：廖列法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95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汇报人：姜炫至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615440"/>
            <a:ext cx="8863965" cy="44977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8155" y="845185"/>
            <a:ext cx="869505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）数据层：与其他模型不同的是，</a:t>
            </a:r>
            <a:r>
              <a:rPr lang="en-US" altLang="zh-CN"/>
              <a:t>glove</a:t>
            </a:r>
            <a:r>
              <a:rPr lang="zh-CN" altLang="en-US"/>
              <a:t>需要完成共现矩阵的构建和存取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8155" y="845185"/>
            <a:ext cx="969899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）模型层：</a:t>
            </a:r>
            <a:r>
              <a:rPr lang="en-US" altLang="zh-CN"/>
              <a:t>glove</a:t>
            </a:r>
            <a:r>
              <a:rPr lang="zh-CN" altLang="en-US"/>
              <a:t>模型和负采样</a:t>
            </a:r>
            <a:r>
              <a:rPr lang="en-US" altLang="en-US"/>
              <a:t>skip-gram</a:t>
            </a:r>
            <a:r>
              <a:rPr lang="zh-CN" altLang="en-US"/>
              <a:t>模型类似，唯一区别在加了两个偏置向量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48790" y="1372235"/>
            <a:ext cx="869505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）训练层：根据前面的公式计算回归损失函数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755775"/>
            <a:ext cx="10582275" cy="483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1422265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zh-CN" altLang="en-US" sz="8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277" y="3778124"/>
            <a:ext cx="973401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Global Vectors for Word Representation</a:t>
            </a:r>
            <a:endParaRPr lang="en-US" altLang="zh-CN" sz="3200" b="1" dirty="0">
              <a:solidFill>
                <a:srgbClr val="FAFAFA"/>
              </a:solidFill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9896" y="4642449"/>
            <a:ext cx="2213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指导老师：廖列法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1656" y="4642449"/>
            <a:ext cx="195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汇报人：姜炫至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10249" y="505328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9" y="154059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引言和相关工作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0249" y="2537129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3565191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456172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913" y="564975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2292" y="2156117"/>
            <a:ext cx="5987416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965" y="1329055"/>
            <a:ext cx="9933940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GloVe的全称叫Global Vectors for Word Representation，它是一个基于全局词频统计的词表征工具，它可以把一个单词表达成一个由实数组成的向量，这些向量捕捉到了单词之间一些语义特性，比如相似性、类比性等。我们通过对向量的运算，比如欧几里得距离或者cosine相似度，可以计算出两个单词之间的语义相似性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2965" y="2882265"/>
            <a:ext cx="9933940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在此之前的</a:t>
            </a:r>
            <a:r>
              <a:rPr lang="zh-CN" altLang="en-US"/>
              <a:t>单词向量空间表示学习通过向量运算获取精细语义和语法规则，但这些规则可解释性很差。</a:t>
            </a:r>
            <a:endParaRPr lang="zh-CN" altLang="en-US"/>
          </a:p>
          <a:p>
            <a:r>
              <a:rPr lang="en-US" altLang="zh-CN"/>
              <a:t>Glove</a:t>
            </a:r>
            <a:r>
              <a:rPr lang="zh-CN" altLang="en-US"/>
              <a:t>模型</a:t>
            </a:r>
            <a:r>
              <a:rPr lang="zh-CN" altLang="en-US"/>
              <a:t>对能够生成融合语义、语法规则词向量的模型所需属性进行分析，得到全局对数双线性回归模型。该模型兼具全局矩阵分解和局部上下文窗口方法的优点。</a:t>
            </a:r>
            <a:endParaRPr lang="zh-CN" altLang="en-US"/>
          </a:p>
          <a:p>
            <a:r>
              <a:rPr lang="zh-CN" altLang="en-US"/>
              <a:t>本文模型训练只使用词-词共现矩阵中的非零元素，模型生成的词向量空间具有语义结构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01775" y="-33020"/>
            <a:ext cx="3766820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引言和相关工作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2965" y="3974465"/>
            <a:ext cx="1021715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矩阵分解</a:t>
            </a:r>
            <a:r>
              <a:rPr lang="zh-CN" altLang="en-US"/>
              <a:t>：分解语料库统计信息矩阵，使用低秩近似生成维单词表示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语料库统计信息矩阵组织形式分为：（1）词条-文档类型，行对应词条、列对应文档；（2）词条-词条类型，行、列均对应词条，矩阵元素对应给定词在目标词上下文中出现的频次。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局部窗口</a:t>
            </a:r>
            <a:r>
              <a:rPr lang="zh-CN" altLang="en-US"/>
              <a:t>：学习在局部上下文窗口中预测的词表示，如skip-gram和CBOW、vLBL和ivLBL。</a:t>
            </a:r>
            <a:endParaRPr lang="zh-CN" altLang="en-US"/>
          </a:p>
          <a:p>
            <a:r>
              <a:rPr lang="zh-CN" altLang="en-US"/>
              <a:t>skip-gram、ivLBL模型的目标为根据给定词预测上下文；CBOW、vLBL模型的目标为根据上下文预测给定词。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2965" y="1532890"/>
            <a:ext cx="9900920" cy="213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语义向量空间模型(vector space model)使用实值向量表示词条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词表示质量评价方法：词向量对之间的距离或角度</a:t>
            </a:r>
            <a:endParaRPr lang="zh-CN" altLang="en-US"/>
          </a:p>
          <a:p>
            <a:r>
              <a:rPr lang="zh-CN" altLang="en-US"/>
              <a:t>词向量的学习方法：（1）全局矩阵分解，如隐含语义分析；（2）局部上下文窗口，如skip-gram。</a:t>
            </a:r>
            <a:endParaRPr lang="zh-CN" altLang="en-US"/>
          </a:p>
          <a:p>
            <a:r>
              <a:rPr lang="zh-CN" altLang="en-US"/>
              <a:t>全局矩阵分解能够充分利用统计信息，但在词类比任务上表现较差，即其向量空间结构非最优；局部上下文窗口在词类比任务表现更好，但却忽视了语料库的统计信息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201912182018037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9390" y="1343025"/>
            <a:ext cx="1943100" cy="4171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3855" y="2287270"/>
            <a:ext cx="660654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模型目标：进行词的向量化表示，使得向量之间尽可能多地蕴含语义和语法的信息。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输入：语料库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输出：词向量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方法概述：首先基于语料库构建词的共现矩阵，然后基于共现矩阵和GloVe模型学习词向量。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16735" y="3075940"/>
            <a:ext cx="68700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/>
              <a:t>I love you and you love me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4585970" y="1641475"/>
            <a:ext cx="70231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X=3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0" grpId="2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2292" y="2156117"/>
            <a:ext cx="5987416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2965" y="1379220"/>
            <a:ext cx="1003490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GloVe的实现分为以下三步：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 </a:t>
            </a:r>
            <a:r>
              <a:rPr lang="zh-CN" altLang="en-US" b="1"/>
              <a:t>根据语料库构建一个共现矩阵X</a:t>
            </a:r>
            <a:r>
              <a:rPr lang="zh-CN" altLang="en-US"/>
              <a:t>，矩阵中的每一个元素 </a:t>
            </a:r>
            <a:r>
              <a:rPr lang="en-US" altLang="zh-CN"/>
              <a:t>Xij</a:t>
            </a:r>
            <a:r>
              <a:rPr lang="zh-CN" altLang="en-US"/>
              <a:t>代表单词和上下文单词</a:t>
            </a:r>
            <a:r>
              <a:rPr lang="en-US" altLang="zh-CN"/>
              <a:t>j</a:t>
            </a:r>
            <a:r>
              <a:rPr lang="zh-CN" altLang="en-US"/>
              <a:t>在特定大小的上下文窗口内共同出现的次数。一般而言，这个次数的最小单位是1，但是GloVe不这么认为：它根据两个单词在上下文窗口的距离</a:t>
            </a:r>
            <a:r>
              <a:rPr lang="en-US" altLang="zh-CN"/>
              <a:t>d</a:t>
            </a:r>
            <a:r>
              <a:rPr lang="zh-CN" altLang="en-US"/>
              <a:t>，提出了一个衰减函数用于计算权重：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显然</a:t>
            </a:r>
            <a:r>
              <a:rPr lang="zh-CN" altLang="en-US"/>
              <a:t>距离越远的两个单词所占总计数的权重越小。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2965" y="3684270"/>
            <a:ext cx="1003490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 b="1"/>
              <a:t>构建词向量和共现矩阵之间的近似关系</a:t>
            </a:r>
            <a:r>
              <a:rPr lang="zh-CN" altLang="en-US"/>
              <a:t>，论文的作者提出以下的公式可以近似地表达两者之间的关系：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2965" y="5196205"/>
            <a:ext cx="1003490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 b="1"/>
              <a:t>通过以上公式构造损失函数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0" name="图片 9" descr="2NMK(T[3}NB$XG[LH5U1J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4075430"/>
            <a:ext cx="6953250" cy="1019175"/>
          </a:xfrm>
          <a:prstGeom prst="rect">
            <a:avLst/>
          </a:prstGeom>
        </p:spPr>
      </p:pic>
      <p:pic>
        <p:nvPicPr>
          <p:cNvPr id="11" name="图片 10" descr="ZA(}K9OU6$}N6Z0@QP@YQ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15" y="2608580"/>
            <a:ext cx="2644775" cy="615950"/>
          </a:xfrm>
          <a:prstGeom prst="rect">
            <a:avLst/>
          </a:prstGeom>
        </p:spPr>
      </p:pic>
      <p:pic>
        <p:nvPicPr>
          <p:cNvPr id="12" name="图片 11" descr="ITXDAF[9QYL1HH0PO~X`Z5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5039995"/>
            <a:ext cx="4581525" cy="695325"/>
          </a:xfrm>
          <a:prstGeom prst="rect">
            <a:avLst/>
          </a:prstGeom>
        </p:spPr>
      </p:pic>
      <p:pic>
        <p:nvPicPr>
          <p:cNvPr id="13" name="图片 12" descr="WE{5Q`OM3(){%0$X_)2{}G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5735320"/>
            <a:ext cx="3533775" cy="1000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67380" y="6043295"/>
            <a:ext cx="9067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其中：</a:t>
            </a:r>
            <a:endParaRPr lang="zh-CN" altLang="en-US">
              <a:sym typeface="+mn-ea"/>
            </a:endParaRPr>
          </a:p>
        </p:txBody>
      </p:sp>
      <p:pic>
        <p:nvPicPr>
          <p:cNvPr id="15" name="图片 14" descr="201912181929127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105" y="1195705"/>
            <a:ext cx="6734175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635" y="717550"/>
            <a:ext cx="4799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1、向量长度和上下文窗口大小</a:t>
            </a:r>
            <a:endParaRPr lang="zh-CN" altLang="en-US" sz="2400" b="1"/>
          </a:p>
        </p:txBody>
      </p:sp>
      <p:pic>
        <p:nvPicPr>
          <p:cNvPr id="8" name="图片 7" descr="GH9MCVZM}NQEW4GBO]`$0]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228725"/>
            <a:ext cx="10058400" cy="3092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8855" y="4223385"/>
            <a:ext cx="1019365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当向量维度较小时，实验结果比较差，随着向量维度增大，表现会逐渐变好。当向量维度为300时，实验结果达到最优，之后随着向量维度的增加，实验表现会有些微地下降。</a:t>
            </a:r>
            <a:endParaRPr lang="zh-CN" altLang="en-US"/>
          </a:p>
          <a:p>
            <a:r>
              <a:rPr lang="zh-CN" altLang="en-US"/>
              <a:t>上下文窗口大小为8时，实验表现最好。</a:t>
            </a:r>
            <a:endParaRPr lang="zh-CN" altLang="en-US"/>
          </a:p>
          <a:p>
            <a:r>
              <a:rPr lang="zh-CN" altLang="en-US"/>
              <a:t>但是，在上述两项对比中，如果考虑计算代价，当向量维度由200增加至300，或者窗口大小由4增加至8时，表现提升较小，但是所需代价太大，所以在实际应用中需要对其进行权衡。</a:t>
            </a:r>
            <a:endParaRPr lang="zh-CN" altLang="en-US"/>
          </a:p>
          <a:p>
            <a:r>
              <a:rPr lang="zh-CN" altLang="en-US"/>
              <a:t>另外，对于小而不对称的上下文窗口，语法子任务（syntactic subtask）的性能更好，这与直觉一致，即语法信息主要来自于直接的上下文，并且对词序依赖性较强</a:t>
            </a:r>
            <a:endParaRPr lang="zh-CN" altLang="en-US"/>
          </a:p>
          <a:p>
            <a:r>
              <a:rPr lang="zh-CN" altLang="en-US"/>
              <a:t>而语义信息更多是非局部的，常用较大的窗口来获取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9533" y="-54033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735" y="7175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2、语料库大小</a:t>
            </a:r>
            <a:endParaRPr lang="zh-CN" altLang="en-US" sz="2400" b="1"/>
          </a:p>
        </p:txBody>
      </p:sp>
      <p:pic>
        <p:nvPicPr>
          <p:cNvPr id="9" name="图片 8" descr="LPUI@%K5(O)F6]0~70K}5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020" y="1177925"/>
            <a:ext cx="6696075" cy="400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50670" y="5012690"/>
            <a:ext cx="865187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在语法子任务（syntactic subtask）中，模型表现随着语料库增长而单调递增。这是因为更大的语料库通常会有更多的统计信息。</a:t>
            </a:r>
            <a:endParaRPr lang="zh-CN" altLang="en-US"/>
          </a:p>
          <a:p>
            <a:r>
              <a:rPr lang="zh-CN" altLang="en-US"/>
              <a:t>而对于语义子任务，模型在较小的Wikipedia语料库的表现比较大的Gigaword语料库的差，这可能是因为类比关系很多都是基于城市和国家的，而Wikipedia中对于这些内容含有丰富的信息。而且，由于Wikipedia中的一些信息会不断更新新知识，而Gigaword相对比较固定，会包含一些过时的不正确的信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8335" y="727710"/>
            <a:ext cx="5025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3、和word2vec模型进行比较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49910" y="1341120"/>
            <a:ext cx="1091501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考虑训练时间：</a:t>
            </a:r>
            <a:endParaRPr lang="zh-CN" altLang="en-US"/>
          </a:p>
          <a:p>
            <a:r>
              <a:rPr lang="zh-CN" altLang="en-US"/>
              <a:t>对于GloVe，相关参数是training iterations；</a:t>
            </a:r>
            <a:endParaRPr lang="zh-CN" altLang="en-US"/>
          </a:p>
          <a:p>
            <a:r>
              <a:rPr lang="zh-CN" altLang="en-US"/>
              <a:t>对于word2vec，相关参数是training epochs。</a:t>
            </a:r>
            <a:r>
              <a:rPr lang="zh-CN" altLang="en-US" i="1"/>
              <a:t>另一种选择是通过改变负样本数目来改变训练时间</a:t>
            </a:r>
            <a:endParaRPr lang="zh-CN" altLang="en-US" i="1"/>
          </a:p>
        </p:txBody>
      </p:sp>
      <p:pic>
        <p:nvPicPr>
          <p:cNvPr id="9" name="图片 8" descr="HK6W_H[X4MVO{PT4{JW0[@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2392680"/>
            <a:ext cx="10058400" cy="410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自定义</PresentationFormat>
  <Paragraphs>145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Adobe 黑体 Std R</vt:lpstr>
      <vt:lpstr>黑体</vt:lpstr>
      <vt:lpstr>微软雅黑</vt:lpstr>
      <vt:lpstr>Segoe UI</vt:lpstr>
      <vt:lpstr>Arial Unicode MS</vt:lpstr>
      <vt:lpstr>Arial Unicode MS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84826</cp:lastModifiedBy>
  <cp:revision>60</cp:revision>
  <dcterms:created xsi:type="dcterms:W3CDTF">2014-05-29T06:29:00Z</dcterms:created>
  <dcterms:modified xsi:type="dcterms:W3CDTF">2021-10-30T08:29:51Z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