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7" r:id="rId2"/>
    <p:sldId id="288" r:id="rId3"/>
    <p:sldId id="309" r:id="rId4"/>
    <p:sldId id="318" r:id="rId5"/>
    <p:sldId id="317" r:id="rId6"/>
    <p:sldId id="319" r:id="rId7"/>
    <p:sldId id="320" r:id="rId8"/>
    <p:sldId id="310" r:id="rId9"/>
    <p:sldId id="323" r:id="rId10"/>
    <p:sldId id="324" r:id="rId11"/>
    <p:sldId id="322" r:id="rId12"/>
    <p:sldId id="321" r:id="rId13"/>
    <p:sldId id="311" r:id="rId14"/>
    <p:sldId id="30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6B8"/>
    <a:srgbClr val="FF7C80"/>
    <a:srgbClr val="341223"/>
    <a:srgbClr val="FFCC99"/>
    <a:srgbClr val="140613"/>
    <a:srgbClr val="11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7" y="67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AF27-52C3-445D-BB3C-208933D48636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588CC-84BF-48E8-A8D9-DD421A0C3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78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1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44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98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3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9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5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1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7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97463"/>
            <a:ext cx="9144000" cy="46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5A3-0E11-4FAA-8BD9-3A27F905941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2021/10/31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4D1B-C286-4465-AECF-27DE75DD38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DD988E66-2F97-407E-879B-1C8527E9FA0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2021/10/31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188AB3C2-4627-4A96-838A-FA3A4C4EC74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7672" y="3782550"/>
            <a:ext cx="900614" cy="250254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姓名：李奎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06" y="3782548"/>
            <a:ext cx="1160634" cy="250254"/>
          </a:xfrm>
          <a:prstGeom prst="rect">
            <a:avLst/>
          </a:prstGeom>
          <a:noFill/>
        </p:spPr>
        <p:txBody>
          <a:bodyPr wrap="squar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2021/10/31</a:t>
            </a:r>
          </a:p>
        </p:txBody>
      </p:sp>
      <p:sp>
        <p:nvSpPr>
          <p:cNvPr id="9" name="椭圆 8"/>
          <p:cNvSpPr/>
          <p:nvPr/>
        </p:nvSpPr>
        <p:spPr>
          <a:xfrm>
            <a:off x="4638260" y="3856468"/>
            <a:ext cx="102411" cy="102417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26029" y="3856467"/>
            <a:ext cx="102411" cy="102417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91312" y="2571750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79443" y="1459971"/>
            <a:ext cx="7288695" cy="338554"/>
          </a:xfrm>
          <a:prstGeom prst="rect">
            <a:avLst/>
          </a:prstGeom>
          <a:noFill/>
          <a:effectLst>
            <a:outerShdw dir="5400000" sx="1000" sy="1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ImageNet Classification with Deep Convolutional Neural Networks</a:t>
            </a:r>
            <a:endParaRPr lang="zh-CN" altLang="en-US" sz="1600" dirty="0">
              <a:effectLst>
                <a:glow rad="25400">
                  <a:schemeClr val="bg1">
                    <a:alpha val="26000"/>
                  </a:schemeClr>
                </a:glow>
              </a:effectLst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B51D391-479A-469C-AF30-C99A5F232972}"/>
              </a:ext>
            </a:extLst>
          </p:cNvPr>
          <p:cNvSpPr/>
          <p:nvPr/>
        </p:nvSpPr>
        <p:spPr>
          <a:xfrm>
            <a:off x="3364284" y="3856467"/>
            <a:ext cx="102411" cy="102417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56F78F8-77CF-414B-9890-A6DB772B129B}"/>
              </a:ext>
            </a:extLst>
          </p:cNvPr>
          <p:cNvSpPr txBox="1"/>
          <p:nvPr/>
        </p:nvSpPr>
        <p:spPr>
          <a:xfrm>
            <a:off x="3410400" y="3782548"/>
            <a:ext cx="1054502" cy="250254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导师：廖列法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08CF76-1F9E-4DFB-AE49-CFB5B5D973C2}"/>
              </a:ext>
            </a:extLst>
          </p:cNvPr>
          <p:cNvSpPr txBox="1"/>
          <p:nvPr/>
        </p:nvSpPr>
        <p:spPr>
          <a:xfrm>
            <a:off x="1179443" y="1860082"/>
            <a:ext cx="7288695" cy="546303"/>
          </a:xfrm>
          <a:prstGeom prst="rect">
            <a:avLst/>
          </a:prstGeom>
          <a:noFill/>
          <a:effectLst>
            <a:outerShdw dir="5400000" sx="1000" sy="1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基于深度卷积神经网络的图像网络分类</a:t>
            </a:r>
            <a:endParaRPr lang="en-US" altLang="zh-CN" dirty="0"/>
          </a:p>
          <a:p>
            <a:r>
              <a:rPr lang="en-US" altLang="zh-CN" sz="1600" dirty="0">
                <a:effectLst>
                  <a:glow rad="25400">
                    <a:schemeClr val="bg1">
                      <a:alpha val="26000"/>
                    </a:schemeClr>
                  </a:glow>
                </a:effectLst>
              </a:rPr>
              <a:t>							------</a:t>
            </a:r>
            <a:r>
              <a:rPr lang="zh-CN" altLang="en-US" dirty="0"/>
              <a:t>开创了现代</a:t>
            </a:r>
            <a:r>
              <a:rPr lang="en-US" altLang="zh-CN" dirty="0"/>
              <a:t>CNN</a:t>
            </a:r>
            <a:r>
              <a:rPr lang="zh-CN" altLang="en-US" dirty="0"/>
              <a:t>的先河</a:t>
            </a:r>
            <a:endParaRPr lang="zh-CN" altLang="en-US" sz="1600" dirty="0">
              <a:effectLst>
                <a:glow rad="25400">
                  <a:schemeClr val="bg1">
                    <a:alpha val="26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2" grpId="0"/>
      <p:bldP spid="13" grpId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247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4D4D4D"/>
                </a:solidFill>
                <a:latin typeface="-apple-system"/>
              </a:rPr>
              <a:t>feature map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728870" y="1014872"/>
            <a:ext cx="6983896" cy="57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最终得到的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的量级在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140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norm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local response normalization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，基于局部小区域的像素值强度归一化，对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大小没有影响。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35DB6-0D77-40AF-B9C1-75DE5F55B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835" y="1667810"/>
            <a:ext cx="4976192" cy="33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卷积层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1001612" y="1385932"/>
            <a:ext cx="6890057" cy="57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第二、第四和第五卷积层的内核仅连接到前一层中驻留在同一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GPU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上的内核映射（见图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）。第三个卷积层的核连接到第二层中的所有核映射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35DB6-0D77-40AF-B9C1-75DE5F55B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82" y="2199863"/>
            <a:ext cx="5214916" cy="24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ReLU</a:t>
            </a:r>
            <a:r>
              <a:rPr lang="en-US" altLang="zh-CN" sz="3600" b="1" dirty="0"/>
              <a:t> Nonlinearity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1001612" y="1385932"/>
            <a:ext cx="6890057" cy="13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就具有梯度下降的训练时间而言，饱和非线性函数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tanh(x)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或</a:t>
            </a:r>
            <a:r>
              <a:rPr lang="en-US" altLang="zh-CN" b="0" i="0" dirty="0" err="1">
                <a:effectLst/>
                <a:latin typeface="-apple-system"/>
              </a:rPr>
              <a:t>sigmod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比非饱和非线性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f(x)=max(0, x)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慢得多。将具有这种非线性的神经元称为整流线性单位（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ReLUs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具有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ReLUs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的深度卷积神经网络比具有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tanh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单位的等效快几倍。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indent="360000">
              <a:lnSpc>
                <a:spcPct val="12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优点：</a:t>
            </a:r>
            <a:r>
              <a:rPr lang="en-US" altLang="zh-CN" b="0" i="0" dirty="0" err="1">
                <a:effectLst/>
                <a:latin typeface="-apple-system"/>
              </a:rPr>
              <a:t>relu</a:t>
            </a:r>
            <a:r>
              <a:rPr lang="zh-CN" altLang="en-US" b="0" i="0" dirty="0">
                <a:effectLst/>
                <a:latin typeface="-apple-system"/>
              </a:rPr>
              <a:t>的导数更好求、防止梯度消失、</a:t>
            </a:r>
            <a:r>
              <a:rPr lang="en-US" altLang="zh-CN" b="0" i="0" dirty="0" err="1">
                <a:effectLst/>
                <a:latin typeface="-apple-system"/>
              </a:rPr>
              <a:t>relu</a:t>
            </a:r>
            <a:r>
              <a:rPr lang="zh-CN" altLang="en-US" b="0" i="0" dirty="0">
                <a:effectLst/>
                <a:latin typeface="-apple-system"/>
              </a:rPr>
              <a:t>可以使一些神经元输出为</a:t>
            </a:r>
            <a:r>
              <a:rPr lang="en-US" altLang="zh-CN" b="0" i="0" dirty="0">
                <a:effectLst/>
                <a:latin typeface="-apple-system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，因此可以增加网络的稀疏性、增加网络的非线性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C3D753-38D7-45EC-BC09-4BBF802DF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34"/>
          <a:stretch/>
        </p:blipFill>
        <p:spPr>
          <a:xfrm>
            <a:off x="2865792" y="2704178"/>
            <a:ext cx="2829320" cy="24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4129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GPU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5B2DA-AF72-4F94-A672-DBA974AC6468}"/>
              </a:ext>
            </a:extLst>
          </p:cNvPr>
          <p:cNvSpPr txBox="1"/>
          <p:nvPr/>
        </p:nvSpPr>
        <p:spPr>
          <a:xfrm>
            <a:off x="910512" y="1731073"/>
            <a:ext cx="6890057" cy="13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单个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GTX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580 GPU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只有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3GB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内存，这限制了可以在其上训练的网络的最大尺寸。 事实证明，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万个训练样例训练太大而无法放在一个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上的网络。本文采用的是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并行化方案，基本上将一半内核（或神经元）放在每个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GPU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上，还有一个额外的技巧：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GPU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仅在某些层中进行通信（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例如，第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层的内核从第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层的所有内核映射中获取输入。然而，第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层的内核只从位于同一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层的内核映射中获取输入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7611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1659491" y="1893772"/>
            <a:ext cx="5610588" cy="117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cap="all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7200" cap="all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85971" y="3194639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412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2"/>
              </a:rPr>
              <a:t>摘要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1126971" y="1653101"/>
            <a:ext cx="6890057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训练了一个大型的深度卷积神经网络，将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ImageNet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LSVRC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-2010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竞赛中的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120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万张图像分类为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1000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个不同的类别，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top-1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op-5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错误率分别为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37.5%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17.0%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，这已经比</a:t>
            </a:r>
            <a:r>
              <a:rPr lang="zh-CN" altLang="en-US" dirty="0">
                <a:latin typeface="Arial" panose="020B0604020202020204" pitchFamily="34" charset="0"/>
              </a:rPr>
              <a:t>当前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最先进技术要好得多。而在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2012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年，采用了一个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drop out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正则化的方法，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op-5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错误率为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15.3%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该网络里，一共有</a:t>
            </a:r>
            <a:r>
              <a:rPr lang="en-US" altLang="zh-CN" dirty="0">
                <a:latin typeface="Arial" panose="020B0604020202020204" pitchFamily="34" charset="0"/>
              </a:rPr>
              <a:t>6000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万个参数和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万个神经元。</a:t>
            </a:r>
            <a:endParaRPr lang="zh-CN" altLang="en-US" dirty="0">
              <a:solidFill>
                <a:srgbClr val="4D4D4D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9508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数据集</a:t>
            </a:r>
            <a:endParaRPr lang="en-US" altLang="zh-CN" sz="7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1028116" y="1505202"/>
            <a:ext cx="689005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ImageNet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是一个包含超过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1500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万张高分辨率图像的数据集，属于大约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22,000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个类别。这些图从网上收集并由人工进行标记。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indent="360000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而该比赛使用的是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ImageNet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的一个子集，大概有一千个种类，每个种类大约一千张图片，训练集有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万张图片，验证集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万张图像，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万张用来测试的图像。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indent="360000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该集合的图片具有各种各样的分辨率，但是系统要求输入分辨率一致（输入相同大小的图片）。因此将图像变成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256*256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的大小（将矩形图片的较短的边缩放到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256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个像素，然后从中间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部分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crop out 256×256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大小的图像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patch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980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数据增强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1126971" y="1677480"/>
            <a:ext cx="6890057" cy="13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为了防止训练过程中过拟合，在第一层，输入的是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224*224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的图像大小，是从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256*256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中随机提取的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224*224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的大小区域，作为一个新的训练图片，用这样的方式来增加训练集的数量，一共增加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2048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倍（先分别提取四个角和中间区域，和水平反射。计算规则</a:t>
            </a:r>
            <a:r>
              <a:rPr lang="en-US" altLang="zh-CN" b="0" i="0" dirty="0">
                <a:effectLst/>
                <a:latin typeface="-apple-system"/>
              </a:rPr>
              <a:t>2×</a:t>
            </a:r>
            <a:r>
              <a:rPr lang="zh-CN" altLang="en-US" b="0" i="0" dirty="0">
                <a:effectLst/>
                <a:latin typeface="-apple-system"/>
              </a:rPr>
              <a:t>（</a:t>
            </a:r>
            <a:r>
              <a:rPr lang="en-US" altLang="zh-CN" b="0" i="0" dirty="0">
                <a:effectLst/>
                <a:latin typeface="-apple-system"/>
              </a:rPr>
              <a:t>256-224</a:t>
            </a:r>
            <a:r>
              <a:rPr lang="zh-CN" altLang="en-US" b="0" i="0" dirty="0">
                <a:effectLst/>
                <a:latin typeface="-apple-system"/>
              </a:rPr>
              <a:t>）</a:t>
            </a:r>
            <a:r>
              <a:rPr lang="en-US" altLang="zh-CN" b="0" i="0" dirty="0">
                <a:effectLst/>
                <a:latin typeface="-apple-system"/>
              </a:rPr>
              <a:t>^ 2 = 2048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）。并在做测试结果时，取十张图片的平均值，作为结果。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indent="360000">
              <a:lnSpc>
                <a:spcPct val="12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另外一种是通过改变图片的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RGB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颜色，进行数据集的增加。</a:t>
            </a:r>
          </a:p>
        </p:txBody>
      </p:sp>
    </p:spTree>
    <p:extLst>
      <p:ext uri="{BB962C8B-B14F-4D97-AF65-F5344CB8AC3E}">
        <p14:creationId xmlns:p14="http://schemas.microsoft.com/office/powerpoint/2010/main" val="304788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41297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结构</a:t>
            </a:r>
            <a:endParaRPr lang="en-US" altLang="zh-CN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5B2DA-AF72-4F94-A672-DBA974AC6468}"/>
              </a:ext>
            </a:extLst>
          </p:cNvPr>
          <p:cNvSpPr txBox="1"/>
          <p:nvPr/>
        </p:nvSpPr>
        <p:spPr>
          <a:xfrm>
            <a:off x="562642" y="1232167"/>
            <a:ext cx="6890057" cy="81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前五个是卷积层，其余三个是完全连接的，最后一个全连接层的输出被提供给一个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1000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indent="360000">
              <a:lnSpc>
                <a:spcPct val="12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分为上下两层是因为运用了双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进行训练。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8C944B-9AD9-49ED-95A1-4605F6065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548" y="2389391"/>
            <a:ext cx="5643675" cy="21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输入层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868017" y="1037440"/>
            <a:ext cx="7149548" cy="13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每个立方体或者长条都是特征图（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），维度为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224*224*3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RGB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的输入图像其实也可以看成是一种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。此时用到的是将训练的图集进行增强，随机提取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224*224*3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的图片。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输入层中输入的是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150528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维度的图片，即</a:t>
            </a:r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长、宽和通道数的乘积（224×224×3=150528） 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ED789-0576-43B4-81EE-ECFADDED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2554294"/>
            <a:ext cx="4803913" cy="22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9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卷积层一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583096" y="915480"/>
            <a:ext cx="3988905" cy="348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卷积核宽和高为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11×11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，结构有上下两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，两路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通道数的总和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96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，即生成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96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个特征图并以步长为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进行过滤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224*224*3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的输入图片。（可以看到有两个卷积核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，而且每个卷积核的维度都是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3×3×3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的带深度的三维结构，需要注意的是：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每个卷积核处理上一层输入的一张图三个通道，那么卷积核也是三维的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，同时每个卷积核还有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个偏执单元，那么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卷积核有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bias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，总参数量为：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3*3*3*2+2=56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），对应的那么总共的卷积参数大小为（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11*11*3*48+48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*2=34944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，则单路输入维度为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17472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379725-A376-4747-9CAD-D3580616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03" y="915480"/>
            <a:ext cx="4143762" cy="36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卷积层二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728870" y="831977"/>
            <a:ext cx="7070034" cy="207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卷积层一输出维度为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55*55*48*2=29044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。相当于算这个长方体的体积。而特征图的是根据上一层的输入的长宽减去过滤（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filter 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）的长宽，加上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倍的填充（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padding 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）的和，除以步长（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stride 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，最后加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，即（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224-11+2*0 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/4+1=54.25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，此时并不是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55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。有两种不同的说法，一是利用输入是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227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大小的图片进行计算，并非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224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。二是将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padding=1.5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，所以存在争议，但论文本身并没有提到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第二个卷积层将第一个卷积层的输出作为输入（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反应归一化并池化），然后用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256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5 × 5 × 48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的内核进行过滤。</a:t>
            </a:r>
            <a:r>
              <a:rPr lang="zh-CN" altLang="zh-CN" dirty="0">
                <a:solidFill>
                  <a:srgbClr val="4F4F4F"/>
                </a:solidFill>
                <a:latin typeface="-apple-system"/>
              </a:rPr>
              <a:t>卷积层2得到的feature map：27×27×128×2=186624 </a:t>
            </a:r>
          </a:p>
          <a:p>
            <a:pPr indent="360000">
              <a:lnSpc>
                <a:spcPct val="120000"/>
              </a:lnSpc>
            </a:pP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35DB6-0D77-40AF-B9C1-75DE5F55B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96" y="2635569"/>
            <a:ext cx="5082208" cy="24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60547" y="823249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346" y="168191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卷积层三、四、五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CAC86-E94D-4202-821A-E4EE3F736F15}"/>
              </a:ext>
            </a:extLst>
          </p:cNvPr>
          <p:cNvSpPr txBox="1"/>
          <p:nvPr/>
        </p:nvSpPr>
        <p:spPr>
          <a:xfrm>
            <a:off x="728870" y="1014872"/>
            <a:ext cx="6983896" cy="106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第三、四、五层卷积层前后相连，之间没有池化层和归一化层。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第三个卷积层有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384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 × 3 × 256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的内核，得到的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feature map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13*13*192*2=64896</a:t>
            </a:r>
          </a:p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第四个卷积层有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384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 × 3 × 192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的内核，得到的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feature map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13*13*192*2=64896</a:t>
            </a:r>
          </a:p>
          <a:p>
            <a:pPr indent="360000">
              <a:lnSpc>
                <a:spcPct val="120000"/>
              </a:lnSpc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第五个卷积层有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256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 × 3 × 192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的内核。得到的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feature map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13*13*128*2=43264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35DB6-0D77-40AF-B9C1-75DE5F55B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85" y="2406748"/>
            <a:ext cx="5046066" cy="23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4549</TotalTime>
  <Words>1236</Words>
  <Application>Microsoft Office PowerPoint</Application>
  <PresentationFormat>全屏显示(16:9)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Dotum</vt:lpstr>
      <vt:lpstr>KaTeX_Main</vt:lpstr>
      <vt:lpstr>微软雅黑</vt:lpstr>
      <vt:lpstr>新宋体</vt:lpstr>
      <vt:lpstr>Arial</vt:lpstr>
      <vt:lpstr>Calibri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LK970526@outlook.com</cp:lastModifiedBy>
  <cp:revision>240</cp:revision>
  <dcterms:created xsi:type="dcterms:W3CDTF">2016-12-14T09:45:00Z</dcterms:created>
  <dcterms:modified xsi:type="dcterms:W3CDTF">2021-10-31T04:57:27Z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2A47CFD1941A40A899B965392ABCE920</vt:lpwstr>
  </property>
</Properties>
</file>