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
  </p:notesMasterIdLst>
  <p:sldIdLst>
    <p:sldId id="294" r:id="rId2"/>
    <p:sldId id="259" r:id="rId3"/>
    <p:sldId id="310" r:id="rId4"/>
    <p:sldId id="308" r:id="rId5"/>
    <p:sldId id="315" r:id="rId6"/>
    <p:sldId id="316" r:id="rId7"/>
    <p:sldId id="317" r:id="rId8"/>
    <p:sldId id="318" r:id="rId9"/>
    <p:sldId id="319" r:id="rId10"/>
    <p:sldId id="320" r:id="rId11"/>
    <p:sldId id="321" r:id="rId12"/>
    <p:sldId id="322" r:id="rId13"/>
    <p:sldId id="323" r:id="rId14"/>
    <p:sldId id="303" r:id="rId15"/>
    <p:sldId id="280"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731" y="73"/>
      </p:cViewPr>
      <p:guideLst/>
    </p:cSldViewPr>
  </p:slideViewPr>
  <p:notesTextViewPr>
    <p:cViewPr>
      <p:scale>
        <a:sx n="1" d="1"/>
        <a:sy n="1" d="1"/>
      </p:scale>
      <p:origin x="0" y="0"/>
    </p:cViewPr>
  </p:notesTextViewPr>
  <p:sorterViewPr>
    <p:cViewPr>
      <p:scale>
        <a:sx n="125" d="100"/>
        <a:sy n="125" d="100"/>
      </p:scale>
      <p:origin x="0" y="-115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703861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10</a:t>
            </a:fld>
            <a:endParaRPr lang="zh-CN" altLang="en-US"/>
          </a:p>
        </p:txBody>
      </p:sp>
    </p:spTree>
    <p:extLst>
      <p:ext uri="{BB962C8B-B14F-4D97-AF65-F5344CB8AC3E}">
        <p14:creationId xmlns:p14="http://schemas.microsoft.com/office/powerpoint/2010/main" val="102777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11</a:t>
            </a:fld>
            <a:endParaRPr lang="zh-CN" altLang="en-US"/>
          </a:p>
        </p:txBody>
      </p:sp>
    </p:spTree>
    <p:extLst>
      <p:ext uri="{BB962C8B-B14F-4D97-AF65-F5344CB8AC3E}">
        <p14:creationId xmlns:p14="http://schemas.microsoft.com/office/powerpoint/2010/main" val="273236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12</a:t>
            </a:fld>
            <a:endParaRPr lang="zh-CN" altLang="en-US"/>
          </a:p>
        </p:txBody>
      </p:sp>
    </p:spTree>
    <p:extLst>
      <p:ext uri="{BB962C8B-B14F-4D97-AF65-F5344CB8AC3E}">
        <p14:creationId xmlns:p14="http://schemas.microsoft.com/office/powerpoint/2010/main" val="1864227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13</a:t>
            </a:fld>
            <a:endParaRPr lang="zh-CN" altLang="en-US"/>
          </a:p>
        </p:txBody>
      </p:sp>
    </p:spTree>
    <p:extLst>
      <p:ext uri="{BB962C8B-B14F-4D97-AF65-F5344CB8AC3E}">
        <p14:creationId xmlns:p14="http://schemas.microsoft.com/office/powerpoint/2010/main" val="127112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14</a:t>
            </a:fld>
            <a:endParaRPr lang="zh-CN" altLang="en-US"/>
          </a:p>
        </p:txBody>
      </p:sp>
    </p:spTree>
    <p:extLst>
      <p:ext uri="{BB962C8B-B14F-4D97-AF65-F5344CB8AC3E}">
        <p14:creationId xmlns:p14="http://schemas.microsoft.com/office/powerpoint/2010/main" val="224493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15</a:t>
            </a:fld>
            <a:endParaRPr lang="zh-CN" altLang="en-US"/>
          </a:p>
        </p:txBody>
      </p:sp>
    </p:spTree>
    <p:extLst>
      <p:ext uri="{BB962C8B-B14F-4D97-AF65-F5344CB8AC3E}">
        <p14:creationId xmlns:p14="http://schemas.microsoft.com/office/powerpoint/2010/main" val="73322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113609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3</a:t>
            </a:fld>
            <a:endParaRPr lang="zh-CN" altLang="en-US"/>
          </a:p>
        </p:txBody>
      </p:sp>
    </p:spTree>
    <p:extLst>
      <p:ext uri="{BB962C8B-B14F-4D97-AF65-F5344CB8AC3E}">
        <p14:creationId xmlns:p14="http://schemas.microsoft.com/office/powerpoint/2010/main" val="27576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4</a:t>
            </a:fld>
            <a:endParaRPr lang="zh-CN" altLang="en-US"/>
          </a:p>
        </p:txBody>
      </p:sp>
    </p:spTree>
    <p:extLst>
      <p:ext uri="{BB962C8B-B14F-4D97-AF65-F5344CB8AC3E}">
        <p14:creationId xmlns:p14="http://schemas.microsoft.com/office/powerpoint/2010/main" val="124748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5</a:t>
            </a:fld>
            <a:endParaRPr lang="zh-CN" altLang="en-US"/>
          </a:p>
        </p:txBody>
      </p:sp>
    </p:spTree>
    <p:extLst>
      <p:ext uri="{BB962C8B-B14F-4D97-AF65-F5344CB8AC3E}">
        <p14:creationId xmlns:p14="http://schemas.microsoft.com/office/powerpoint/2010/main" val="347761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6</a:t>
            </a:fld>
            <a:endParaRPr lang="zh-CN" altLang="en-US"/>
          </a:p>
        </p:txBody>
      </p:sp>
    </p:spTree>
    <p:extLst>
      <p:ext uri="{BB962C8B-B14F-4D97-AF65-F5344CB8AC3E}">
        <p14:creationId xmlns:p14="http://schemas.microsoft.com/office/powerpoint/2010/main" val="271096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7</a:t>
            </a:fld>
            <a:endParaRPr lang="zh-CN" altLang="en-US"/>
          </a:p>
        </p:txBody>
      </p:sp>
    </p:spTree>
    <p:extLst>
      <p:ext uri="{BB962C8B-B14F-4D97-AF65-F5344CB8AC3E}">
        <p14:creationId xmlns:p14="http://schemas.microsoft.com/office/powerpoint/2010/main" val="204123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8</a:t>
            </a:fld>
            <a:endParaRPr lang="zh-CN" altLang="en-US"/>
          </a:p>
        </p:txBody>
      </p:sp>
    </p:spTree>
    <p:extLst>
      <p:ext uri="{BB962C8B-B14F-4D97-AF65-F5344CB8AC3E}">
        <p14:creationId xmlns:p14="http://schemas.microsoft.com/office/powerpoint/2010/main" val="188508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t>9</a:t>
            </a:fld>
            <a:endParaRPr lang="zh-CN" altLang="en-US"/>
          </a:p>
        </p:txBody>
      </p:sp>
    </p:spTree>
    <p:extLst>
      <p:ext uri="{BB962C8B-B14F-4D97-AF65-F5344CB8AC3E}">
        <p14:creationId xmlns:p14="http://schemas.microsoft.com/office/powerpoint/2010/main" val="111274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69767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4952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641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2745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215860726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4" r:id="rId3"/>
    <p:sldLayoutId id="2147483670" r:id="rId4"/>
    <p:sldLayoutId id="2147483675"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101" t="989" r="989" b="989"/>
          <a:stretch/>
        </p:blipFill>
        <p:spPr>
          <a:xfrm>
            <a:off x="0" y="0"/>
            <a:ext cx="9281254" cy="6858000"/>
          </a:xfrm>
          <a:prstGeom prst="rect">
            <a:avLst/>
          </a:prstGeom>
        </p:spPr>
      </p:pic>
      <p:sp>
        <p:nvSpPr>
          <p:cNvPr id="3" name="文本框 2"/>
          <p:cNvSpPr txBox="1"/>
          <p:nvPr/>
        </p:nvSpPr>
        <p:spPr>
          <a:xfrm>
            <a:off x="5335572" y="1753386"/>
            <a:ext cx="6504494" cy="1384995"/>
          </a:xfrm>
          <a:prstGeom prst="rect">
            <a:avLst/>
          </a:prstGeom>
          <a:noFill/>
        </p:spPr>
        <p:txBody>
          <a:bodyPr wrap="square" rtlCol="0">
            <a:spAutoFit/>
            <a:scene3d>
              <a:camera prst="orthographicFront"/>
              <a:lightRig rig="threePt" dir="t"/>
            </a:scene3d>
            <a:sp3d contourW="12700"/>
          </a:bodyPr>
          <a:lstStyle/>
          <a:p>
            <a:pPr lvl="0" algn="ctr">
              <a:defRPr/>
            </a:pPr>
            <a:r>
              <a:rPr lang="en-US" altLang="zh-CN" sz="2800" dirty="0"/>
              <a:t>MECT: Multi-Metadata Embedding based Cross-Transformer for </a:t>
            </a:r>
          </a:p>
          <a:p>
            <a:pPr lvl="0" algn="ctr">
              <a:defRPr/>
            </a:pPr>
            <a:r>
              <a:rPr lang="en-US" altLang="zh-CN" sz="2800" dirty="0"/>
              <a:t>Chinese Named Entity Recognition</a:t>
            </a:r>
            <a:endParaRPr lang="zh-CN" altLang="en-US" sz="2800" b="1" dirty="0">
              <a:solidFill>
                <a:schemeClr val="tx1">
                  <a:lumMod val="75000"/>
                  <a:lumOff val="25000"/>
                </a:schemeClr>
              </a:solidFill>
            </a:endParaRPr>
          </a:p>
        </p:txBody>
      </p:sp>
      <p:grpSp>
        <p:nvGrpSpPr>
          <p:cNvPr id="7" name="组合 6"/>
          <p:cNvGrpSpPr/>
          <p:nvPr/>
        </p:nvGrpSpPr>
        <p:grpSpPr>
          <a:xfrm>
            <a:off x="10511512" y="4712473"/>
            <a:ext cx="762000" cy="179294"/>
            <a:chOff x="4921624" y="3119718"/>
            <a:chExt cx="762000" cy="179294"/>
          </a:xfrm>
        </p:grpSpPr>
        <p:sp>
          <p:nvSpPr>
            <p:cNvPr id="8" name="矩形 7"/>
            <p:cNvSpPr/>
            <p:nvPr userDrawn="1"/>
          </p:nvSpPr>
          <p:spPr>
            <a:xfrm>
              <a:off x="4921624"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矩形 8"/>
            <p:cNvSpPr/>
            <p:nvPr userDrawn="1"/>
          </p:nvSpPr>
          <p:spPr>
            <a:xfrm>
              <a:off x="5212977"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矩形 9"/>
            <p:cNvSpPr/>
            <p:nvPr userDrawn="1"/>
          </p:nvSpPr>
          <p:spPr>
            <a:xfrm>
              <a:off x="5504330"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pic>
        <p:nvPicPr>
          <p:cNvPr id="6" name="图片 5">
            <a:extLst>
              <a:ext uri="{FF2B5EF4-FFF2-40B4-BE49-F238E27FC236}">
                <a16:creationId xmlns:a16="http://schemas.microsoft.com/office/drawing/2014/main" id="{2CABA969-6358-492A-9F96-02C0FE722C78}"/>
              </a:ext>
            </a:extLst>
          </p:cNvPr>
          <p:cNvPicPr>
            <a:picLocks noChangeAspect="1"/>
          </p:cNvPicPr>
          <p:nvPr/>
        </p:nvPicPr>
        <p:blipFill>
          <a:blip r:embed="rId4"/>
          <a:stretch>
            <a:fillRect/>
          </a:stretch>
        </p:blipFill>
        <p:spPr>
          <a:xfrm>
            <a:off x="5901180" y="3700017"/>
            <a:ext cx="6401528" cy="644129"/>
          </a:xfrm>
          <a:prstGeom prst="rect">
            <a:avLst/>
          </a:prstGeom>
        </p:spPr>
      </p:pic>
    </p:spTree>
    <p:extLst>
      <p:ext uri="{BB962C8B-B14F-4D97-AF65-F5344CB8AC3E}">
        <p14:creationId xmlns:p14="http://schemas.microsoft.com/office/powerpoint/2010/main" val="17647443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749413" cy="1109817"/>
            <a:chOff x="346587" y="0"/>
            <a:chExt cx="5184274"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01162" y="286056"/>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的实验</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BC3DED1D-D35A-4BA4-90B2-CBAD71B07916}"/>
              </a:ext>
            </a:extLst>
          </p:cNvPr>
          <p:cNvPicPr>
            <a:picLocks noChangeAspect="1"/>
          </p:cNvPicPr>
          <p:nvPr/>
        </p:nvPicPr>
        <p:blipFill>
          <a:blip r:embed="rId4"/>
          <a:stretch>
            <a:fillRect/>
          </a:stretch>
        </p:blipFill>
        <p:spPr>
          <a:xfrm>
            <a:off x="0" y="1156887"/>
            <a:ext cx="5671716" cy="5593535"/>
          </a:xfrm>
          <a:prstGeom prst="rect">
            <a:avLst/>
          </a:prstGeom>
        </p:spPr>
      </p:pic>
      <p:pic>
        <p:nvPicPr>
          <p:cNvPr id="3" name="图片 2">
            <a:extLst>
              <a:ext uri="{FF2B5EF4-FFF2-40B4-BE49-F238E27FC236}">
                <a16:creationId xmlns:a16="http://schemas.microsoft.com/office/drawing/2014/main" id="{DAD08702-5215-427E-9A9F-3B930581087C}"/>
              </a:ext>
            </a:extLst>
          </p:cNvPr>
          <p:cNvPicPr>
            <a:picLocks noChangeAspect="1"/>
          </p:cNvPicPr>
          <p:nvPr/>
        </p:nvPicPr>
        <p:blipFill>
          <a:blip r:embed="rId5"/>
          <a:stretch>
            <a:fillRect/>
          </a:stretch>
        </p:blipFill>
        <p:spPr>
          <a:xfrm>
            <a:off x="6422272" y="0"/>
            <a:ext cx="5628571" cy="6619048"/>
          </a:xfrm>
          <a:prstGeom prst="rect">
            <a:avLst/>
          </a:prstGeom>
        </p:spPr>
      </p:pic>
    </p:spTree>
    <p:extLst>
      <p:ext uri="{BB962C8B-B14F-4D97-AF65-F5344CB8AC3E}">
        <p14:creationId xmlns:p14="http://schemas.microsoft.com/office/powerpoint/2010/main" val="8748540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749413" cy="1109817"/>
            <a:chOff x="346587" y="0"/>
            <a:chExt cx="5184274"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01162" y="286056"/>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的实验</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86973042-C471-4B31-9286-D2AC26E88782}"/>
              </a:ext>
            </a:extLst>
          </p:cNvPr>
          <p:cNvPicPr>
            <a:picLocks noChangeAspect="1"/>
          </p:cNvPicPr>
          <p:nvPr/>
        </p:nvPicPr>
        <p:blipFill>
          <a:blip r:embed="rId4"/>
          <a:stretch>
            <a:fillRect/>
          </a:stretch>
        </p:blipFill>
        <p:spPr>
          <a:xfrm>
            <a:off x="361851" y="1235854"/>
            <a:ext cx="4685122" cy="5622146"/>
          </a:xfrm>
          <a:prstGeom prst="rect">
            <a:avLst/>
          </a:prstGeom>
        </p:spPr>
      </p:pic>
      <p:pic>
        <p:nvPicPr>
          <p:cNvPr id="4" name="图片 3">
            <a:extLst>
              <a:ext uri="{FF2B5EF4-FFF2-40B4-BE49-F238E27FC236}">
                <a16:creationId xmlns:a16="http://schemas.microsoft.com/office/drawing/2014/main" id="{6FE1EED9-E0AC-40F7-9ABC-BB68FC726DCB}"/>
              </a:ext>
            </a:extLst>
          </p:cNvPr>
          <p:cNvPicPr>
            <a:picLocks noChangeAspect="1"/>
          </p:cNvPicPr>
          <p:nvPr/>
        </p:nvPicPr>
        <p:blipFill>
          <a:blip r:embed="rId5"/>
          <a:stretch>
            <a:fillRect/>
          </a:stretch>
        </p:blipFill>
        <p:spPr>
          <a:xfrm>
            <a:off x="6361735" y="1235854"/>
            <a:ext cx="4799600" cy="5136870"/>
          </a:xfrm>
          <a:prstGeom prst="rect">
            <a:avLst/>
          </a:prstGeom>
        </p:spPr>
      </p:pic>
    </p:spTree>
    <p:extLst>
      <p:ext uri="{BB962C8B-B14F-4D97-AF65-F5344CB8AC3E}">
        <p14:creationId xmlns:p14="http://schemas.microsoft.com/office/powerpoint/2010/main" val="36029109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749413" cy="1109817"/>
            <a:chOff x="346587" y="0"/>
            <a:chExt cx="5184274"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01162" y="286056"/>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的实验</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9FC4FFC6-0E7B-4351-AC18-226FC7E91FA2}"/>
              </a:ext>
            </a:extLst>
          </p:cNvPr>
          <p:cNvPicPr>
            <a:picLocks noChangeAspect="1"/>
          </p:cNvPicPr>
          <p:nvPr/>
        </p:nvPicPr>
        <p:blipFill>
          <a:blip r:embed="rId4"/>
          <a:stretch>
            <a:fillRect/>
          </a:stretch>
        </p:blipFill>
        <p:spPr>
          <a:xfrm>
            <a:off x="2732768" y="1158360"/>
            <a:ext cx="6081293" cy="5413584"/>
          </a:xfrm>
          <a:prstGeom prst="rect">
            <a:avLst/>
          </a:prstGeom>
        </p:spPr>
      </p:pic>
    </p:spTree>
    <p:extLst>
      <p:ext uri="{BB962C8B-B14F-4D97-AF65-F5344CB8AC3E}">
        <p14:creationId xmlns:p14="http://schemas.microsoft.com/office/powerpoint/2010/main" val="4828798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749413" cy="1109817"/>
            <a:chOff x="346587" y="0"/>
            <a:chExt cx="5184274"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01162" y="286056"/>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的实验</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片 2">
            <a:extLst>
              <a:ext uri="{FF2B5EF4-FFF2-40B4-BE49-F238E27FC236}">
                <a16:creationId xmlns:a16="http://schemas.microsoft.com/office/drawing/2014/main" id="{7B72ADD7-DA3C-4F8E-8801-8568BB37EA8A}"/>
              </a:ext>
            </a:extLst>
          </p:cNvPr>
          <p:cNvPicPr>
            <a:picLocks noChangeAspect="1"/>
          </p:cNvPicPr>
          <p:nvPr/>
        </p:nvPicPr>
        <p:blipFill>
          <a:blip r:embed="rId4"/>
          <a:stretch>
            <a:fillRect/>
          </a:stretch>
        </p:blipFill>
        <p:spPr>
          <a:xfrm>
            <a:off x="177428" y="2017438"/>
            <a:ext cx="5543921" cy="3142857"/>
          </a:xfrm>
          <a:prstGeom prst="rect">
            <a:avLst/>
          </a:prstGeom>
        </p:spPr>
      </p:pic>
      <p:pic>
        <p:nvPicPr>
          <p:cNvPr id="4" name="图片 3">
            <a:extLst>
              <a:ext uri="{FF2B5EF4-FFF2-40B4-BE49-F238E27FC236}">
                <a16:creationId xmlns:a16="http://schemas.microsoft.com/office/drawing/2014/main" id="{58F40F12-5256-42DC-B320-92C5761E18FB}"/>
              </a:ext>
            </a:extLst>
          </p:cNvPr>
          <p:cNvPicPr>
            <a:picLocks noChangeAspect="1"/>
          </p:cNvPicPr>
          <p:nvPr/>
        </p:nvPicPr>
        <p:blipFill>
          <a:blip r:embed="rId5"/>
          <a:stretch>
            <a:fillRect/>
          </a:stretch>
        </p:blipFill>
        <p:spPr>
          <a:xfrm>
            <a:off x="6043413" y="2017438"/>
            <a:ext cx="5646908" cy="3252146"/>
          </a:xfrm>
          <a:prstGeom prst="rect">
            <a:avLst/>
          </a:prstGeom>
        </p:spPr>
      </p:pic>
    </p:spTree>
    <p:extLst>
      <p:ext uri="{BB962C8B-B14F-4D97-AF65-F5344CB8AC3E}">
        <p14:creationId xmlns:p14="http://schemas.microsoft.com/office/powerpoint/2010/main" val="42249788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2901186" cy="1109817"/>
            <a:chOff x="346587" y="0"/>
            <a:chExt cx="2901186"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242370" y="458879"/>
              <a:ext cx="1005403" cy="584775"/>
            </a:xfrm>
            <a:prstGeom prst="rect">
              <a:avLst/>
            </a:prstGeom>
            <a:noFill/>
          </p:spPr>
          <p:txBody>
            <a:bodyPr wrap="none" rtlCol="0">
              <a:spAutoFit/>
              <a:scene3d>
                <a:camera prst="orthographicFront"/>
                <a:lightRig rig="threePt" dir="t"/>
              </a:scene3d>
              <a:sp3d contourW="12700"/>
            </a:bodyPr>
            <a:lstStyle/>
            <a:p>
              <a:r>
                <a:rPr lang="zh-CN" altLang="en-US" sz="3200" b="1" dirty="0"/>
                <a:t>总结</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 name="文本框 8">
            <a:extLst>
              <a:ext uri="{FF2B5EF4-FFF2-40B4-BE49-F238E27FC236}">
                <a16:creationId xmlns:a16="http://schemas.microsoft.com/office/drawing/2014/main" id="{BC0C9ADA-4070-4C60-AFBA-87AEF099A655}"/>
              </a:ext>
            </a:extLst>
          </p:cNvPr>
          <p:cNvSpPr txBox="1"/>
          <p:nvPr/>
        </p:nvSpPr>
        <p:spPr>
          <a:xfrm>
            <a:off x="1357460" y="1502534"/>
            <a:ext cx="7784183" cy="3970318"/>
          </a:xfrm>
          <a:prstGeom prst="rect">
            <a:avLst/>
          </a:prstGeom>
          <a:noFill/>
        </p:spPr>
        <p:txBody>
          <a:bodyPr wrap="square">
            <a:sp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 中文多元数据特征嵌入在中文命名实体识别中的应用</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提出了一种将中文的结构信息、字和词结合起来的双流模型，以提高所提出的</a:t>
            </a:r>
            <a:r>
              <a:rPr lang="en-US" altLang="zh-CN" sz="2800" dirty="0">
                <a:latin typeface="楷体" panose="02010609060101010101" pitchFamily="49" charset="-122"/>
                <a:ea typeface="楷体" panose="02010609060101010101" pitchFamily="49" charset="-122"/>
              </a:rPr>
              <a:t>MECT</a:t>
            </a:r>
            <a:r>
              <a:rPr lang="zh-CN" altLang="en-US" sz="2800" dirty="0">
                <a:latin typeface="楷体" panose="02010609060101010101" pitchFamily="49" charset="-122"/>
                <a:ea typeface="楷体" panose="02010609060101010101" pitchFamily="49" charset="-122"/>
              </a:rPr>
              <a:t>方法的性能</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在几个知名的中文命名实体识别基准数据集上的实验结果表明了所提出的</a:t>
            </a:r>
            <a:r>
              <a:rPr lang="en-US" altLang="zh-CN" sz="2800" dirty="0">
                <a:latin typeface="楷体" panose="02010609060101010101" pitchFamily="49" charset="-122"/>
                <a:ea typeface="楷体" panose="02010609060101010101" pitchFamily="49" charset="-122"/>
              </a:rPr>
              <a:t>MECT</a:t>
            </a:r>
            <a:r>
              <a:rPr lang="zh-CN" altLang="en-US" sz="2800" dirty="0">
                <a:latin typeface="楷体" panose="02010609060101010101" pitchFamily="49" charset="-122"/>
                <a:ea typeface="楷体" panose="02010609060101010101" pitchFamily="49" charset="-122"/>
              </a:rPr>
              <a:t>方法的优点和优越性。</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61147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101" t="989" r="989" b="989"/>
          <a:stretch/>
        </p:blipFill>
        <p:spPr>
          <a:xfrm>
            <a:off x="0" y="0"/>
            <a:ext cx="9281254" cy="6858000"/>
          </a:xfrm>
          <a:prstGeom prst="rect">
            <a:avLst/>
          </a:prstGeom>
        </p:spPr>
      </p:pic>
      <p:sp>
        <p:nvSpPr>
          <p:cNvPr id="3" name="文本框 2"/>
          <p:cNvSpPr txBox="1"/>
          <p:nvPr/>
        </p:nvSpPr>
        <p:spPr>
          <a:xfrm>
            <a:off x="4427662" y="2306779"/>
            <a:ext cx="5492288"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b="1" dirty="0">
                <a:solidFill>
                  <a:schemeClr val="tx1">
                    <a:lumMod val="75000"/>
                    <a:lumOff val="25000"/>
                  </a:schemeClr>
                </a:solidFill>
                <a:latin typeface="Arial"/>
                <a:ea typeface="微软雅黑"/>
              </a:rPr>
              <a:t>感谢观看</a:t>
            </a:r>
            <a:endParaRPr kumimoji="0" lang="zh-CN" altLang="en-US" sz="44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nvGrpSpPr>
          <p:cNvPr id="7" name="组合 6"/>
          <p:cNvGrpSpPr/>
          <p:nvPr/>
        </p:nvGrpSpPr>
        <p:grpSpPr>
          <a:xfrm>
            <a:off x="10558646" y="4514689"/>
            <a:ext cx="762000" cy="179294"/>
            <a:chOff x="4921624" y="3119718"/>
            <a:chExt cx="762000" cy="179294"/>
          </a:xfrm>
        </p:grpSpPr>
        <p:sp>
          <p:nvSpPr>
            <p:cNvPr id="8" name="矩形 7"/>
            <p:cNvSpPr/>
            <p:nvPr userDrawn="1"/>
          </p:nvSpPr>
          <p:spPr>
            <a:xfrm>
              <a:off x="4921624"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矩形 8"/>
            <p:cNvSpPr/>
            <p:nvPr userDrawn="1"/>
          </p:nvSpPr>
          <p:spPr>
            <a:xfrm>
              <a:off x="5212977"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矩形 9"/>
            <p:cNvSpPr/>
            <p:nvPr userDrawn="1"/>
          </p:nvSpPr>
          <p:spPr>
            <a:xfrm>
              <a:off x="5504330" y="3119718"/>
              <a:ext cx="179294" cy="179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pic>
        <p:nvPicPr>
          <p:cNvPr id="6" name="图片 5">
            <a:extLst>
              <a:ext uri="{FF2B5EF4-FFF2-40B4-BE49-F238E27FC236}">
                <a16:creationId xmlns:a16="http://schemas.microsoft.com/office/drawing/2014/main" id="{2CABA969-6358-492A-9F96-02C0FE722C78}"/>
              </a:ext>
            </a:extLst>
          </p:cNvPr>
          <p:cNvPicPr>
            <a:picLocks noChangeAspect="1"/>
          </p:cNvPicPr>
          <p:nvPr/>
        </p:nvPicPr>
        <p:blipFill>
          <a:blip r:embed="rId4"/>
          <a:stretch>
            <a:fillRect/>
          </a:stretch>
        </p:blipFill>
        <p:spPr>
          <a:xfrm>
            <a:off x="6096003" y="3429000"/>
            <a:ext cx="5193053" cy="522531"/>
          </a:xfrm>
          <a:prstGeom prst="rect">
            <a:avLst/>
          </a:prstGeom>
        </p:spPr>
      </p:pic>
    </p:spTree>
    <p:extLst>
      <p:ext uri="{BB962C8B-B14F-4D97-AF65-F5344CB8AC3E}">
        <p14:creationId xmlns:p14="http://schemas.microsoft.com/office/powerpoint/2010/main" val="33576165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833" t="833" r="833" b="833"/>
          <a:stretch/>
        </p:blipFill>
        <p:spPr>
          <a:xfrm>
            <a:off x="2510115" y="-29736"/>
            <a:ext cx="9681885" cy="6858000"/>
          </a:xfrm>
          <a:prstGeom prst="rect">
            <a:avLst/>
          </a:prstGeom>
        </p:spPr>
      </p:pic>
      <p:grpSp>
        <p:nvGrpSpPr>
          <p:cNvPr id="3" name="组合 2"/>
          <p:cNvGrpSpPr/>
          <p:nvPr/>
        </p:nvGrpSpPr>
        <p:grpSpPr>
          <a:xfrm>
            <a:off x="7347888" y="1881917"/>
            <a:ext cx="1684335" cy="590228"/>
            <a:chOff x="6954235" y="1098146"/>
            <a:chExt cx="1684335" cy="590228"/>
          </a:xfrm>
        </p:grpSpPr>
        <p:sp>
          <p:nvSpPr>
            <p:cNvPr id="4" name="椭圆 3"/>
            <p:cNvSpPr/>
            <p:nvPr/>
          </p:nvSpPr>
          <p:spPr>
            <a:xfrm>
              <a:off x="6954235" y="1098146"/>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Agency FB" panose="020B0503020202020204" pitchFamily="34" charset="0"/>
                </a:rPr>
                <a:t>01</a:t>
              </a:r>
              <a:endParaRPr lang="zh-CN" altLang="en-US" sz="2000" dirty="0">
                <a:solidFill>
                  <a:schemeClr val="bg1"/>
                </a:solidFill>
                <a:latin typeface="Agency FB" panose="020B0503020202020204" pitchFamily="34" charset="0"/>
              </a:endParaRPr>
            </a:p>
          </p:txBody>
        </p:sp>
        <p:sp>
          <p:nvSpPr>
            <p:cNvPr id="5" name="文本框 4"/>
            <p:cNvSpPr txBox="1"/>
            <p:nvPr/>
          </p:nvSpPr>
          <p:spPr>
            <a:xfrm>
              <a:off x="7735759" y="1138973"/>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bg1"/>
                  </a:solidFill>
                  <a:latin typeface="+mn-ea"/>
                </a:rPr>
                <a:t>摘要</a:t>
              </a:r>
              <a:endParaRPr lang="en-US" altLang="zh-CN" sz="2800" b="1" dirty="0">
                <a:solidFill>
                  <a:schemeClr val="bg1"/>
                </a:solidFill>
                <a:latin typeface="+mn-ea"/>
              </a:endParaRPr>
            </a:p>
          </p:txBody>
        </p:sp>
      </p:grpSp>
      <p:grpSp>
        <p:nvGrpSpPr>
          <p:cNvPr id="6" name="组合 5"/>
          <p:cNvGrpSpPr/>
          <p:nvPr/>
        </p:nvGrpSpPr>
        <p:grpSpPr>
          <a:xfrm>
            <a:off x="7347888" y="2775794"/>
            <a:ext cx="3801903" cy="590228"/>
            <a:chOff x="6954235" y="1992023"/>
            <a:chExt cx="3801903" cy="590228"/>
          </a:xfrm>
        </p:grpSpPr>
        <p:sp>
          <p:nvSpPr>
            <p:cNvPr id="7" name="椭圆 6"/>
            <p:cNvSpPr/>
            <p:nvPr/>
          </p:nvSpPr>
          <p:spPr>
            <a:xfrm>
              <a:off x="6954235" y="1992023"/>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Agency FB" panose="020B0503020202020204" pitchFamily="34" charset="0"/>
                </a:rPr>
                <a:t>02</a:t>
              </a:r>
              <a:endParaRPr lang="zh-CN" altLang="en-US" sz="2000" dirty="0">
                <a:solidFill>
                  <a:schemeClr val="bg1"/>
                </a:solidFill>
                <a:latin typeface="Agency FB" panose="020B0503020202020204" pitchFamily="34" charset="0"/>
              </a:endParaRPr>
            </a:p>
          </p:txBody>
        </p:sp>
        <p:sp>
          <p:nvSpPr>
            <p:cNvPr id="8" name="文本框 7"/>
            <p:cNvSpPr txBox="1"/>
            <p:nvPr/>
          </p:nvSpPr>
          <p:spPr>
            <a:xfrm>
              <a:off x="7735759" y="2032850"/>
              <a:ext cx="3020379"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bg1"/>
                  </a:solidFill>
                  <a:latin typeface="+mn-ea"/>
                </a:rPr>
                <a:t>MECT</a:t>
              </a:r>
              <a:r>
                <a:rPr lang="zh-CN" altLang="en-US" sz="2800" b="1" dirty="0">
                  <a:solidFill>
                    <a:schemeClr val="bg1"/>
                  </a:solidFill>
                  <a:latin typeface="+mn-ea"/>
                </a:rPr>
                <a:t>的网络架构</a:t>
              </a:r>
            </a:p>
          </p:txBody>
        </p:sp>
      </p:grpSp>
      <p:grpSp>
        <p:nvGrpSpPr>
          <p:cNvPr id="9" name="组合 8"/>
          <p:cNvGrpSpPr/>
          <p:nvPr/>
        </p:nvGrpSpPr>
        <p:grpSpPr>
          <a:xfrm>
            <a:off x="7347888" y="3669671"/>
            <a:ext cx="3083757" cy="590228"/>
            <a:chOff x="6954235" y="2885900"/>
            <a:chExt cx="3083757" cy="590228"/>
          </a:xfrm>
        </p:grpSpPr>
        <p:sp>
          <p:nvSpPr>
            <p:cNvPr id="10" name="椭圆 9"/>
            <p:cNvSpPr/>
            <p:nvPr/>
          </p:nvSpPr>
          <p:spPr>
            <a:xfrm>
              <a:off x="6954235" y="2885900"/>
              <a:ext cx="590228" cy="5902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Agency FB" panose="020B0503020202020204" pitchFamily="34" charset="0"/>
                </a:rPr>
                <a:t>03</a:t>
              </a:r>
              <a:endParaRPr lang="zh-CN" altLang="en-US" sz="2000" dirty="0">
                <a:solidFill>
                  <a:schemeClr val="bg1"/>
                </a:solidFill>
                <a:latin typeface="Agency FB" panose="020B0503020202020204" pitchFamily="34" charset="0"/>
              </a:endParaRPr>
            </a:p>
          </p:txBody>
        </p:sp>
        <p:sp>
          <p:nvSpPr>
            <p:cNvPr id="11" name="文本框 10"/>
            <p:cNvSpPr txBox="1"/>
            <p:nvPr/>
          </p:nvSpPr>
          <p:spPr>
            <a:xfrm>
              <a:off x="7735759" y="2926727"/>
              <a:ext cx="230223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bg1"/>
                  </a:solidFill>
                  <a:latin typeface="+mn-ea"/>
                </a:rPr>
                <a:t>MECT</a:t>
              </a:r>
              <a:r>
                <a:rPr lang="zh-CN" altLang="en-US" sz="2800" b="1" dirty="0">
                  <a:solidFill>
                    <a:schemeClr val="bg1"/>
                  </a:solidFill>
                  <a:latin typeface="+mn-ea"/>
                </a:rPr>
                <a:t>的实验</a:t>
              </a:r>
            </a:p>
          </p:txBody>
        </p:sp>
      </p:grpSp>
      <p:grpSp>
        <p:nvGrpSpPr>
          <p:cNvPr id="12" name="组合 11"/>
          <p:cNvGrpSpPr/>
          <p:nvPr/>
        </p:nvGrpSpPr>
        <p:grpSpPr>
          <a:xfrm>
            <a:off x="7347888" y="4563549"/>
            <a:ext cx="1684335" cy="590228"/>
            <a:chOff x="6954235" y="3779778"/>
            <a:chExt cx="1684335" cy="590228"/>
          </a:xfrm>
        </p:grpSpPr>
        <p:sp>
          <p:nvSpPr>
            <p:cNvPr id="13" name="椭圆 12"/>
            <p:cNvSpPr/>
            <p:nvPr/>
          </p:nvSpPr>
          <p:spPr>
            <a:xfrm>
              <a:off x="6954235" y="3779778"/>
              <a:ext cx="590228" cy="5902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Agency FB" panose="020B0503020202020204" pitchFamily="34" charset="0"/>
                </a:rPr>
                <a:t>04</a:t>
              </a:r>
              <a:endParaRPr lang="zh-CN" altLang="en-US" sz="2000" dirty="0">
                <a:solidFill>
                  <a:schemeClr val="bg1"/>
                </a:solidFill>
                <a:latin typeface="Agency FB" panose="020B0503020202020204" pitchFamily="34" charset="0"/>
              </a:endParaRPr>
            </a:p>
          </p:txBody>
        </p:sp>
        <p:sp>
          <p:nvSpPr>
            <p:cNvPr id="14" name="文本框 13"/>
            <p:cNvSpPr txBox="1"/>
            <p:nvPr/>
          </p:nvSpPr>
          <p:spPr>
            <a:xfrm>
              <a:off x="7735759" y="3820605"/>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bg1"/>
                  </a:solidFill>
                  <a:latin typeface="+mn-ea"/>
                </a:rPr>
                <a:t>总结</a:t>
              </a:r>
            </a:p>
          </p:txBody>
        </p:sp>
      </p:grpSp>
      <p:sp>
        <p:nvSpPr>
          <p:cNvPr id="15" name="文本框 14"/>
          <p:cNvSpPr txBox="1"/>
          <p:nvPr/>
        </p:nvSpPr>
        <p:spPr>
          <a:xfrm>
            <a:off x="839420" y="4563549"/>
            <a:ext cx="3903633"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chemeClr val="accent2"/>
                </a:solidFill>
                <a:effectLst/>
                <a:uLnTx/>
                <a:uFillTx/>
                <a:latin typeface="Arial"/>
                <a:ea typeface="微软雅黑"/>
                <a:cs typeface="+mn-cs"/>
              </a:rPr>
              <a:t>CONTENT</a:t>
            </a:r>
            <a:endParaRPr kumimoji="0" lang="zh-CN" altLang="en-US" sz="6000" b="1" i="0" u="none" strike="noStrike" kern="1200" cap="none" spc="0" normalizeH="0" baseline="0" noProof="0" dirty="0">
              <a:ln>
                <a:noFill/>
              </a:ln>
              <a:solidFill>
                <a:schemeClr val="accent2"/>
              </a:solidFill>
              <a:effectLst/>
              <a:uLnTx/>
              <a:uFillTx/>
              <a:latin typeface="Arial"/>
              <a:ea typeface="微软雅黑"/>
              <a:cs typeface="+mn-cs"/>
            </a:endParaRPr>
          </a:p>
        </p:txBody>
      </p:sp>
    </p:spTree>
    <p:extLst>
      <p:ext uri="{BB962C8B-B14F-4D97-AF65-F5344CB8AC3E}">
        <p14:creationId xmlns:p14="http://schemas.microsoft.com/office/powerpoint/2010/main" val="337866597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102105"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zh-CN" altLang="en-US" sz="3200" b="1" dirty="0"/>
                <a:t>摘要</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 name="文本框 8">
            <a:extLst>
              <a:ext uri="{FF2B5EF4-FFF2-40B4-BE49-F238E27FC236}">
                <a16:creationId xmlns:a16="http://schemas.microsoft.com/office/drawing/2014/main" id="{CFEC950A-EC89-41CA-810C-75FE45DFF21C}"/>
              </a:ext>
            </a:extLst>
          </p:cNvPr>
          <p:cNvSpPr txBox="1"/>
          <p:nvPr/>
        </p:nvSpPr>
        <p:spPr>
          <a:xfrm>
            <a:off x="942680" y="1659119"/>
            <a:ext cx="10492034" cy="4401205"/>
          </a:xfrm>
          <a:prstGeom prst="rect">
            <a:avLst/>
          </a:prstGeom>
          <a:noFill/>
        </p:spPr>
        <p:txBody>
          <a:bodyPr wrap="square">
            <a:spAutoFit/>
          </a:bodyPr>
          <a:lstStyle/>
          <a:p>
            <a:r>
              <a:rPr lang="zh-CN" altLang="en-US" sz="2800" dirty="0">
                <a:latin typeface="楷体" panose="02010609060101010101" pitchFamily="49" charset="-122"/>
                <a:ea typeface="楷体" panose="02010609060101010101" pitchFamily="49" charset="-122"/>
              </a:rPr>
              <a:t>近年来，词语增强技术在中文命名实体识别</a:t>
            </a:r>
            <a:r>
              <a:rPr lang="en-US" altLang="zh-CN" sz="2800" dirty="0">
                <a:latin typeface="楷体" panose="02010609060101010101" pitchFamily="49" charset="-122"/>
                <a:ea typeface="楷体" panose="02010609060101010101" pitchFamily="49" charset="-122"/>
              </a:rPr>
              <a:t>(NER)</a:t>
            </a:r>
            <a:r>
              <a:rPr lang="zh-CN" altLang="en-US" sz="2800" dirty="0">
                <a:latin typeface="楷体" panose="02010609060101010101" pitchFamily="49" charset="-122"/>
                <a:ea typeface="楷体" panose="02010609060101010101" pitchFamily="49" charset="-122"/>
              </a:rPr>
              <a:t>中已成为一种非常流行的技术，它可以减少分割错误，增加汉语词语的语义和边界信息。然而，这些方法在整合词汇信息后，往往忽略汉字结构信息。自古以来，汉字是由象形文字演变而来的，其结构往往反映出汉字的更多信息。本文提出了一种新的基于多元数据嵌入的</a:t>
            </a:r>
            <a:r>
              <a:rPr lang="en-US" altLang="zh-CN" sz="2800" dirty="0">
                <a:latin typeface="楷体" panose="02010609060101010101" pitchFamily="49" charset="-122"/>
                <a:ea typeface="楷体" panose="02010609060101010101" pitchFamily="49" charset="-122"/>
              </a:rPr>
              <a:t>cross - transformer(MECT)</a:t>
            </a:r>
            <a:r>
              <a:rPr lang="zh-CN" altLang="en-US" sz="2800" dirty="0">
                <a:latin typeface="楷体" panose="02010609060101010101" pitchFamily="49" charset="-122"/>
                <a:ea typeface="楷体" panose="02010609060101010101" pitchFamily="49" charset="-122"/>
              </a:rPr>
              <a:t>，通过融合汉字的结构信息来提高中文的性能。具体来说，我们在一个双流</a:t>
            </a:r>
            <a:r>
              <a:rPr lang="en-US" altLang="zh-CN" sz="2800" dirty="0">
                <a:latin typeface="楷体" panose="02010609060101010101" pitchFamily="49" charset="-122"/>
                <a:ea typeface="楷体" panose="02010609060101010101" pitchFamily="49" charset="-122"/>
              </a:rPr>
              <a:t>Transformer</a:t>
            </a:r>
            <a:r>
              <a:rPr lang="zh-CN" altLang="en-US" sz="2800" dirty="0">
                <a:latin typeface="楷体" panose="02010609060101010101" pitchFamily="49" charset="-122"/>
                <a:ea typeface="楷体" panose="02010609060101010101" pitchFamily="49" charset="-122"/>
              </a:rPr>
              <a:t>中使用多元数据嵌入，将汉字特征与结构级嵌入相结合。利用汉字的结构特征，</a:t>
            </a:r>
            <a:r>
              <a:rPr lang="en-US" altLang="zh-CN" sz="2800" dirty="0">
                <a:latin typeface="楷体" panose="02010609060101010101" pitchFamily="49" charset="-122"/>
                <a:ea typeface="楷体" panose="02010609060101010101" pitchFamily="49" charset="-122"/>
              </a:rPr>
              <a:t>MECT</a:t>
            </a:r>
            <a:r>
              <a:rPr lang="zh-CN" altLang="en-US" sz="2800" dirty="0">
                <a:latin typeface="楷体" panose="02010609060101010101" pitchFamily="49" charset="-122"/>
                <a:ea typeface="楷体" panose="02010609060101010101" pitchFamily="49" charset="-122"/>
              </a:rPr>
              <a:t>可以更好地捕捉汉字的语义信息。在几个知名基准数据集上的实验结果表明了所提出的</a:t>
            </a:r>
            <a:r>
              <a:rPr lang="en-US" altLang="zh-CN" sz="2800" dirty="0">
                <a:latin typeface="楷体" panose="02010609060101010101" pitchFamily="49" charset="-122"/>
                <a:ea typeface="楷体" panose="02010609060101010101" pitchFamily="49" charset="-122"/>
              </a:rPr>
              <a:t>MECT</a:t>
            </a:r>
            <a:r>
              <a:rPr lang="zh-CN" altLang="en-US" sz="2800" dirty="0">
                <a:latin typeface="楷体" panose="02010609060101010101" pitchFamily="49" charset="-122"/>
                <a:ea typeface="楷体" panose="02010609060101010101" pitchFamily="49" charset="-122"/>
              </a:rPr>
              <a:t>方法的优点和优越性。</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2404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658287"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的网络架构</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F11ECD4C-FBBB-4AE4-B81D-67BDEAAC1567}"/>
              </a:ext>
            </a:extLst>
          </p:cNvPr>
          <p:cNvPicPr>
            <a:picLocks noChangeAspect="1"/>
          </p:cNvPicPr>
          <p:nvPr/>
        </p:nvPicPr>
        <p:blipFill>
          <a:blip r:embed="rId4"/>
          <a:stretch>
            <a:fillRect/>
          </a:stretch>
        </p:blipFill>
        <p:spPr>
          <a:xfrm>
            <a:off x="1102027" y="1241730"/>
            <a:ext cx="9508075" cy="5483139"/>
          </a:xfrm>
          <a:prstGeom prst="rect">
            <a:avLst/>
          </a:prstGeom>
        </p:spPr>
      </p:pic>
    </p:spTree>
    <p:extLst>
      <p:ext uri="{BB962C8B-B14F-4D97-AF65-F5344CB8AC3E}">
        <p14:creationId xmlns:p14="http://schemas.microsoft.com/office/powerpoint/2010/main" val="801212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658287"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的网络架构</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片 2">
            <a:extLst>
              <a:ext uri="{FF2B5EF4-FFF2-40B4-BE49-F238E27FC236}">
                <a16:creationId xmlns:a16="http://schemas.microsoft.com/office/drawing/2014/main" id="{BE2C4AE7-790C-4E25-A37C-9338CEBBEB96}"/>
              </a:ext>
            </a:extLst>
          </p:cNvPr>
          <p:cNvPicPr>
            <a:picLocks noChangeAspect="1"/>
          </p:cNvPicPr>
          <p:nvPr/>
        </p:nvPicPr>
        <p:blipFill>
          <a:blip r:embed="rId4"/>
          <a:stretch>
            <a:fillRect/>
          </a:stretch>
        </p:blipFill>
        <p:spPr>
          <a:xfrm>
            <a:off x="1493275" y="1725790"/>
            <a:ext cx="8809524" cy="3104762"/>
          </a:xfrm>
          <a:prstGeom prst="rect">
            <a:avLst/>
          </a:prstGeom>
        </p:spPr>
      </p:pic>
      <p:sp>
        <p:nvSpPr>
          <p:cNvPr id="7" name="文本框 6">
            <a:extLst>
              <a:ext uri="{FF2B5EF4-FFF2-40B4-BE49-F238E27FC236}">
                <a16:creationId xmlns:a16="http://schemas.microsoft.com/office/drawing/2014/main" id="{BCE39B8D-3D04-40A4-B27B-9FBB61170991}"/>
              </a:ext>
            </a:extLst>
          </p:cNvPr>
          <p:cNvSpPr txBox="1"/>
          <p:nvPr/>
        </p:nvSpPr>
        <p:spPr>
          <a:xfrm>
            <a:off x="1696826" y="4830552"/>
            <a:ext cx="8361574" cy="369332"/>
          </a:xfrm>
          <a:prstGeom prst="rect">
            <a:avLst/>
          </a:prstGeom>
          <a:noFill/>
        </p:spPr>
        <p:txBody>
          <a:bodyPr wrap="square" rtlCol="0">
            <a:spAutoFit/>
          </a:bodyPr>
          <a:lstStyle/>
          <a:p>
            <a:pPr algn="ctr"/>
            <a:r>
              <a:rPr lang="en-US" altLang="zh-CN" dirty="0"/>
              <a:t>the Flat-Lattice Transformer (FLAT) model  </a:t>
            </a:r>
            <a:endParaRPr lang="zh-CN" altLang="en-US" dirty="0"/>
          </a:p>
        </p:txBody>
      </p:sp>
    </p:spTree>
    <p:extLst>
      <p:ext uri="{BB962C8B-B14F-4D97-AF65-F5344CB8AC3E}">
        <p14:creationId xmlns:p14="http://schemas.microsoft.com/office/powerpoint/2010/main" val="13255675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658287"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的网络架构</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4" name="图片 3">
            <a:extLst>
              <a:ext uri="{FF2B5EF4-FFF2-40B4-BE49-F238E27FC236}">
                <a16:creationId xmlns:a16="http://schemas.microsoft.com/office/drawing/2014/main" id="{2F8AE5E9-F1D2-4913-A207-4E6EC8F79A41}"/>
              </a:ext>
            </a:extLst>
          </p:cNvPr>
          <p:cNvPicPr>
            <a:picLocks noChangeAspect="1"/>
          </p:cNvPicPr>
          <p:nvPr/>
        </p:nvPicPr>
        <p:blipFill>
          <a:blip r:embed="rId4"/>
          <a:stretch>
            <a:fillRect/>
          </a:stretch>
        </p:blipFill>
        <p:spPr>
          <a:xfrm>
            <a:off x="103629" y="1226786"/>
            <a:ext cx="5626800" cy="5532232"/>
          </a:xfrm>
          <a:prstGeom prst="rect">
            <a:avLst/>
          </a:prstGeom>
        </p:spPr>
      </p:pic>
      <p:sp>
        <p:nvSpPr>
          <p:cNvPr id="6" name="文本框 5">
            <a:extLst>
              <a:ext uri="{FF2B5EF4-FFF2-40B4-BE49-F238E27FC236}">
                <a16:creationId xmlns:a16="http://schemas.microsoft.com/office/drawing/2014/main" id="{F9F3890F-596B-406D-A2FE-6008C534EB01}"/>
              </a:ext>
            </a:extLst>
          </p:cNvPr>
          <p:cNvSpPr txBox="1"/>
          <p:nvPr/>
        </p:nvSpPr>
        <p:spPr>
          <a:xfrm>
            <a:off x="6461574" y="3695358"/>
            <a:ext cx="4520654" cy="1815882"/>
          </a:xfrm>
          <a:prstGeom prst="rect">
            <a:avLst/>
          </a:prstGeom>
          <a:noFill/>
        </p:spPr>
        <p:txBody>
          <a:bodyPr wrap="square" rtlCol="0">
            <a:spAutoFit/>
          </a:bodyPr>
          <a:lstStyle/>
          <a:p>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选择信息量更大的结构成分</a:t>
            </a: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(SC)</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作为汉字的结构信息，利用卷积神经网络</a:t>
            </a: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(CNN)</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提取汉字特征</a:t>
            </a:r>
            <a:endParaRPr lang="zh-CN" altLang="en-US" dirty="0"/>
          </a:p>
        </p:txBody>
      </p:sp>
      <p:pic>
        <p:nvPicPr>
          <p:cNvPr id="8" name="图片 7">
            <a:extLst>
              <a:ext uri="{FF2B5EF4-FFF2-40B4-BE49-F238E27FC236}">
                <a16:creationId xmlns:a16="http://schemas.microsoft.com/office/drawing/2014/main" id="{F2B44E39-3711-469E-842A-97F83BC2384B}"/>
              </a:ext>
            </a:extLst>
          </p:cNvPr>
          <p:cNvPicPr>
            <a:picLocks noChangeAspect="1"/>
          </p:cNvPicPr>
          <p:nvPr/>
        </p:nvPicPr>
        <p:blipFill>
          <a:blip r:embed="rId5"/>
          <a:stretch>
            <a:fillRect/>
          </a:stretch>
        </p:blipFill>
        <p:spPr>
          <a:xfrm>
            <a:off x="6076479" y="1226786"/>
            <a:ext cx="5530481" cy="2073102"/>
          </a:xfrm>
          <a:prstGeom prst="rect">
            <a:avLst/>
          </a:prstGeom>
        </p:spPr>
      </p:pic>
    </p:spTree>
    <p:extLst>
      <p:ext uri="{BB962C8B-B14F-4D97-AF65-F5344CB8AC3E}">
        <p14:creationId xmlns:p14="http://schemas.microsoft.com/office/powerpoint/2010/main" val="13148771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658287"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的网络架构</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B7CD0A40-DF06-4B83-BE92-2F3118B0A615}"/>
              </a:ext>
            </a:extLst>
          </p:cNvPr>
          <p:cNvPicPr>
            <a:picLocks noChangeAspect="1"/>
          </p:cNvPicPr>
          <p:nvPr/>
        </p:nvPicPr>
        <p:blipFill>
          <a:blip r:embed="rId4"/>
          <a:stretch>
            <a:fillRect/>
          </a:stretch>
        </p:blipFill>
        <p:spPr>
          <a:xfrm>
            <a:off x="6004874" y="992854"/>
            <a:ext cx="5152381" cy="5419048"/>
          </a:xfrm>
          <a:prstGeom prst="rect">
            <a:avLst/>
          </a:prstGeom>
        </p:spPr>
      </p:pic>
      <p:sp>
        <p:nvSpPr>
          <p:cNvPr id="4" name="文本框 3">
            <a:extLst>
              <a:ext uri="{FF2B5EF4-FFF2-40B4-BE49-F238E27FC236}">
                <a16:creationId xmlns:a16="http://schemas.microsoft.com/office/drawing/2014/main" id="{9F3D1D53-1C84-4DB7-8DE3-FFF515F0CEA7}"/>
              </a:ext>
            </a:extLst>
          </p:cNvPr>
          <p:cNvSpPr txBox="1"/>
          <p:nvPr/>
        </p:nvSpPr>
        <p:spPr>
          <a:xfrm>
            <a:off x="471340" y="1395873"/>
            <a:ext cx="5835191"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Cross-Transformer</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模块使用</a:t>
            </a:r>
            <a:endPar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两个</a:t>
            </a: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Transformer</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编码器来交叉</a:t>
            </a: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Radical-level Embedding</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和</a:t>
            </a: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Lattice Embedding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pic>
        <p:nvPicPr>
          <p:cNvPr id="5" name="图片 4">
            <a:extLst>
              <a:ext uri="{FF2B5EF4-FFF2-40B4-BE49-F238E27FC236}">
                <a16:creationId xmlns:a16="http://schemas.microsoft.com/office/drawing/2014/main" id="{3719DD14-7545-462C-8547-B0C64A40E1D6}"/>
              </a:ext>
            </a:extLst>
          </p:cNvPr>
          <p:cNvPicPr>
            <a:picLocks noChangeAspect="1"/>
          </p:cNvPicPr>
          <p:nvPr/>
        </p:nvPicPr>
        <p:blipFill>
          <a:blip r:embed="rId5"/>
          <a:stretch>
            <a:fillRect/>
          </a:stretch>
        </p:blipFill>
        <p:spPr>
          <a:xfrm>
            <a:off x="94230" y="3600631"/>
            <a:ext cx="6212301" cy="2177592"/>
          </a:xfrm>
          <a:prstGeom prst="rect">
            <a:avLst/>
          </a:prstGeom>
        </p:spPr>
      </p:pic>
    </p:spTree>
    <p:extLst>
      <p:ext uri="{BB962C8B-B14F-4D97-AF65-F5344CB8AC3E}">
        <p14:creationId xmlns:p14="http://schemas.microsoft.com/office/powerpoint/2010/main" val="20855512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658287" cy="1109817"/>
            <a:chOff x="346587" y="0"/>
            <a:chExt cx="5102105"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18993" y="286057"/>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的网络架构</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2" name="图片 1">
            <a:extLst>
              <a:ext uri="{FF2B5EF4-FFF2-40B4-BE49-F238E27FC236}">
                <a16:creationId xmlns:a16="http://schemas.microsoft.com/office/drawing/2014/main" id="{B7CD0A40-DF06-4B83-BE92-2F3118B0A615}"/>
              </a:ext>
            </a:extLst>
          </p:cNvPr>
          <p:cNvPicPr>
            <a:picLocks noChangeAspect="1"/>
          </p:cNvPicPr>
          <p:nvPr/>
        </p:nvPicPr>
        <p:blipFill>
          <a:blip r:embed="rId4"/>
          <a:stretch>
            <a:fillRect/>
          </a:stretch>
        </p:blipFill>
        <p:spPr>
          <a:xfrm>
            <a:off x="6004874" y="992854"/>
            <a:ext cx="5152381" cy="5419048"/>
          </a:xfrm>
          <a:prstGeom prst="rect">
            <a:avLst/>
          </a:prstGeom>
        </p:spPr>
      </p:pic>
      <p:sp>
        <p:nvSpPr>
          <p:cNvPr id="4" name="文本框 3">
            <a:extLst>
              <a:ext uri="{FF2B5EF4-FFF2-40B4-BE49-F238E27FC236}">
                <a16:creationId xmlns:a16="http://schemas.microsoft.com/office/drawing/2014/main" id="{9F3D1D53-1C84-4DB7-8DE3-FFF515F0CEA7}"/>
              </a:ext>
            </a:extLst>
          </p:cNvPr>
          <p:cNvSpPr txBox="1"/>
          <p:nvPr/>
        </p:nvSpPr>
        <p:spPr>
          <a:xfrm>
            <a:off x="603315" y="1671052"/>
            <a:ext cx="54926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Cross-Transformer</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模块中添加了一个随机初始化的注意矩阵来计算两种元数据嵌入的注意偏差</a:t>
            </a:r>
            <a:endParaRPr lang="zh-CN" altLang="en-US" dirty="0"/>
          </a:p>
        </p:txBody>
      </p:sp>
      <p:pic>
        <p:nvPicPr>
          <p:cNvPr id="3" name="图片 2">
            <a:extLst>
              <a:ext uri="{FF2B5EF4-FFF2-40B4-BE49-F238E27FC236}">
                <a16:creationId xmlns:a16="http://schemas.microsoft.com/office/drawing/2014/main" id="{BB04C3CD-03F1-4CA8-8F85-C93CC507619E}"/>
              </a:ext>
            </a:extLst>
          </p:cNvPr>
          <p:cNvPicPr>
            <a:picLocks noChangeAspect="1"/>
          </p:cNvPicPr>
          <p:nvPr/>
        </p:nvPicPr>
        <p:blipFill>
          <a:blip r:embed="rId5"/>
          <a:stretch>
            <a:fillRect/>
          </a:stretch>
        </p:blipFill>
        <p:spPr>
          <a:xfrm>
            <a:off x="346587" y="3801954"/>
            <a:ext cx="5591519" cy="1017325"/>
          </a:xfrm>
          <a:prstGeom prst="rect">
            <a:avLst/>
          </a:prstGeom>
        </p:spPr>
      </p:pic>
    </p:spTree>
    <p:extLst>
      <p:ext uri="{BB962C8B-B14F-4D97-AF65-F5344CB8AC3E}">
        <p14:creationId xmlns:p14="http://schemas.microsoft.com/office/powerpoint/2010/main" val="24101613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4294967295"/>
          </p:nvPr>
        </p:nvPicPr>
        <p:blipFill>
          <a:blip r:embed="rId3" cstate="hqprint">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346587" y="0"/>
            <a:ext cx="5749413" cy="1109817"/>
            <a:chOff x="346587" y="0"/>
            <a:chExt cx="5184274" cy="1109817"/>
          </a:xfrm>
        </p:grpSpPr>
        <p:sp>
          <p:nvSpPr>
            <p:cNvPr id="23" name="任意多边形 22"/>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01162" y="286056"/>
              <a:ext cx="3129699" cy="584775"/>
            </a:xfrm>
            <a:prstGeom prst="rect">
              <a:avLst/>
            </a:prstGeom>
            <a:noFill/>
          </p:spPr>
          <p:txBody>
            <a:bodyPr wrap="square" rtlCol="0">
              <a:spAutoFit/>
              <a:scene3d>
                <a:camera prst="orthographicFront"/>
                <a:lightRig rig="threePt" dir="t"/>
              </a:scene3d>
              <a:sp3d contourW="12700"/>
            </a:bodyPr>
            <a:lstStyle/>
            <a:p>
              <a:r>
                <a:rPr lang="en-US" altLang="zh-CN" sz="3200" b="1" dirty="0"/>
                <a:t>MECT</a:t>
              </a:r>
              <a:r>
                <a:rPr lang="zh-CN" altLang="en-US" sz="3200" b="1" dirty="0"/>
                <a:t>的实验</a:t>
              </a:r>
            </a:p>
          </p:txBody>
        </p:sp>
        <p:sp>
          <p:nvSpPr>
            <p:cNvPr id="32"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5" name="图片 4">
            <a:extLst>
              <a:ext uri="{FF2B5EF4-FFF2-40B4-BE49-F238E27FC236}">
                <a16:creationId xmlns:a16="http://schemas.microsoft.com/office/drawing/2014/main" id="{A9588D4E-90D6-4210-98D8-F2EF266E7C00}"/>
              </a:ext>
            </a:extLst>
          </p:cNvPr>
          <p:cNvPicPr>
            <a:picLocks noChangeAspect="1"/>
          </p:cNvPicPr>
          <p:nvPr/>
        </p:nvPicPr>
        <p:blipFill>
          <a:blip r:embed="rId4"/>
          <a:stretch>
            <a:fillRect/>
          </a:stretch>
        </p:blipFill>
        <p:spPr>
          <a:xfrm>
            <a:off x="2475205" y="1395873"/>
            <a:ext cx="7076190" cy="4533333"/>
          </a:xfrm>
          <a:prstGeom prst="rect">
            <a:avLst/>
          </a:prstGeom>
        </p:spPr>
      </p:pic>
    </p:spTree>
    <p:extLst>
      <p:ext uri="{BB962C8B-B14F-4D97-AF65-F5344CB8AC3E}">
        <p14:creationId xmlns:p14="http://schemas.microsoft.com/office/powerpoint/2010/main" val="4233216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报告PPT模板 (45)"/>
</p:tagLst>
</file>

<file path=ppt/theme/theme1.xml><?xml version="1.0" encoding="utf-8"?>
<a:theme xmlns:a="http://schemas.openxmlformats.org/drawingml/2006/main" name="包图主题2">
  <a:themeElements>
    <a:clrScheme name="自定义 160">
      <a:dk1>
        <a:srgbClr val="000000"/>
      </a:dk1>
      <a:lt1>
        <a:srgbClr val="FFFFFF"/>
      </a:lt1>
      <a:dk2>
        <a:srgbClr val="778495"/>
      </a:dk2>
      <a:lt2>
        <a:srgbClr val="F0F0F0"/>
      </a:lt2>
      <a:accent1>
        <a:srgbClr val="4B5050"/>
      </a:accent1>
      <a:accent2>
        <a:srgbClr val="F5AA19"/>
      </a:accent2>
      <a:accent3>
        <a:srgbClr val="4B5050"/>
      </a:accent3>
      <a:accent4>
        <a:srgbClr val="F5AA19"/>
      </a:accent4>
      <a:accent5>
        <a:srgbClr val="4B5050"/>
      </a:accent5>
      <a:accent6>
        <a:srgbClr val="F5AA19"/>
      </a:accent6>
      <a:hlink>
        <a:srgbClr val="4B5050"/>
      </a:hlink>
      <a:folHlink>
        <a:srgbClr val="F5AA19"/>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389</Words>
  <Application>Microsoft Office PowerPoint</Application>
  <PresentationFormat>宽屏</PresentationFormat>
  <Paragraphs>50</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楷体</vt:lpstr>
      <vt:lpstr>微软雅黑</vt:lpstr>
      <vt:lpstr>Agency FB</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述职报告PPT模板 (45)</dc:title>
  <dc:creator>逆流的小鱼</dc:creator>
  <cp:lastModifiedBy>谢 树松</cp:lastModifiedBy>
  <cp:revision>170</cp:revision>
  <dcterms:created xsi:type="dcterms:W3CDTF">2017-09-22T08:16:39Z</dcterms:created>
  <dcterms:modified xsi:type="dcterms:W3CDTF">2021-10-24T02:16:52Z</dcterms:modified>
</cp:coreProperties>
</file>