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6" r:id="rId3"/>
  </p:sldMasterIdLst>
  <p:notesMasterIdLst>
    <p:notesMasterId r:id="rId6"/>
  </p:notesMasterIdLst>
  <p:sldIdLst>
    <p:sldId id="454" r:id="rId4"/>
    <p:sldId id="325" r:id="rId5"/>
    <p:sldId id="382" r:id="rId7"/>
    <p:sldId id="466" r:id="rId8"/>
    <p:sldId id="467" r:id="rId9"/>
    <p:sldId id="499" r:id="rId10"/>
    <p:sldId id="477" r:id="rId11"/>
    <p:sldId id="465" r:id="rId12"/>
    <p:sldId id="510" r:id="rId13"/>
    <p:sldId id="504" r:id="rId14"/>
    <p:sldId id="505" r:id="rId15"/>
    <p:sldId id="511" r:id="rId16"/>
    <p:sldId id="507" r:id="rId17"/>
    <p:sldId id="513" r:id="rId18"/>
    <p:sldId id="514" r:id="rId19"/>
    <p:sldId id="515" r:id="rId20"/>
    <p:sldId id="516" r:id="rId21"/>
    <p:sldId id="518" r:id="rId22"/>
    <p:sldId id="521" r:id="rId23"/>
    <p:sldId id="519" r:id="rId24"/>
    <p:sldId id="520" r:id="rId25"/>
    <p:sldId id="517" r:id="rId26"/>
    <p:sldId id="522" r:id="rId27"/>
    <p:sldId id="523" r:id="rId28"/>
    <p:sldId id="450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2A2B"/>
    <a:srgbClr val="EF2E35"/>
    <a:srgbClr val="0065B0"/>
    <a:srgbClr val="CA1130"/>
    <a:srgbClr val="025090"/>
    <a:srgbClr val="F1F6FA"/>
    <a:srgbClr val="F2F2F2"/>
    <a:srgbClr val="0070C0"/>
    <a:srgbClr val="025DA5"/>
    <a:srgbClr val="058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 autoAdjust="0"/>
    <p:restoredTop sz="82389" autoAdjust="0"/>
  </p:normalViewPr>
  <p:slideViewPr>
    <p:cSldViewPr>
      <p:cViewPr>
        <p:scale>
          <a:sx n="75" d="100"/>
          <a:sy n="75" d="100"/>
        </p:scale>
        <p:origin x="1214" y="394"/>
      </p:cViewPr>
      <p:guideLst>
        <p:guide pos="294"/>
        <p:guide pos="5485"/>
        <p:guide orient="horz" pos="389"/>
        <p:guide orient="horz"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A4F09-C816-46EA-8643-332589F14E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6CE9B-81DC-4E2A-9C67-CE0D35C83A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可以使用浅的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测试，先看浅的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能够得到什么，然后试一下深的</a:t>
            </a:r>
            <a:r>
              <a:rPr lang="en-US" altLang="zh-CN">
                <a:sym typeface="+mn-ea"/>
              </a:rPr>
              <a:t>model,</a:t>
            </a:r>
            <a:r>
              <a:rPr lang="zh-CN" altLang="en-US">
                <a:sym typeface="+mn-ea"/>
              </a:rPr>
              <a:t>发现深的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得到的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没有浅的给力，就是</a:t>
            </a:r>
            <a:r>
              <a:rPr lang="en-US" altLang="zh-CN">
                <a:sym typeface="+mn-ea"/>
              </a:rPr>
              <a:t>Optimization</a:t>
            </a:r>
            <a:r>
              <a:rPr lang="zh-CN" altLang="en-US">
                <a:sym typeface="+mn-ea"/>
              </a:rPr>
              <a:t>不给力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增加训练资料可以解决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可以Data augmentation解决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，用个人理解创造资料，如影像辨识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左右翻转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，不合理的不行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些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限制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，如限制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为一条二次曲线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L1</a:t>
            </a:r>
            <a:r>
              <a:rPr lang="zh-CN" altLang="en-US">
                <a:sym typeface="+mn-ea"/>
              </a:rPr>
              <a:t>卡住没关系，换下一个</a:t>
            </a:r>
            <a:r>
              <a:rPr lang="en-US" altLang="zh-CN">
                <a:sym typeface="+mn-ea"/>
              </a:rPr>
              <a:t>batch,</a:t>
            </a:r>
            <a:r>
              <a:rPr lang="zh-CN" altLang="en-US">
                <a:sym typeface="+mn-ea"/>
              </a:rPr>
              <a:t>还是可以继续</a:t>
            </a:r>
            <a:r>
              <a:rPr lang="en-US" altLang="zh-CN">
                <a:sym typeface="+mn-ea"/>
              </a:rPr>
              <a:t>train model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project.config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  "</a:t>
            </a:r>
            <a:r>
              <a:rPr lang="en-US" altLang="zh-CN" dirty="0" err="1" smtClean="0"/>
              <a:t>cloudfunctionRoot</a:t>
            </a:r>
            <a:r>
              <a:rPr lang="en-US" altLang="zh-CN" dirty="0" smtClean="0"/>
              <a:t>": "cloud/",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   </a:t>
            </a:r>
            <a:r>
              <a:rPr lang="en-US" altLang="zh-CN" dirty="0" err="1" smtClean="0"/>
              <a:t>onLaunch</a:t>
            </a:r>
            <a:r>
              <a:rPr lang="en-US" altLang="zh-CN" dirty="0" smtClean="0"/>
              <a:t>: function () {</a:t>
            </a:r>
            <a:endParaRPr lang="en-US" altLang="zh-CN" dirty="0" smtClean="0"/>
          </a:p>
          <a:p>
            <a:r>
              <a:rPr lang="en-US" altLang="zh-CN" dirty="0" smtClean="0"/>
              <a:t>    //</a:t>
            </a:r>
            <a:r>
              <a:rPr lang="zh-CN" altLang="en-US" dirty="0" smtClean="0"/>
              <a:t>云开发初始化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err="1" smtClean="0"/>
              <a:t>wx.cloud.init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 '</a:t>
            </a:r>
            <a:r>
              <a:rPr lang="en-US" altLang="zh-CN" dirty="0" err="1" smtClean="0"/>
              <a:t>yunjue-cfwix</a:t>
            </a:r>
            <a:r>
              <a:rPr lang="en-US" altLang="zh-CN" dirty="0" smtClean="0"/>
              <a:t>', </a:t>
            </a:r>
            <a:endParaRPr lang="zh-CN" altLang="en-US" dirty="0" smtClean="0"/>
          </a:p>
          <a:p>
            <a:r>
              <a:rPr lang="en-US" altLang="zh-CN" dirty="0" smtClean="0"/>
              <a:t>    })</a:t>
            </a:r>
            <a:endParaRPr lang="en-US" altLang="zh-CN" dirty="0" smtClean="0"/>
          </a:p>
          <a:p>
            <a:r>
              <a:rPr lang="en-US" altLang="zh-CN" dirty="0" smtClean="0"/>
              <a:t>  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 </a:t>
            </a:r>
            <a:r>
              <a:rPr lang="zh-CN" altLang="en-US" dirty="0" smtClean="0"/>
              <a:t>云函数入口文件</a:t>
            </a:r>
            <a:endParaRPr lang="zh-CN" altLang="en-US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 cloud = require('</a:t>
            </a:r>
            <a:r>
              <a:rPr lang="en-US" altLang="zh-CN" dirty="0" err="1" smtClean="0"/>
              <a:t>wx</a:t>
            </a:r>
            <a:r>
              <a:rPr lang="en-US" altLang="zh-CN" dirty="0" smtClean="0"/>
              <a:t>-server-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r>
              <a:rPr lang="en-US" altLang="zh-CN" dirty="0" err="1" smtClean="0"/>
              <a:t>cloud.init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cloud.DYNAMIC_CURRENT_ENV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cloud.database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 </a:t>
            </a:r>
            <a:r>
              <a:rPr lang="zh-CN" altLang="en-US" dirty="0" smtClean="0"/>
              <a:t>云函数入口函数</a:t>
            </a:r>
            <a:endParaRPr lang="zh-CN" altLang="en-US" dirty="0" smtClean="0"/>
          </a:p>
          <a:p>
            <a:r>
              <a:rPr lang="en-US" altLang="zh-CN" dirty="0" err="1" smtClean="0"/>
              <a:t>exports.main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 (event, context) =&gt; {</a:t>
            </a:r>
            <a:endParaRPr lang="en-US" altLang="zh-CN" dirty="0" smtClean="0"/>
          </a:p>
          <a:p>
            <a:r>
              <a:rPr lang="en-US" altLang="zh-CN" dirty="0" smtClean="0"/>
              <a:t>  if (</a:t>
            </a:r>
            <a:r>
              <a:rPr lang="en-US" altLang="zh-CN" dirty="0" err="1" smtClean="0"/>
              <a:t>event.action</a:t>
            </a:r>
            <a:r>
              <a:rPr lang="en-US" altLang="zh-CN" dirty="0" smtClean="0"/>
              <a:t> == 'search' &amp;&amp; </a:t>
            </a:r>
            <a:r>
              <a:rPr lang="en-US" altLang="zh-CN" dirty="0" err="1" smtClean="0"/>
              <a:t>event.searchKey</a:t>
            </a:r>
            <a:r>
              <a:rPr lang="en-US" altLang="zh-CN" dirty="0" smtClean="0"/>
              <a:t>) { //</a:t>
            </a:r>
            <a:r>
              <a:rPr lang="zh-CN" altLang="en-US" dirty="0" smtClean="0"/>
              <a:t>搜索菜品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return await </a:t>
            </a:r>
            <a:r>
              <a:rPr lang="en-US" altLang="zh-CN" dirty="0" err="1" smtClean="0"/>
              <a:t>db.collection</a:t>
            </a:r>
            <a:r>
              <a:rPr lang="en-US" altLang="zh-CN" dirty="0" smtClean="0"/>
              <a:t>('food').where({</a:t>
            </a:r>
            <a:endParaRPr lang="en-US" altLang="zh-CN" dirty="0" smtClean="0"/>
          </a:p>
          <a:p>
            <a:r>
              <a:rPr lang="en-US" altLang="zh-CN" dirty="0" smtClean="0"/>
              <a:t>      name: </a:t>
            </a:r>
            <a:r>
              <a:rPr lang="en-US" altLang="zh-CN" dirty="0" err="1" smtClean="0"/>
              <a:t>db.RegExp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  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event.searchKey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        options: '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r>
              <a:rPr lang="en-US" altLang="zh-CN" dirty="0" smtClean="0"/>
              <a:t>      }),</a:t>
            </a:r>
            <a:endParaRPr lang="en-US" altLang="zh-CN" dirty="0" smtClean="0"/>
          </a:p>
          <a:p>
            <a:r>
              <a:rPr lang="en-US" altLang="zh-CN" dirty="0" smtClean="0"/>
              <a:t>      status: '</a:t>
            </a:r>
            <a:r>
              <a:rPr lang="zh-CN" altLang="en-US" dirty="0" smtClean="0"/>
              <a:t>上架</a:t>
            </a:r>
            <a:r>
              <a:rPr lang="en-US" altLang="zh-CN" dirty="0" smtClean="0"/>
              <a:t>'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}).get()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    </a:t>
            </a:r>
            <a:r>
              <a:rPr lang="en-US" altLang="zh-CN" dirty="0" err="1" smtClean="0"/>
              <a:t>wx.cloud.callFunction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name: "</a:t>
            </a:r>
            <a:r>
              <a:rPr lang="en-US" altLang="zh-CN" dirty="0" err="1" smtClean="0"/>
              <a:t>getFoodList</a:t>
            </a:r>
            <a:r>
              <a:rPr lang="en-US" altLang="zh-CN" dirty="0" smtClean="0"/>
              <a:t>",</a:t>
            </a:r>
            <a:endParaRPr lang="en-US" altLang="zh-CN" dirty="0" smtClean="0"/>
          </a:p>
          <a:p>
            <a:r>
              <a:rPr lang="en-US" altLang="zh-CN" dirty="0" smtClean="0"/>
              <a:t>      data: {</a:t>
            </a:r>
            <a:endParaRPr lang="en-US" altLang="zh-CN" dirty="0" smtClean="0"/>
          </a:p>
          <a:p>
            <a:r>
              <a:rPr lang="en-US" altLang="zh-CN" dirty="0" smtClean="0"/>
              <a:t>        action: "</a:t>
            </a:r>
            <a:r>
              <a:rPr lang="en-US" altLang="zh-CN" dirty="0" err="1" smtClean="0"/>
              <a:t>getHot</a:t>
            </a:r>
            <a:r>
              <a:rPr lang="en-US" altLang="zh-CN" dirty="0" smtClean="0"/>
              <a:t>"</a:t>
            </a:r>
            <a:endParaRPr lang="en-US" altLang="zh-CN" dirty="0" smtClean="0"/>
          </a:p>
          <a:p>
            <a:r>
              <a:rPr lang="en-US" altLang="zh-CN" dirty="0" smtClean="0"/>
              <a:t>      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project.config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  "</a:t>
            </a:r>
            <a:r>
              <a:rPr lang="en-US" altLang="zh-CN" dirty="0" err="1" smtClean="0"/>
              <a:t>cloudfunctionRoot</a:t>
            </a:r>
            <a:r>
              <a:rPr lang="en-US" altLang="zh-CN" dirty="0" smtClean="0"/>
              <a:t>": "cloud/",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   </a:t>
            </a:r>
            <a:r>
              <a:rPr lang="en-US" altLang="zh-CN" dirty="0" err="1" smtClean="0"/>
              <a:t>onLaunch</a:t>
            </a:r>
            <a:r>
              <a:rPr lang="en-US" altLang="zh-CN" dirty="0" smtClean="0"/>
              <a:t>: function () {</a:t>
            </a:r>
            <a:endParaRPr lang="en-US" altLang="zh-CN" dirty="0" smtClean="0"/>
          </a:p>
          <a:p>
            <a:r>
              <a:rPr lang="en-US" altLang="zh-CN" dirty="0" smtClean="0"/>
              <a:t>    //</a:t>
            </a:r>
            <a:r>
              <a:rPr lang="zh-CN" altLang="en-US" dirty="0" smtClean="0"/>
              <a:t>云开发初始化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err="1" smtClean="0"/>
              <a:t>wx.cloud.init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 '</a:t>
            </a:r>
            <a:r>
              <a:rPr lang="en-US" altLang="zh-CN" dirty="0" err="1" smtClean="0"/>
              <a:t>yunjue-cfwix</a:t>
            </a:r>
            <a:r>
              <a:rPr lang="en-US" altLang="zh-CN" dirty="0" smtClean="0"/>
              <a:t>', </a:t>
            </a:r>
            <a:endParaRPr lang="zh-CN" altLang="en-US" dirty="0" smtClean="0"/>
          </a:p>
          <a:p>
            <a:r>
              <a:rPr lang="en-US" altLang="zh-CN" dirty="0" smtClean="0"/>
              <a:t>    })</a:t>
            </a:r>
            <a:endParaRPr lang="en-US" altLang="zh-CN" dirty="0" smtClean="0"/>
          </a:p>
          <a:p>
            <a:r>
              <a:rPr lang="en-US" altLang="zh-CN" dirty="0" smtClean="0"/>
              <a:t>  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 </a:t>
            </a:r>
            <a:r>
              <a:rPr lang="zh-CN" altLang="en-US" dirty="0" smtClean="0"/>
              <a:t>云函数入口文件</a:t>
            </a:r>
            <a:endParaRPr lang="zh-CN" altLang="en-US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 cloud = require('</a:t>
            </a:r>
            <a:r>
              <a:rPr lang="en-US" altLang="zh-CN" dirty="0" err="1" smtClean="0"/>
              <a:t>wx</a:t>
            </a:r>
            <a:r>
              <a:rPr lang="en-US" altLang="zh-CN" dirty="0" smtClean="0"/>
              <a:t>-server-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r>
              <a:rPr lang="en-US" altLang="zh-CN" dirty="0" err="1" smtClean="0"/>
              <a:t>cloud.init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cloud.DYNAMIC_CURRENT_ENV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cloud.database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 </a:t>
            </a:r>
            <a:r>
              <a:rPr lang="zh-CN" altLang="en-US" dirty="0" smtClean="0"/>
              <a:t>云函数入口函数</a:t>
            </a:r>
            <a:endParaRPr lang="zh-CN" altLang="en-US" dirty="0" smtClean="0"/>
          </a:p>
          <a:p>
            <a:r>
              <a:rPr lang="en-US" altLang="zh-CN" dirty="0" err="1" smtClean="0"/>
              <a:t>exports.main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 (event, context) =&gt; {</a:t>
            </a:r>
            <a:endParaRPr lang="en-US" altLang="zh-CN" dirty="0" smtClean="0"/>
          </a:p>
          <a:p>
            <a:r>
              <a:rPr lang="en-US" altLang="zh-CN" dirty="0" smtClean="0"/>
              <a:t>  if (</a:t>
            </a:r>
            <a:r>
              <a:rPr lang="en-US" altLang="zh-CN" dirty="0" err="1" smtClean="0"/>
              <a:t>event.action</a:t>
            </a:r>
            <a:r>
              <a:rPr lang="en-US" altLang="zh-CN" dirty="0" smtClean="0"/>
              <a:t> == 'search' &amp;&amp; </a:t>
            </a:r>
            <a:r>
              <a:rPr lang="en-US" altLang="zh-CN" dirty="0" err="1" smtClean="0"/>
              <a:t>event.searchKey</a:t>
            </a:r>
            <a:r>
              <a:rPr lang="en-US" altLang="zh-CN" dirty="0" smtClean="0"/>
              <a:t>) { //</a:t>
            </a:r>
            <a:r>
              <a:rPr lang="zh-CN" altLang="en-US" dirty="0" smtClean="0"/>
              <a:t>搜索菜品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return await </a:t>
            </a:r>
            <a:r>
              <a:rPr lang="en-US" altLang="zh-CN" dirty="0" err="1" smtClean="0"/>
              <a:t>db.collection</a:t>
            </a:r>
            <a:r>
              <a:rPr lang="en-US" altLang="zh-CN" dirty="0" smtClean="0"/>
              <a:t>('food').where({</a:t>
            </a:r>
            <a:endParaRPr lang="en-US" altLang="zh-CN" dirty="0" smtClean="0"/>
          </a:p>
          <a:p>
            <a:r>
              <a:rPr lang="en-US" altLang="zh-CN" dirty="0" smtClean="0"/>
              <a:t>      name: </a:t>
            </a:r>
            <a:r>
              <a:rPr lang="en-US" altLang="zh-CN" dirty="0" err="1" smtClean="0"/>
              <a:t>db.RegExp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  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event.searchKey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        options: '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r>
              <a:rPr lang="en-US" altLang="zh-CN" dirty="0" smtClean="0"/>
              <a:t>      }),</a:t>
            </a:r>
            <a:endParaRPr lang="en-US" altLang="zh-CN" dirty="0" smtClean="0"/>
          </a:p>
          <a:p>
            <a:r>
              <a:rPr lang="en-US" altLang="zh-CN" dirty="0" smtClean="0"/>
              <a:t>      status: '</a:t>
            </a:r>
            <a:r>
              <a:rPr lang="zh-CN" altLang="en-US" dirty="0" smtClean="0"/>
              <a:t>上架</a:t>
            </a:r>
            <a:r>
              <a:rPr lang="en-US" altLang="zh-CN" dirty="0" smtClean="0"/>
              <a:t>'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}).get()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    </a:t>
            </a:r>
            <a:r>
              <a:rPr lang="en-US" altLang="zh-CN" dirty="0" err="1" smtClean="0"/>
              <a:t>wx.cloud.callFunction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name: "</a:t>
            </a:r>
            <a:r>
              <a:rPr lang="en-US" altLang="zh-CN" dirty="0" err="1" smtClean="0"/>
              <a:t>getFoodList</a:t>
            </a:r>
            <a:r>
              <a:rPr lang="en-US" altLang="zh-CN" dirty="0" smtClean="0"/>
              <a:t>",</a:t>
            </a:r>
            <a:endParaRPr lang="en-US" altLang="zh-CN" dirty="0" smtClean="0"/>
          </a:p>
          <a:p>
            <a:r>
              <a:rPr lang="en-US" altLang="zh-CN" dirty="0" smtClean="0"/>
              <a:t>      data: {</a:t>
            </a:r>
            <a:endParaRPr lang="en-US" altLang="zh-CN" dirty="0" smtClean="0"/>
          </a:p>
          <a:p>
            <a:r>
              <a:rPr lang="en-US" altLang="zh-CN" dirty="0" smtClean="0"/>
              <a:t>        action: "</a:t>
            </a:r>
            <a:r>
              <a:rPr lang="en-US" altLang="zh-CN" dirty="0" err="1" smtClean="0"/>
              <a:t>getHot</a:t>
            </a:r>
            <a:r>
              <a:rPr lang="en-US" altLang="zh-CN" dirty="0" smtClean="0"/>
              <a:t>"</a:t>
            </a:r>
            <a:endParaRPr lang="en-US" altLang="zh-CN" dirty="0" smtClean="0"/>
          </a:p>
          <a:p>
            <a:r>
              <a:rPr lang="en-US" altLang="zh-CN" dirty="0" smtClean="0"/>
              <a:t>      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project.config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   "</a:t>
            </a:r>
            <a:r>
              <a:rPr lang="en-US" altLang="zh-CN" dirty="0" err="1" smtClean="0"/>
              <a:t>cloudfunctionRoot</a:t>
            </a:r>
            <a:r>
              <a:rPr lang="en-US" altLang="zh-CN" dirty="0" smtClean="0"/>
              <a:t>": "cloud/",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   </a:t>
            </a:r>
            <a:r>
              <a:rPr lang="en-US" altLang="zh-CN" dirty="0" err="1" smtClean="0"/>
              <a:t>onLaunch</a:t>
            </a:r>
            <a:r>
              <a:rPr lang="en-US" altLang="zh-CN" dirty="0" smtClean="0"/>
              <a:t>: function () {</a:t>
            </a:r>
            <a:endParaRPr lang="en-US" altLang="zh-CN" dirty="0" smtClean="0"/>
          </a:p>
          <a:p>
            <a:r>
              <a:rPr lang="en-US" altLang="zh-CN" dirty="0" smtClean="0"/>
              <a:t>    //</a:t>
            </a:r>
            <a:r>
              <a:rPr lang="zh-CN" altLang="en-US" dirty="0" smtClean="0"/>
              <a:t>云开发初始化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err="1" smtClean="0"/>
              <a:t>wx.cloud.init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 '</a:t>
            </a:r>
            <a:r>
              <a:rPr lang="en-US" altLang="zh-CN" dirty="0" err="1" smtClean="0"/>
              <a:t>yunjue-cfwix</a:t>
            </a:r>
            <a:r>
              <a:rPr lang="en-US" altLang="zh-CN" dirty="0" smtClean="0"/>
              <a:t>', </a:t>
            </a:r>
            <a:endParaRPr lang="zh-CN" altLang="en-US" dirty="0" smtClean="0"/>
          </a:p>
          <a:p>
            <a:r>
              <a:rPr lang="en-US" altLang="zh-CN" dirty="0" smtClean="0"/>
              <a:t>    })</a:t>
            </a:r>
            <a:endParaRPr lang="en-US" altLang="zh-CN" dirty="0" smtClean="0"/>
          </a:p>
          <a:p>
            <a:r>
              <a:rPr lang="en-US" altLang="zh-CN" dirty="0" smtClean="0"/>
              <a:t>  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 </a:t>
            </a:r>
            <a:r>
              <a:rPr lang="zh-CN" altLang="en-US" dirty="0" smtClean="0"/>
              <a:t>云函数入口文件</a:t>
            </a:r>
            <a:endParaRPr lang="zh-CN" altLang="en-US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 cloud = require('</a:t>
            </a:r>
            <a:r>
              <a:rPr lang="en-US" altLang="zh-CN" dirty="0" err="1" smtClean="0"/>
              <a:t>wx</a:t>
            </a:r>
            <a:r>
              <a:rPr lang="en-US" altLang="zh-CN" dirty="0" smtClean="0"/>
              <a:t>-server-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r>
              <a:rPr lang="en-US" altLang="zh-CN" dirty="0" err="1" smtClean="0"/>
              <a:t>cloud.init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cloud.DYNAMIC_CURRENT_ENV</a:t>
            </a:r>
            <a:endParaRPr lang="en-US" altLang="zh-CN" dirty="0" smtClean="0"/>
          </a:p>
          <a:p>
            <a:r>
              <a:rPr lang="en-US" altLang="zh-CN" dirty="0" smtClean="0"/>
              <a:t>})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cloud.database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 </a:t>
            </a:r>
            <a:r>
              <a:rPr lang="zh-CN" altLang="en-US" dirty="0" smtClean="0"/>
              <a:t>云函数入口函数</a:t>
            </a:r>
            <a:endParaRPr lang="zh-CN" altLang="en-US" dirty="0" smtClean="0"/>
          </a:p>
          <a:p>
            <a:r>
              <a:rPr lang="en-US" altLang="zh-CN" dirty="0" err="1" smtClean="0"/>
              <a:t>exports.main</a:t>
            </a:r>
            <a:r>
              <a:rPr lang="en-US" altLang="zh-CN" dirty="0" smtClean="0"/>
              <a:t> = 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 (event, context) =&gt; {</a:t>
            </a:r>
            <a:endParaRPr lang="en-US" altLang="zh-CN" dirty="0" smtClean="0"/>
          </a:p>
          <a:p>
            <a:r>
              <a:rPr lang="en-US" altLang="zh-CN" dirty="0" smtClean="0"/>
              <a:t>  if (</a:t>
            </a:r>
            <a:r>
              <a:rPr lang="en-US" altLang="zh-CN" dirty="0" err="1" smtClean="0"/>
              <a:t>event.action</a:t>
            </a:r>
            <a:r>
              <a:rPr lang="en-US" altLang="zh-CN" dirty="0" smtClean="0"/>
              <a:t> == 'search' &amp;&amp; </a:t>
            </a:r>
            <a:r>
              <a:rPr lang="en-US" altLang="zh-CN" dirty="0" err="1" smtClean="0"/>
              <a:t>event.searchKey</a:t>
            </a:r>
            <a:r>
              <a:rPr lang="en-US" altLang="zh-CN" dirty="0" smtClean="0"/>
              <a:t>) { //</a:t>
            </a:r>
            <a:r>
              <a:rPr lang="zh-CN" altLang="en-US" dirty="0" smtClean="0"/>
              <a:t>搜索菜品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return await </a:t>
            </a:r>
            <a:r>
              <a:rPr lang="en-US" altLang="zh-CN" dirty="0" err="1" smtClean="0"/>
              <a:t>db.collection</a:t>
            </a:r>
            <a:r>
              <a:rPr lang="en-US" altLang="zh-CN" dirty="0" smtClean="0"/>
              <a:t>('food').where({</a:t>
            </a:r>
            <a:endParaRPr lang="en-US" altLang="zh-CN" dirty="0" smtClean="0"/>
          </a:p>
          <a:p>
            <a:r>
              <a:rPr lang="en-US" altLang="zh-CN" dirty="0" smtClean="0"/>
              <a:t>      name: </a:t>
            </a:r>
            <a:r>
              <a:rPr lang="en-US" altLang="zh-CN" dirty="0" err="1" smtClean="0"/>
              <a:t>db.RegExp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  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: </a:t>
            </a:r>
            <a:r>
              <a:rPr lang="en-US" altLang="zh-CN" dirty="0" err="1" smtClean="0"/>
              <a:t>event.searchKey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r>
              <a:rPr lang="en-US" altLang="zh-CN" dirty="0" smtClean="0"/>
              <a:t>        options: '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r>
              <a:rPr lang="en-US" altLang="zh-CN" dirty="0" smtClean="0"/>
              <a:t>      }),</a:t>
            </a:r>
            <a:endParaRPr lang="en-US" altLang="zh-CN" dirty="0" smtClean="0"/>
          </a:p>
          <a:p>
            <a:r>
              <a:rPr lang="en-US" altLang="zh-CN" dirty="0" smtClean="0"/>
              <a:t>      status: '</a:t>
            </a:r>
            <a:r>
              <a:rPr lang="zh-CN" altLang="en-US" dirty="0" smtClean="0"/>
              <a:t>上架</a:t>
            </a:r>
            <a:r>
              <a:rPr lang="en-US" altLang="zh-CN" dirty="0" smtClean="0"/>
              <a:t>'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}).get()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    </a:t>
            </a:r>
            <a:r>
              <a:rPr lang="en-US" altLang="zh-CN" dirty="0" err="1" smtClean="0"/>
              <a:t>wx.cloud.callFunction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r>
              <a:rPr lang="en-US" altLang="zh-CN" dirty="0" smtClean="0"/>
              <a:t>      name: "</a:t>
            </a:r>
            <a:r>
              <a:rPr lang="en-US" altLang="zh-CN" dirty="0" err="1" smtClean="0"/>
              <a:t>getFoodList</a:t>
            </a:r>
            <a:r>
              <a:rPr lang="en-US" altLang="zh-CN" dirty="0" smtClean="0"/>
              <a:t>",</a:t>
            </a:r>
            <a:endParaRPr lang="en-US" altLang="zh-CN" dirty="0" smtClean="0"/>
          </a:p>
          <a:p>
            <a:r>
              <a:rPr lang="en-US" altLang="zh-CN" dirty="0" smtClean="0"/>
              <a:t>      data: {</a:t>
            </a:r>
            <a:endParaRPr lang="en-US" altLang="zh-CN" dirty="0" smtClean="0"/>
          </a:p>
          <a:p>
            <a:r>
              <a:rPr lang="en-US" altLang="zh-CN" dirty="0" smtClean="0"/>
              <a:t>        action: "</a:t>
            </a:r>
            <a:r>
              <a:rPr lang="en-US" altLang="zh-CN" dirty="0" err="1" smtClean="0"/>
              <a:t>getHot</a:t>
            </a:r>
            <a:r>
              <a:rPr lang="en-US" altLang="zh-CN" dirty="0" smtClean="0"/>
              <a:t>"</a:t>
            </a:r>
            <a:endParaRPr lang="en-US" altLang="zh-CN" dirty="0" smtClean="0"/>
          </a:p>
          <a:p>
            <a:r>
              <a:rPr lang="en-US" altLang="zh-CN" dirty="0" smtClean="0"/>
              <a:t>      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6CE9B-81DC-4E2A-9C67-CE0D35C83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可以让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变低的</a:t>
            </a:r>
            <a:r>
              <a:rPr lang="en-US" altLang="zh-CN">
                <a:sym typeface="+mn-ea"/>
              </a:rPr>
              <a:t>function</a:t>
            </a:r>
            <a:r>
              <a:rPr lang="zh-CN" altLang="en-US">
                <a:sym typeface="+mn-ea"/>
              </a:rPr>
              <a:t>不在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可以描述的范围内（大海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针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针不在海）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解决：重新设计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，给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更大的弹性，给跟多的资料或者</a:t>
            </a:r>
            <a:r>
              <a:rPr lang="en-US" altLang="zh-CN">
                <a:sym typeface="+mn-ea"/>
              </a:rPr>
              <a:t>deep learning</a:t>
            </a:r>
            <a:r>
              <a:rPr lang="zh-CN" altLang="en-US">
                <a:sym typeface="+mn-ea"/>
              </a:rPr>
              <a:t>增加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的弹性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925245" y="195420"/>
            <a:ext cx="184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en-US" altLang="zh-CN" sz="2400" b="1" dirty="0" smtClean="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lt"/>
                <a:sym typeface="+mn-ea"/>
              </a:rPr>
              <a:t>Regression</a:t>
            </a:r>
            <a:endParaRPr lang="zh-CN" altLang="en-US" sz="2400" b="1" dirty="0" smtClean="0">
              <a:solidFill>
                <a:schemeClr val="tx1"/>
              </a:solidFill>
              <a:latin typeface="+mj-lt"/>
              <a:ea typeface="微软雅黑" panose="020B0503020204020204" pitchFamily="34" charset="-122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971600" y="219550"/>
            <a:ext cx="843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itchFamily="2" charset="-122"/>
              </a:rPr>
              <a:t>CNN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ea typeface="字魂105号-简雅黑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5042298"/>
            <a:ext cx="9144000" cy="10120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53" tIns="34277" rIns="68553" bIns="34277"/>
          <a:lstStyle/>
          <a:p>
            <a:pPr defTabSz="685800" eaLnBrk="1" hangingPunct="1">
              <a:buFont typeface="Arial" panose="020B0604020202020204" pitchFamily="34" charset="0"/>
              <a:buNone/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8665369" y="4951810"/>
            <a:ext cx="382191" cy="1595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53" tIns="34277" rIns="68553" bIns="34277"/>
          <a:lstStyle/>
          <a:p>
            <a:pPr defTabSz="685800" eaLnBrk="1" hangingPunct="1">
              <a:buFont typeface="Arial" panose="020B0604020202020204" pitchFamily="34" charset="0"/>
              <a:buNone/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8717756" y="4933951"/>
            <a:ext cx="277416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27B4A65E-D6D6-4737-90BB-305C5085C50B}" type="slidenum">
              <a:rPr lang="zh-CN" altLang="en-US" sz="825" smtClean="0">
                <a:solidFill>
                  <a:schemeClr val="accent2"/>
                </a:solidFill>
                <a:latin typeface="字魂105号-简雅黑" pitchFamily="2" charset="-122"/>
                <a:ea typeface="字魂105号-简雅黑" pitchFamily="2" charset="-122"/>
              </a:rPr>
            </a:fld>
            <a:endParaRPr lang="zh-CN" altLang="en-US" sz="825" dirty="0">
              <a:solidFill>
                <a:schemeClr val="accent2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971600" y="21955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神经网络训练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971600" y="2195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字魂105号-简雅黑" pitchFamily="2" charset="-122"/>
              </a:rPr>
              <a:t>不足之处</a:t>
            </a:r>
            <a:endParaRPr lang="zh-CN" altLang="en-US" sz="2400" dirty="0" smtClean="0">
              <a:solidFill>
                <a:schemeClr val="tx1">
                  <a:lumMod val="85000"/>
                  <a:lumOff val="15000"/>
                </a:schemeClr>
              </a:solidFill>
              <a:ea typeface="字魂105号-简雅黑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5042298"/>
            <a:ext cx="9144000" cy="10120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53" tIns="34277" rIns="68553" bIns="34277"/>
          <a:lstStyle/>
          <a:p>
            <a:pPr defTabSz="685800" eaLnBrk="1" hangingPunct="1">
              <a:buFont typeface="Arial" panose="020B0604020202020204" pitchFamily="34" charset="0"/>
              <a:buNone/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8665369" y="4951810"/>
            <a:ext cx="382191" cy="1595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53" tIns="34277" rIns="68553" bIns="34277"/>
          <a:lstStyle/>
          <a:p>
            <a:pPr defTabSz="685800" eaLnBrk="1" hangingPunct="1">
              <a:buFont typeface="Arial" panose="020B0604020202020204" pitchFamily="34" charset="0"/>
              <a:buNone/>
              <a:defRPr/>
            </a:pPr>
            <a:endParaRPr lang="zh-CN" altLang="en-US" sz="135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8717756" y="4933951"/>
            <a:ext cx="277416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27B4A65E-D6D6-4737-90BB-305C5085C50B}" type="slidenum">
              <a:rPr lang="zh-CN" altLang="en-US" sz="825" smtClean="0">
                <a:solidFill>
                  <a:schemeClr val="accent2"/>
                </a:solidFill>
                <a:latin typeface="字魂105号-简雅黑" pitchFamily="2" charset="-122"/>
                <a:ea typeface="字魂105号-简雅黑" pitchFamily="2" charset="-122"/>
              </a:rPr>
            </a:fld>
            <a:endParaRPr lang="zh-CN" altLang="en-US" sz="825" dirty="0">
              <a:solidFill>
                <a:schemeClr val="accent2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925245" y="195420"/>
            <a:ext cx="184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en-US" altLang="zh-CN" sz="2400" b="1" dirty="0" smtClean="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lt"/>
                <a:sym typeface="+mn-ea"/>
              </a:rPr>
              <a:t>Regression</a:t>
            </a:r>
            <a:endParaRPr lang="zh-CN" altLang="en-US" sz="2400" b="1" dirty="0" smtClean="0">
              <a:solidFill>
                <a:schemeClr val="tx1"/>
              </a:solidFill>
              <a:latin typeface="+mj-lt"/>
              <a:ea typeface="微软雅黑" panose="020B0503020204020204" pitchFamily="34" charset="-122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5226" y="1"/>
            <a:ext cx="9144000" cy="771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8" name="任意多边形 27"/>
          <p:cNvSpPr/>
          <p:nvPr userDrawn="1"/>
        </p:nvSpPr>
        <p:spPr>
          <a:xfrm>
            <a:off x="0" y="0"/>
            <a:ext cx="781903" cy="771551"/>
          </a:xfrm>
          <a:custGeom>
            <a:avLst/>
            <a:gdLst>
              <a:gd name="connsiteX0" fmla="*/ 0 w 781903"/>
              <a:gd name="connsiteY0" fmla="*/ 0 h 771551"/>
              <a:gd name="connsiteX1" fmla="*/ 781903 w 781903"/>
              <a:gd name="connsiteY1" fmla="*/ 0 h 771551"/>
              <a:gd name="connsiteX2" fmla="*/ 504199 w 781903"/>
              <a:gd name="connsiteY2" fmla="*/ 771551 h 771551"/>
              <a:gd name="connsiteX3" fmla="*/ 0 w 781903"/>
              <a:gd name="connsiteY3" fmla="*/ 771551 h 77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903" h="771551">
                <a:moveTo>
                  <a:pt x="0" y="0"/>
                </a:moveTo>
                <a:lnTo>
                  <a:pt x="781903" y="0"/>
                </a:lnTo>
                <a:lnTo>
                  <a:pt x="504199" y="771551"/>
                </a:lnTo>
                <a:lnTo>
                  <a:pt x="0" y="771551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553517" y="0"/>
            <a:ext cx="406011" cy="771551"/>
          </a:xfrm>
          <a:prstGeom prst="parallelogram">
            <a:avLst>
              <a:gd name="adj" fmla="val 69004"/>
            </a:avLst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pic>
        <p:nvPicPr>
          <p:cNvPr id="6" name="图片 5" descr="微信图片_202010222250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6256" y="113425"/>
            <a:ext cx="2079226" cy="5447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971600" y="21955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神经网络训练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-190688" y="157044"/>
            <a:ext cx="9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2000" advTm="11000">
        <p:fade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mc:AlternateContent xmlns:mc="http://schemas.openxmlformats.org/markup-compatibility/2006">
    <mc:Choice xmlns:p14="http://schemas.microsoft.com/office/powerpoint/2010/main" Requires="p14">
      <p:transition spd="slow" p14:dur="2000" advTm="11000">
        <p:fade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答辩型7"/>
          <p:cNvPicPr>
            <a:picLocks noChangeAspect="1"/>
          </p:cNvPicPr>
          <p:nvPr/>
        </p:nvPicPr>
        <p:blipFill>
          <a:blip r:embed="rId1"/>
          <a:srcRect l="1207" t="30893" r="2375" b="1811"/>
          <a:stretch>
            <a:fillRect/>
          </a:stretch>
        </p:blipFill>
        <p:spPr>
          <a:xfrm>
            <a:off x="-2078" y="0"/>
            <a:ext cx="9142084" cy="4587975"/>
          </a:xfrm>
          <a:custGeom>
            <a:avLst/>
            <a:gdLst>
              <a:gd name="connsiteX0" fmla="*/ 0 w 9142084"/>
              <a:gd name="connsiteY0" fmla="*/ 0 h 4587975"/>
              <a:gd name="connsiteX1" fmla="*/ 9142084 w 9142084"/>
              <a:gd name="connsiteY1" fmla="*/ 0 h 4587975"/>
              <a:gd name="connsiteX2" fmla="*/ 9142084 w 9142084"/>
              <a:gd name="connsiteY2" fmla="*/ 1890585 h 4587975"/>
              <a:gd name="connsiteX3" fmla="*/ 8513806 w 9142084"/>
              <a:gd name="connsiteY3" fmla="*/ 1890585 h 4587975"/>
              <a:gd name="connsiteX4" fmla="*/ 7500551 w 9142084"/>
              <a:gd name="connsiteY4" fmla="*/ 2928553 h 4587975"/>
              <a:gd name="connsiteX5" fmla="*/ 6858001 w 9142084"/>
              <a:gd name="connsiteY5" fmla="*/ 2932169 h 4587975"/>
              <a:gd name="connsiteX6" fmla="*/ 5288692 w 9142084"/>
              <a:gd name="connsiteY6" fmla="*/ 4572001 h 4587975"/>
              <a:gd name="connsiteX7" fmla="*/ 0 w 9142084"/>
              <a:gd name="connsiteY7" fmla="*/ 4587975 h 45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2084" h="4587975">
                <a:moveTo>
                  <a:pt x="0" y="0"/>
                </a:moveTo>
                <a:lnTo>
                  <a:pt x="9142084" y="0"/>
                </a:lnTo>
                <a:lnTo>
                  <a:pt x="9142084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close/>
              </a:path>
            </a:pathLst>
          </a:custGeom>
        </p:spPr>
      </p:pic>
      <p:sp>
        <p:nvSpPr>
          <p:cNvPr id="23" name="矩形 25"/>
          <p:cNvSpPr/>
          <p:nvPr/>
        </p:nvSpPr>
        <p:spPr>
          <a:xfrm>
            <a:off x="107131" y="123901"/>
            <a:ext cx="9144000" cy="4587975"/>
          </a:xfrm>
          <a:custGeom>
            <a:avLst/>
            <a:gdLst>
              <a:gd name="connsiteX0" fmla="*/ 0 w 9144000"/>
              <a:gd name="connsiteY0" fmla="*/ 0 h 4587975"/>
              <a:gd name="connsiteX1" fmla="*/ 9144000 w 9144000"/>
              <a:gd name="connsiteY1" fmla="*/ 0 h 4587975"/>
              <a:gd name="connsiteX2" fmla="*/ 9144000 w 9144000"/>
              <a:gd name="connsiteY2" fmla="*/ 4587975 h 4587975"/>
              <a:gd name="connsiteX3" fmla="*/ 0 w 9144000"/>
              <a:gd name="connsiteY3" fmla="*/ 4587975 h 4587975"/>
              <a:gd name="connsiteX4" fmla="*/ 0 w 9144000"/>
              <a:gd name="connsiteY4" fmla="*/ 0 h 4587975"/>
              <a:gd name="connsiteX0-1" fmla="*/ 0 w 9144000"/>
              <a:gd name="connsiteY0-2" fmla="*/ 0 h 4587975"/>
              <a:gd name="connsiteX1-3" fmla="*/ 9144000 w 9144000"/>
              <a:gd name="connsiteY1-4" fmla="*/ 0 h 4587975"/>
              <a:gd name="connsiteX2-5" fmla="*/ 9144000 w 9144000"/>
              <a:gd name="connsiteY2-6" fmla="*/ 4587975 h 4587975"/>
              <a:gd name="connsiteX3-7" fmla="*/ 5288692 w 9144000"/>
              <a:gd name="connsiteY3-8" fmla="*/ 4572001 h 4587975"/>
              <a:gd name="connsiteX4-9" fmla="*/ 0 w 9144000"/>
              <a:gd name="connsiteY4-10" fmla="*/ 4587975 h 4587975"/>
              <a:gd name="connsiteX5" fmla="*/ 0 w 9144000"/>
              <a:gd name="connsiteY5" fmla="*/ 0 h 4587975"/>
              <a:gd name="connsiteX0-11" fmla="*/ 0 w 9144000"/>
              <a:gd name="connsiteY0-12" fmla="*/ 0 h 4587975"/>
              <a:gd name="connsiteX1-13" fmla="*/ 9144000 w 9144000"/>
              <a:gd name="connsiteY1-14" fmla="*/ 0 h 4587975"/>
              <a:gd name="connsiteX2-15" fmla="*/ 6746790 w 9144000"/>
              <a:gd name="connsiteY2-16" fmla="*/ 2944526 h 4587975"/>
              <a:gd name="connsiteX3-17" fmla="*/ 5288692 w 9144000"/>
              <a:gd name="connsiteY3-18" fmla="*/ 4572001 h 4587975"/>
              <a:gd name="connsiteX4-19" fmla="*/ 0 w 9144000"/>
              <a:gd name="connsiteY4-20" fmla="*/ 4587975 h 4587975"/>
              <a:gd name="connsiteX5-21" fmla="*/ 0 w 9144000"/>
              <a:gd name="connsiteY5-22" fmla="*/ 0 h 4587975"/>
              <a:gd name="connsiteX0-23" fmla="*/ 0 w 9144000"/>
              <a:gd name="connsiteY0-24" fmla="*/ 0 h 4587975"/>
              <a:gd name="connsiteX1-25" fmla="*/ 9144000 w 9144000"/>
              <a:gd name="connsiteY1-26" fmla="*/ 0 h 4587975"/>
              <a:gd name="connsiteX2-27" fmla="*/ 7710616 w 9144000"/>
              <a:gd name="connsiteY2-28" fmla="*/ 1729947 h 4587975"/>
              <a:gd name="connsiteX3-29" fmla="*/ 6746790 w 9144000"/>
              <a:gd name="connsiteY3-30" fmla="*/ 2944526 h 4587975"/>
              <a:gd name="connsiteX4-31" fmla="*/ 5288692 w 9144000"/>
              <a:gd name="connsiteY4-32" fmla="*/ 4572001 h 4587975"/>
              <a:gd name="connsiteX5-33" fmla="*/ 0 w 9144000"/>
              <a:gd name="connsiteY5-34" fmla="*/ 4587975 h 4587975"/>
              <a:gd name="connsiteX6" fmla="*/ 0 w 9144000"/>
              <a:gd name="connsiteY6" fmla="*/ 0 h 4587975"/>
              <a:gd name="connsiteX0-35" fmla="*/ 0 w 9144000"/>
              <a:gd name="connsiteY0-36" fmla="*/ 0 h 4587975"/>
              <a:gd name="connsiteX1-37" fmla="*/ 9144000 w 9144000"/>
              <a:gd name="connsiteY1-38" fmla="*/ 0 h 4587975"/>
              <a:gd name="connsiteX2-39" fmla="*/ 7500551 w 9144000"/>
              <a:gd name="connsiteY2-40" fmla="*/ 2928553 h 4587975"/>
              <a:gd name="connsiteX3-41" fmla="*/ 6746790 w 9144000"/>
              <a:gd name="connsiteY3-42" fmla="*/ 2944526 h 4587975"/>
              <a:gd name="connsiteX4-43" fmla="*/ 5288692 w 9144000"/>
              <a:gd name="connsiteY4-44" fmla="*/ 4572001 h 4587975"/>
              <a:gd name="connsiteX5-45" fmla="*/ 0 w 9144000"/>
              <a:gd name="connsiteY5-46" fmla="*/ 4587975 h 4587975"/>
              <a:gd name="connsiteX6-47" fmla="*/ 0 w 9144000"/>
              <a:gd name="connsiteY6-48" fmla="*/ 0 h 4587975"/>
              <a:gd name="connsiteX0-49" fmla="*/ 0 w 9144000"/>
              <a:gd name="connsiteY0-50" fmla="*/ 0 h 4587975"/>
              <a:gd name="connsiteX1-51" fmla="*/ 9144000 w 9144000"/>
              <a:gd name="connsiteY1-52" fmla="*/ 0 h 4587975"/>
              <a:gd name="connsiteX2-53" fmla="*/ 8217243 w 9144000"/>
              <a:gd name="connsiteY2-54" fmla="*/ 1606379 h 4587975"/>
              <a:gd name="connsiteX3-55" fmla="*/ 7500551 w 9144000"/>
              <a:gd name="connsiteY3-56" fmla="*/ 2928553 h 4587975"/>
              <a:gd name="connsiteX4-57" fmla="*/ 6746790 w 9144000"/>
              <a:gd name="connsiteY4-58" fmla="*/ 2944526 h 4587975"/>
              <a:gd name="connsiteX5-59" fmla="*/ 5288692 w 9144000"/>
              <a:gd name="connsiteY5-60" fmla="*/ 4572001 h 4587975"/>
              <a:gd name="connsiteX6-61" fmla="*/ 0 w 9144000"/>
              <a:gd name="connsiteY6-62" fmla="*/ 4587975 h 4587975"/>
              <a:gd name="connsiteX7" fmla="*/ 0 w 9144000"/>
              <a:gd name="connsiteY7" fmla="*/ 0 h 4587975"/>
              <a:gd name="connsiteX0-63" fmla="*/ 0 w 9144000"/>
              <a:gd name="connsiteY0-64" fmla="*/ 0 h 4587975"/>
              <a:gd name="connsiteX1-65" fmla="*/ 9144000 w 9144000"/>
              <a:gd name="connsiteY1-66" fmla="*/ 0 h 4587975"/>
              <a:gd name="connsiteX2-67" fmla="*/ 8513806 w 9144000"/>
              <a:gd name="connsiteY2-68" fmla="*/ 1890585 h 4587975"/>
              <a:gd name="connsiteX3-69" fmla="*/ 7500551 w 9144000"/>
              <a:gd name="connsiteY3-70" fmla="*/ 2928553 h 4587975"/>
              <a:gd name="connsiteX4-71" fmla="*/ 6746790 w 9144000"/>
              <a:gd name="connsiteY4-72" fmla="*/ 2944526 h 4587975"/>
              <a:gd name="connsiteX5-73" fmla="*/ 5288692 w 9144000"/>
              <a:gd name="connsiteY5-74" fmla="*/ 4572001 h 4587975"/>
              <a:gd name="connsiteX6-75" fmla="*/ 0 w 9144000"/>
              <a:gd name="connsiteY6-76" fmla="*/ 4587975 h 4587975"/>
              <a:gd name="connsiteX7-77" fmla="*/ 0 w 9144000"/>
              <a:gd name="connsiteY7-78" fmla="*/ 0 h 4587975"/>
              <a:gd name="connsiteX0-79" fmla="*/ 0 w 9144000"/>
              <a:gd name="connsiteY0-80" fmla="*/ 0 h 4587975"/>
              <a:gd name="connsiteX1-81" fmla="*/ 9144000 w 9144000"/>
              <a:gd name="connsiteY1-82" fmla="*/ 0 h 4587975"/>
              <a:gd name="connsiteX2-83" fmla="*/ 8785654 w 9144000"/>
              <a:gd name="connsiteY2-84" fmla="*/ 1062682 h 4587975"/>
              <a:gd name="connsiteX3-85" fmla="*/ 8513806 w 9144000"/>
              <a:gd name="connsiteY3-86" fmla="*/ 1890585 h 4587975"/>
              <a:gd name="connsiteX4-87" fmla="*/ 7500551 w 9144000"/>
              <a:gd name="connsiteY4-88" fmla="*/ 2928553 h 4587975"/>
              <a:gd name="connsiteX5-89" fmla="*/ 6746790 w 9144000"/>
              <a:gd name="connsiteY5-90" fmla="*/ 2944526 h 4587975"/>
              <a:gd name="connsiteX6-91" fmla="*/ 5288692 w 9144000"/>
              <a:gd name="connsiteY6-92" fmla="*/ 4572001 h 4587975"/>
              <a:gd name="connsiteX7-93" fmla="*/ 0 w 9144000"/>
              <a:gd name="connsiteY7-94" fmla="*/ 4587975 h 4587975"/>
              <a:gd name="connsiteX8" fmla="*/ 0 w 9144000"/>
              <a:gd name="connsiteY8" fmla="*/ 0 h 4587975"/>
              <a:gd name="connsiteX0-95" fmla="*/ 0 w 9144000"/>
              <a:gd name="connsiteY0-96" fmla="*/ 0 h 4587975"/>
              <a:gd name="connsiteX1-97" fmla="*/ 9144000 w 9144000"/>
              <a:gd name="connsiteY1-98" fmla="*/ 0 h 4587975"/>
              <a:gd name="connsiteX2-99" fmla="*/ 9144000 w 9144000"/>
              <a:gd name="connsiteY2-100" fmla="*/ 1890585 h 4587975"/>
              <a:gd name="connsiteX3-101" fmla="*/ 8513806 w 9144000"/>
              <a:gd name="connsiteY3-102" fmla="*/ 1890585 h 4587975"/>
              <a:gd name="connsiteX4-103" fmla="*/ 7500551 w 9144000"/>
              <a:gd name="connsiteY4-104" fmla="*/ 2928553 h 4587975"/>
              <a:gd name="connsiteX5-105" fmla="*/ 6746790 w 9144000"/>
              <a:gd name="connsiteY5-106" fmla="*/ 2944526 h 4587975"/>
              <a:gd name="connsiteX6-107" fmla="*/ 5288692 w 9144000"/>
              <a:gd name="connsiteY6-108" fmla="*/ 4572001 h 4587975"/>
              <a:gd name="connsiteX7-109" fmla="*/ 0 w 9144000"/>
              <a:gd name="connsiteY7-110" fmla="*/ 4587975 h 4587975"/>
              <a:gd name="connsiteX8-111" fmla="*/ 0 w 9144000"/>
              <a:gd name="connsiteY8-112" fmla="*/ 0 h 4587975"/>
              <a:gd name="connsiteX0-113" fmla="*/ 0 w 9144000"/>
              <a:gd name="connsiteY0-114" fmla="*/ 0 h 4587975"/>
              <a:gd name="connsiteX1-115" fmla="*/ 9144000 w 9144000"/>
              <a:gd name="connsiteY1-116" fmla="*/ 0 h 4587975"/>
              <a:gd name="connsiteX2-117" fmla="*/ 9144000 w 9144000"/>
              <a:gd name="connsiteY2-118" fmla="*/ 1890585 h 4587975"/>
              <a:gd name="connsiteX3-119" fmla="*/ 8513806 w 9144000"/>
              <a:gd name="connsiteY3-120" fmla="*/ 1890585 h 4587975"/>
              <a:gd name="connsiteX4-121" fmla="*/ 7500551 w 9144000"/>
              <a:gd name="connsiteY4-122" fmla="*/ 2928553 h 4587975"/>
              <a:gd name="connsiteX5-123" fmla="*/ 6858001 w 9144000"/>
              <a:gd name="connsiteY5-124" fmla="*/ 2932169 h 4587975"/>
              <a:gd name="connsiteX6-125" fmla="*/ 5288692 w 9144000"/>
              <a:gd name="connsiteY6-126" fmla="*/ 4572001 h 4587975"/>
              <a:gd name="connsiteX7-127" fmla="*/ 0 w 9144000"/>
              <a:gd name="connsiteY7-128" fmla="*/ 4587975 h 4587975"/>
              <a:gd name="connsiteX8-129" fmla="*/ 0 w 9144000"/>
              <a:gd name="connsiteY8-130" fmla="*/ 0 h 4587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47" y="connsiteY6-48"/>
              </a:cxn>
              <a:cxn ang="0">
                <a:pos x="connsiteX7-77" y="connsiteY7-78"/>
              </a:cxn>
              <a:cxn ang="0">
                <a:pos x="connsiteX8-111" y="connsiteY8-112"/>
              </a:cxn>
            </a:cxnLst>
            <a:rect l="l" t="t" r="r" b="b"/>
            <a:pathLst>
              <a:path w="9144000" h="4587975">
                <a:moveTo>
                  <a:pt x="0" y="0"/>
                </a:moveTo>
                <a:lnTo>
                  <a:pt x="9144000" y="0"/>
                </a:lnTo>
                <a:lnTo>
                  <a:pt x="9144000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3" name="矩形 26"/>
          <p:cNvSpPr/>
          <p:nvPr/>
        </p:nvSpPr>
        <p:spPr>
          <a:xfrm>
            <a:off x="-3354" y="2376469"/>
            <a:ext cx="7560143" cy="1491241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4" name="TextBox 55"/>
          <p:cNvSpPr txBox="1"/>
          <p:nvPr/>
        </p:nvSpPr>
        <p:spPr>
          <a:xfrm>
            <a:off x="507881" y="2596585"/>
            <a:ext cx="6152351" cy="62103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36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</a:rPr>
              <a:t>Regression  </a:t>
            </a:r>
            <a:endParaRPr lang="en-US" altLang="zh-CN" sz="3600" b="1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5" name="TextBox 55"/>
          <p:cNvSpPr txBox="1"/>
          <p:nvPr/>
        </p:nvSpPr>
        <p:spPr>
          <a:xfrm>
            <a:off x="586846" y="3390220"/>
            <a:ext cx="5082574" cy="43624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报告人：余廷杰</a:t>
            </a:r>
            <a:r>
              <a:rPr lang="en-US" altLang="zh-CN" sz="12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   </a:t>
            </a:r>
            <a:r>
              <a:rPr lang="zh-CN" altLang="en-US" sz="12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时间：</a:t>
            </a:r>
            <a:r>
              <a:rPr lang="zh-CN" altLang="en-US" sz="12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2021年08月29日</a:t>
            </a:r>
            <a:endParaRPr lang="zh-CN" altLang="en-US" sz="1200" b="1" dirty="0" smtClean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  <a:p>
            <a:endParaRPr lang="zh-CN" altLang="en-US" sz="1200" b="1" dirty="0" smtClean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6" name="TextBox 55"/>
          <p:cNvSpPr txBox="1"/>
          <p:nvPr/>
        </p:nvSpPr>
        <p:spPr>
          <a:xfrm>
            <a:off x="613545" y="1059582"/>
            <a:ext cx="2734319" cy="130034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2021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946638" y="3345130"/>
            <a:ext cx="1452555" cy="1146122"/>
          </a:xfrm>
          <a:prstGeom prst="parallelogram">
            <a:avLst>
              <a:gd name="adj" fmla="val 9877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331204" y="2062544"/>
            <a:ext cx="3686020" cy="2524237"/>
          </a:xfrm>
          <a:custGeom>
            <a:avLst/>
            <a:gdLst>
              <a:gd name="connsiteX0" fmla="*/ 3074694 w 3686020"/>
              <a:gd name="connsiteY0" fmla="*/ 0 h 2524237"/>
              <a:gd name="connsiteX1" fmla="*/ 3686020 w 3686020"/>
              <a:gd name="connsiteY1" fmla="*/ 0 h 2524237"/>
              <a:gd name="connsiteX2" fmla="*/ 3686020 w 3686020"/>
              <a:gd name="connsiteY2" fmla="*/ 95536 h 2524237"/>
              <a:gd name="connsiteX3" fmla="*/ 3099804 w 3686020"/>
              <a:gd name="connsiteY3" fmla="*/ 95536 h 2524237"/>
              <a:gd name="connsiteX4" fmla="*/ 2086549 w 3686020"/>
              <a:gd name="connsiteY4" fmla="*/ 1133504 h 2524237"/>
              <a:gd name="connsiteX5" fmla="*/ 1443999 w 3686020"/>
              <a:gd name="connsiteY5" fmla="*/ 1137120 h 2524237"/>
              <a:gd name="connsiteX6" fmla="*/ 116537 w 3686020"/>
              <a:gd name="connsiteY6" fmla="*/ 2524237 h 2524237"/>
              <a:gd name="connsiteX7" fmla="*/ 0 w 3686020"/>
              <a:gd name="connsiteY7" fmla="*/ 2524237 h 2524237"/>
              <a:gd name="connsiteX8" fmla="*/ 1418889 w 3686020"/>
              <a:gd name="connsiteY8" fmla="*/ 1041584 h 2524237"/>
              <a:gd name="connsiteX9" fmla="*/ 2061439 w 3686020"/>
              <a:gd name="connsiteY9" fmla="*/ 1037968 h 252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6020" h="2524237">
                <a:moveTo>
                  <a:pt x="3074694" y="0"/>
                </a:moveTo>
                <a:lnTo>
                  <a:pt x="3686020" y="0"/>
                </a:lnTo>
                <a:lnTo>
                  <a:pt x="3686020" y="95536"/>
                </a:lnTo>
                <a:lnTo>
                  <a:pt x="3099804" y="95536"/>
                </a:lnTo>
                <a:lnTo>
                  <a:pt x="2086549" y="1133504"/>
                </a:lnTo>
                <a:lnTo>
                  <a:pt x="1443999" y="1137120"/>
                </a:lnTo>
                <a:lnTo>
                  <a:pt x="116537" y="2524237"/>
                </a:lnTo>
                <a:lnTo>
                  <a:pt x="0" y="2524237"/>
                </a:lnTo>
                <a:lnTo>
                  <a:pt x="1418889" y="1041584"/>
                </a:lnTo>
                <a:lnTo>
                  <a:pt x="2061439" y="1037968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8316416" y="4166240"/>
            <a:ext cx="823590" cy="977259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981874" y="4049029"/>
            <a:ext cx="1727652" cy="816707"/>
          </a:xfrm>
          <a:prstGeom prst="parallelogram">
            <a:avLst>
              <a:gd name="adj" fmla="val 9877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987824" y="4300652"/>
            <a:ext cx="1944216" cy="71298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bldLvl="0" animBg="1"/>
          <p:bldP spid="3" grpId="0" animBg="1"/>
          <p:bldP spid="4" grpId="0"/>
          <p:bldP spid="5" grpId="0"/>
          <p:bldP spid="6" grpId="0"/>
          <p:bldP spid="7" grpId="0" animBg="1"/>
          <p:bldP spid="9" grpId="0" animBg="1"/>
          <p:bldP spid="12" grpId="0" animBg="1"/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75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bldLvl="0" animBg="1"/>
          <p:bldP spid="3" grpId="0" animBg="1"/>
          <p:bldP spid="4" grpId="0"/>
          <p:bldP spid="5" grpId="0"/>
          <p:bldP spid="6" grpId="0"/>
          <p:bldP spid="7" grpId="0" animBg="1"/>
          <p:bldP spid="9" grpId="0" animBg="1"/>
          <p:bldP spid="12" grpId="0" animBg="1"/>
          <p:bldP spid="11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10235" y="2787650"/>
            <a:ext cx="1555750" cy="506730"/>
            <a:chOff x="462011" y="1860875"/>
            <a:chExt cx="1584217" cy="791774"/>
          </a:xfrm>
        </p:grpSpPr>
        <p:sp>
          <p:nvSpPr>
            <p:cNvPr id="15" name="圆角矩形 14"/>
            <p:cNvSpPr/>
            <p:nvPr/>
          </p:nvSpPr>
          <p:spPr>
            <a:xfrm>
              <a:off x="535726" y="1860875"/>
              <a:ext cx="1510502" cy="791774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2011" y="1969025"/>
              <a:ext cx="1560938" cy="57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loss </a:t>
              </a:r>
              <a:r>
                <a:rPr lang="zh-CN" altLang="en-US" b="1" dirty="0">
                  <a:solidFill>
                    <a:schemeClr val="bg1"/>
                  </a:solidFill>
                </a:rPr>
                <a:t>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31185" y="2139315"/>
            <a:ext cx="1957070" cy="506730"/>
            <a:chOff x="755576" y="1635646"/>
            <a:chExt cx="1992880" cy="791774"/>
          </a:xfrm>
        </p:grpSpPr>
        <p:sp>
          <p:nvSpPr>
            <p:cNvPr id="19" name="圆角矩形 18"/>
            <p:cNvSpPr/>
            <p:nvPr/>
          </p:nvSpPr>
          <p:spPr>
            <a:xfrm>
              <a:off x="755576" y="1635646"/>
              <a:ext cx="1992880" cy="791774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68955" y="1734964"/>
              <a:ext cx="1897737" cy="57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Model Bias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44520" y="3507740"/>
            <a:ext cx="1957070" cy="506730"/>
            <a:chOff x="755576" y="1635646"/>
            <a:chExt cx="1992880" cy="791774"/>
          </a:xfrm>
        </p:grpSpPr>
        <p:sp>
          <p:nvSpPr>
            <p:cNvPr id="24" name="圆角矩形 23"/>
            <p:cNvSpPr/>
            <p:nvPr/>
          </p:nvSpPr>
          <p:spPr>
            <a:xfrm>
              <a:off x="755576" y="1635646"/>
              <a:ext cx="1992880" cy="791774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8955" y="1734964"/>
              <a:ext cx="1897737" cy="57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Optimization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79930" y="1059815"/>
            <a:ext cx="534987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 altLang="en-US" sz="2400" b="1"/>
              <a:t>对结果不满意，先看</a:t>
            </a:r>
            <a:r>
              <a:rPr lang="en-US" altLang="zh-CN" sz="2400" b="1"/>
              <a:t>Training D</a:t>
            </a:r>
            <a:r>
              <a:rPr lang="en-US" altLang="zh-CN" sz="2400" b="1"/>
              <a:t>ata</a:t>
            </a:r>
            <a:endParaRPr lang="en-US" altLang="zh-CN" sz="2400" b="1"/>
          </a:p>
        </p:txBody>
      </p:sp>
      <p:sp>
        <p:nvSpPr>
          <p:cNvPr id="27" name="上箭头 26"/>
          <p:cNvSpPr/>
          <p:nvPr/>
        </p:nvSpPr>
        <p:spPr>
          <a:xfrm rot="3000000">
            <a:off x="2447290" y="2314575"/>
            <a:ext cx="288290" cy="791845"/>
          </a:xfrm>
          <a:prstGeom prst="upArrow">
            <a:avLst/>
          </a:pr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 rot="18600000" flipV="1">
            <a:off x="2447290" y="3098800"/>
            <a:ext cx="288290" cy="791845"/>
          </a:xfrm>
          <a:prstGeom prst="upArrow">
            <a:avLst/>
          </a:pr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785485" y="3004185"/>
            <a:ext cx="2478405" cy="1811020"/>
            <a:chOff x="8772" y="4844"/>
            <a:chExt cx="3903" cy="2852"/>
          </a:xfrm>
        </p:grpSpPr>
        <p:pic>
          <p:nvPicPr>
            <p:cNvPr id="9" name="图片 8" descr="2021-09-23 19:07:07.856000"/>
            <p:cNvPicPr>
              <a:picLocks noChangeAspect="1"/>
            </p:cNvPicPr>
            <p:nvPr/>
          </p:nvPicPr>
          <p:blipFill>
            <a:blip r:embed="rId1"/>
            <a:srcRect l="4752" t="43038" r="47029" b="8743"/>
            <a:stretch>
              <a:fillRect/>
            </a:stretch>
          </p:blipFill>
          <p:spPr>
            <a:xfrm>
              <a:off x="8772" y="5046"/>
              <a:ext cx="3524" cy="2650"/>
            </a:xfrm>
            <a:prstGeom prst="rect">
              <a:avLst/>
            </a:prstGeom>
            <a:ln>
              <a:solidFill>
                <a:srgbClr val="000000">
                  <a:alpha val="0"/>
                </a:srgbClr>
              </a:solidFill>
            </a:ln>
          </p:spPr>
        </p:pic>
        <p:sp>
          <p:nvSpPr>
            <p:cNvPr id="31" name="矩形 30"/>
            <p:cNvSpPr/>
            <p:nvPr/>
          </p:nvSpPr>
          <p:spPr>
            <a:xfrm>
              <a:off x="11579" y="4844"/>
              <a:ext cx="1096" cy="1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48935" y="1564005"/>
            <a:ext cx="2707640" cy="1679575"/>
            <a:chOff x="8242" y="2576"/>
            <a:chExt cx="4264" cy="2645"/>
          </a:xfrm>
        </p:grpSpPr>
        <p:pic>
          <p:nvPicPr>
            <p:cNvPr id="14" name="图片 13" descr="2021-09-23 19:07:07.856000"/>
            <p:cNvPicPr>
              <a:picLocks noChangeAspect="1"/>
            </p:cNvPicPr>
            <p:nvPr/>
          </p:nvPicPr>
          <p:blipFill>
            <a:blip r:embed="rId1"/>
            <a:srcRect l="44910" t="34775" b="23112"/>
            <a:stretch>
              <a:fillRect/>
            </a:stretch>
          </p:blipFill>
          <p:spPr>
            <a:xfrm>
              <a:off x="8788" y="2576"/>
              <a:ext cx="3719" cy="2125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8242" y="3823"/>
              <a:ext cx="691" cy="1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21-09-23 19:15:33.772000"/>
          <p:cNvPicPr>
            <a:picLocks noChangeAspect="1"/>
          </p:cNvPicPr>
          <p:nvPr/>
        </p:nvPicPr>
        <p:blipFill>
          <a:blip r:embed="rId1"/>
          <a:srcRect l="132" t="33979" r="-132"/>
          <a:stretch>
            <a:fillRect/>
          </a:stretch>
        </p:blipFill>
        <p:spPr>
          <a:xfrm>
            <a:off x="995680" y="1125220"/>
            <a:ext cx="6864985" cy="33966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3940" y="4227830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825500" y="1774190"/>
            <a:ext cx="3561080" cy="506730"/>
            <a:chOff x="-321045" y="1635646"/>
            <a:chExt cx="3626240" cy="791774"/>
          </a:xfrm>
        </p:grpSpPr>
        <p:sp>
          <p:nvSpPr>
            <p:cNvPr id="33" name="圆角矩形 32"/>
            <p:cNvSpPr/>
            <p:nvPr/>
          </p:nvSpPr>
          <p:spPr>
            <a:xfrm>
              <a:off x="-321045" y="1635646"/>
              <a:ext cx="3626240" cy="791774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9303" y="1743795"/>
              <a:ext cx="2723560" cy="57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testing data loss </a:t>
              </a:r>
              <a:r>
                <a:rPr lang="zh-CN" altLang="en-US" b="1" dirty="0">
                  <a:solidFill>
                    <a:schemeClr val="bg1"/>
                  </a:solidFill>
                </a:rPr>
                <a:t>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70955" y="1774190"/>
            <a:ext cx="1957070" cy="506730"/>
            <a:chOff x="755576" y="1635646"/>
            <a:chExt cx="1992880" cy="791774"/>
          </a:xfrm>
        </p:grpSpPr>
        <p:sp>
          <p:nvSpPr>
            <p:cNvPr id="36" name="圆角矩形 35"/>
            <p:cNvSpPr/>
            <p:nvPr/>
          </p:nvSpPr>
          <p:spPr>
            <a:xfrm>
              <a:off x="755576" y="1635646"/>
              <a:ext cx="1992880" cy="791774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8955" y="1743894"/>
              <a:ext cx="1897737" cy="575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Overfitting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979930" y="1059815"/>
            <a:ext cx="534987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2400" b="1"/>
              <a:t>Training Data</a:t>
            </a:r>
            <a:r>
              <a:rPr lang="zh-CN" altLang="en-US" sz="2400" b="1"/>
              <a:t>足够小</a:t>
            </a:r>
            <a:r>
              <a:rPr lang="zh-CN" altLang="en-US" sz="2400" b="1"/>
              <a:t>时</a:t>
            </a:r>
            <a:endParaRPr lang="zh-CN" altLang="en-US" sz="2400" b="1"/>
          </a:p>
        </p:txBody>
      </p:sp>
      <p:sp>
        <p:nvSpPr>
          <p:cNvPr id="43" name="上箭头 42"/>
          <p:cNvSpPr/>
          <p:nvPr/>
        </p:nvSpPr>
        <p:spPr>
          <a:xfrm rot="5400000">
            <a:off x="5234305" y="1631315"/>
            <a:ext cx="288290" cy="791845"/>
          </a:xfrm>
          <a:prstGeom prst="upArrow">
            <a:avLst/>
          </a:prstGeom>
          <a:solidFill>
            <a:srgbClr val="D6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0915" y="2689225"/>
            <a:ext cx="1729740" cy="142494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4155440"/>
            <a:ext cx="1615440" cy="487680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3275965" y="2552065"/>
            <a:ext cx="1856105" cy="1562100"/>
            <a:chOff x="5159" y="4019"/>
            <a:chExt cx="2923" cy="2460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8" y="4019"/>
              <a:ext cx="2784" cy="2460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5159" y="5070"/>
              <a:ext cx="517" cy="1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7687310" y="3796030"/>
            <a:ext cx="1377315" cy="19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5867400" y="2545715"/>
            <a:ext cx="1788795" cy="1559560"/>
            <a:chOff x="9127" y="4235"/>
            <a:chExt cx="2817" cy="2456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7" y="4276"/>
              <a:ext cx="2796" cy="2388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9127" y="6379"/>
              <a:ext cx="2169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/>
            <a:srcRect l="73312" t="89228"/>
            <a:stretch>
              <a:fillRect/>
            </a:stretch>
          </p:blipFill>
          <p:spPr>
            <a:xfrm>
              <a:off x="11202" y="6405"/>
              <a:ext cx="743" cy="265"/>
            </a:xfrm>
            <a:prstGeom prst="rect">
              <a:avLst/>
            </a:prstGeom>
          </p:spPr>
        </p:pic>
        <p:sp>
          <p:nvSpPr>
            <p:cNvPr id="55" name="矩形 54"/>
            <p:cNvSpPr/>
            <p:nvPr/>
          </p:nvSpPr>
          <p:spPr>
            <a:xfrm>
              <a:off x="10942" y="4235"/>
              <a:ext cx="786" cy="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588760" y="2308225"/>
            <a:ext cx="2476500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sz="1400"/>
              <a:t>function</a:t>
            </a:r>
            <a:r>
              <a:rPr lang="zh-CN" altLang="en-US" sz="1400"/>
              <a:t>一无是处</a:t>
            </a:r>
            <a:endParaRPr lang="zh-CN" altLang="en-US" sz="1400"/>
          </a:p>
        </p:txBody>
      </p:sp>
      <p:sp>
        <p:nvSpPr>
          <p:cNvPr id="58" name="文本框 57"/>
          <p:cNvSpPr txBox="1"/>
          <p:nvPr/>
        </p:nvSpPr>
        <p:spPr>
          <a:xfrm>
            <a:off x="2844165" y="4084320"/>
            <a:ext cx="667575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增加训练资料可以解决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（个人理解，影像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辨识）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、给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限制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，如限制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为一条二次曲线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2260" y="1419225"/>
            <a:ext cx="3621405" cy="182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太复杂会出现Overfitting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太简单会出现bias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选择3个model</a:t>
            </a:r>
            <a:b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要想使得结果更好，可以使用训练资料的90%训练，剩下10%测试model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2021-09-23 19:32:20.253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1059180"/>
            <a:ext cx="4953000" cy="3714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15" y="3723640"/>
            <a:ext cx="337693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sz="2400"/>
              <a:t>n-fold Cross Validation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7246" b="-3031"/>
          <a:stretch>
            <a:fillRect/>
          </a:stretch>
        </p:blipFill>
        <p:spPr>
          <a:xfrm>
            <a:off x="1090930" y="2283460"/>
            <a:ext cx="3168650" cy="2698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11730" y="4443730"/>
            <a:ext cx="78613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Batch size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5345" y="847090"/>
            <a:ext cx="5110480" cy="5708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400" b="1">
                <a:sym typeface="+mn-ea"/>
              </a:rPr>
              <a:t>GPU可以进行平行运算，但是有极限</a:t>
            </a:r>
            <a:endParaRPr lang="zh-CN" altLang="en-US" sz="2400" b="1"/>
          </a:p>
        </p:txBody>
      </p:sp>
      <p:grpSp>
        <p:nvGrpSpPr>
          <p:cNvPr id="11" name="组合 10"/>
          <p:cNvGrpSpPr/>
          <p:nvPr/>
        </p:nvGrpSpPr>
        <p:grpSpPr>
          <a:xfrm>
            <a:off x="4788168" y="1458099"/>
            <a:ext cx="4070350" cy="791845"/>
            <a:chOff x="755576" y="1635646"/>
            <a:chExt cx="4070350" cy="791845"/>
          </a:xfrm>
        </p:grpSpPr>
        <p:sp>
          <p:nvSpPr>
            <p:cNvPr id="12" name="圆角矩形 11"/>
            <p:cNvSpPr/>
            <p:nvPr/>
          </p:nvSpPr>
          <p:spPr>
            <a:xfrm>
              <a:off x="755576" y="1635646"/>
              <a:ext cx="3695065" cy="791845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1476" y="1671841"/>
              <a:ext cx="3854450" cy="6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lnSpc>
                  <a:spcPct val="130000"/>
                </a:lnSpc>
                <a:buClrTx/>
                <a:buSzTx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无batch:要把所有资料看过一遍，才更新    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 fontAlgn="auto">
                <a:lnSpc>
                  <a:spcPct val="130000"/>
                </a:lnSpc>
                <a:buClrTx/>
                <a:buSzTx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有batch:</a:t>
              </a: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每</a:t>
              </a:r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一次batch都更新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8308" y="1421904"/>
            <a:ext cx="4070350" cy="965835"/>
            <a:chOff x="755576" y="1635646"/>
            <a:chExt cx="4070350" cy="965835"/>
          </a:xfrm>
        </p:grpSpPr>
        <p:sp>
          <p:nvSpPr>
            <p:cNvPr id="15" name="圆角矩形 14"/>
            <p:cNvSpPr/>
            <p:nvPr/>
          </p:nvSpPr>
          <p:spPr>
            <a:xfrm>
              <a:off x="755576" y="1635646"/>
              <a:ext cx="3695065" cy="791845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1476" y="1671841"/>
              <a:ext cx="3854450" cy="929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auto">
                <a:lnSpc>
                  <a:spcPct val="130000"/>
                </a:lnSpc>
                <a:buClrTx/>
                <a:buSzTx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Batch：把Date分成一个个Batch              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 fontAlgn="auto">
                <a:lnSpc>
                  <a:spcPct val="130000"/>
                </a:lnSpc>
                <a:buClrTx/>
                <a:buSzTx/>
                <a:buNone/>
              </a:pPr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Epoch：所有的batch看过一遍 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 fontAlgn="auto">
                <a:lnSpc>
                  <a:spcPct val="130000"/>
                </a:lnSpc>
                <a:buClrTx/>
                <a:buSzTx/>
                <a:buNone/>
              </a:pP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l="51136"/>
          <a:stretch>
            <a:fillRect/>
          </a:stretch>
        </p:blipFill>
        <p:spPr>
          <a:xfrm>
            <a:off x="5147945" y="2289810"/>
            <a:ext cx="2934970" cy="26187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372225" y="4444365"/>
            <a:ext cx="78613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Batch size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16330" y="1059815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400" b="1"/>
              <a:t>用大的batch时，optimization可能会有问题 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779905"/>
            <a:ext cx="7151370" cy="287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040" y="1635760"/>
            <a:ext cx="5710555" cy="3202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6330" y="1059815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2400" b="1">
                <a:sym typeface="+mn-ea"/>
              </a:rPr>
              <a:t>Gradient Descent + Momentum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1188720" y="1635760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endParaRPr 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-3348355" y="2355850"/>
            <a:ext cx="3223260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sz="2400"/>
              <a:t>convex error </a:t>
            </a:r>
            <a:r>
              <a:rPr lang="en-US" sz="2400"/>
              <a:t>surface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/>
              <a:t>gradient descend.</a:t>
            </a:r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491615"/>
            <a:ext cx="4581525" cy="3435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6330" y="1059815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sz="2400" b="1">
                <a:sym typeface="+mn-ea"/>
              </a:rPr>
              <a:t>Adaptive Learning Rate</a:t>
            </a:r>
            <a:endParaRPr lang="zh-CN" altLang="en-US" sz="2400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35" y="1851660"/>
            <a:ext cx="1859280" cy="79248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507990" y="3435985"/>
            <a:ext cx="3281045" cy="1078865"/>
            <a:chOff x="9232" y="4617"/>
            <a:chExt cx="5167" cy="1699"/>
          </a:xfrm>
        </p:grpSpPr>
        <p:grpSp>
          <p:nvGrpSpPr>
            <p:cNvPr id="8" name="组合 7"/>
            <p:cNvGrpSpPr/>
            <p:nvPr/>
          </p:nvGrpSpPr>
          <p:grpSpPr>
            <a:xfrm>
              <a:off x="9232" y="5070"/>
              <a:ext cx="462" cy="1247"/>
              <a:chOff x="9232" y="5070"/>
              <a:chExt cx="462" cy="1247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rcRect l="65847" t="54487" r="18648" b="80"/>
              <a:stretch>
                <a:fillRect/>
              </a:stretch>
            </p:blipFill>
            <p:spPr>
              <a:xfrm>
                <a:off x="9232" y="5751"/>
                <a:ext cx="454" cy="567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rcRect l="69706" r="18682" b="54567"/>
              <a:stretch>
                <a:fillRect/>
              </a:stretch>
            </p:blipFill>
            <p:spPr>
              <a:xfrm>
                <a:off x="9354" y="5070"/>
                <a:ext cx="340" cy="567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/>
          </p:nvSpPr>
          <p:spPr>
            <a:xfrm>
              <a:off x="9241" y="4617"/>
              <a:ext cx="5159" cy="13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lnSpc>
                  <a:spcPct val="130000"/>
                </a:lnSpc>
                <a:buClrTx/>
                <a:buSz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m考虑过去的gradients,考虑方向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  <a:buClrTx/>
                <a:buSz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考虑大小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  <a:buClrTx/>
                <a:buSzTx/>
                <a:buNone/>
              </a:pP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   learning rate scheduling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1188720" y="1635760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endParaRPr 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16330" y="1059815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sz="2400" b="1">
                <a:sym typeface="+mn-ea"/>
              </a:rPr>
              <a:t>Root Mean Square</a:t>
            </a:r>
            <a:endParaRPr lang="zh-CN" altLang="en-US" sz="24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419860"/>
            <a:ext cx="4892040" cy="364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1188720" y="1635760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endParaRPr 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16330" y="1059815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sz="2400" b="1">
                <a:sym typeface="+mn-ea"/>
              </a:rPr>
              <a:t>Root Mean Square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57067"/>
          <a:stretch>
            <a:fillRect/>
          </a:stretch>
        </p:blipFill>
        <p:spPr>
          <a:xfrm>
            <a:off x="467360" y="1707515"/>
            <a:ext cx="3111500" cy="281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2211705"/>
            <a:ext cx="4564380" cy="204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答辩型7"/>
          <p:cNvPicPr>
            <a:picLocks noChangeAspect="1"/>
          </p:cNvPicPr>
          <p:nvPr/>
        </p:nvPicPr>
        <p:blipFill rotWithShape="1">
          <a:blip r:embed="rId1"/>
          <a:srcRect t="14033" r="4722"/>
          <a:stretch>
            <a:fillRect/>
          </a:stretch>
        </p:blipFill>
        <p:spPr>
          <a:xfrm>
            <a:off x="-63545" y="-3"/>
            <a:ext cx="9259643" cy="51845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951" y="20538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-63545" y="-3"/>
            <a:ext cx="4275505" cy="415592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440892" y="987574"/>
            <a:ext cx="1907489" cy="873044"/>
          </a:xfrm>
          <a:prstGeom prst="triangle">
            <a:avLst/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5264" y="0"/>
            <a:ext cx="5379844" cy="5668094"/>
          </a:xfrm>
          <a:custGeom>
            <a:avLst/>
            <a:gdLst>
              <a:gd name="connsiteX0" fmla="*/ 4782760 w 5379844"/>
              <a:gd name="connsiteY0" fmla="*/ 5668094 h 5668094"/>
              <a:gd name="connsiteX1" fmla="*/ 5379844 w 5379844"/>
              <a:gd name="connsiteY1" fmla="*/ 5668094 h 5668094"/>
              <a:gd name="connsiteX2" fmla="*/ 0 w 5379844"/>
              <a:gd name="connsiteY2" fmla="*/ 0 h 5668094"/>
              <a:gd name="connsiteX3" fmla="*/ 0 w 5379844"/>
              <a:gd name="connsiteY3" fmla="*/ 801334 h 566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844" h="5668094">
                <a:moveTo>
                  <a:pt x="4782760" y="5668094"/>
                </a:moveTo>
                <a:lnTo>
                  <a:pt x="5379844" y="5668094"/>
                </a:lnTo>
                <a:lnTo>
                  <a:pt x="0" y="0"/>
                </a:lnTo>
                <a:lnTo>
                  <a:pt x="0" y="801334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-11749" y="0"/>
            <a:ext cx="4791846" cy="4876006"/>
          </a:xfrm>
          <a:custGeom>
            <a:avLst/>
            <a:gdLst>
              <a:gd name="connsiteX0" fmla="*/ 0 w 4791846"/>
              <a:gd name="connsiteY0" fmla="*/ 4876006 h 4876006"/>
              <a:gd name="connsiteX1" fmla="*/ 11749 w 4791846"/>
              <a:gd name="connsiteY1" fmla="*/ 4876006 h 4876006"/>
              <a:gd name="connsiteX2" fmla="*/ 11749 w 4791846"/>
              <a:gd name="connsiteY2" fmla="*/ 1080120 h 4876006"/>
              <a:gd name="connsiteX3" fmla="*/ 3742118 w 4791846"/>
              <a:gd name="connsiteY3" fmla="*/ 4876006 h 4876006"/>
              <a:gd name="connsiteX4" fmla="*/ 4791846 w 4791846"/>
              <a:gd name="connsiteY4" fmla="*/ 4876006 h 4876006"/>
              <a:gd name="connsiteX5" fmla="*/ 0 w 4791846"/>
              <a:gd name="connsiteY5" fmla="*/ 0 h 48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1846" h="4876006">
                <a:moveTo>
                  <a:pt x="0" y="4876006"/>
                </a:moveTo>
                <a:lnTo>
                  <a:pt x="11749" y="4876006"/>
                </a:lnTo>
                <a:lnTo>
                  <a:pt x="11749" y="1080120"/>
                </a:lnTo>
                <a:lnTo>
                  <a:pt x="3742118" y="4876006"/>
                </a:lnTo>
                <a:lnTo>
                  <a:pt x="4791846" y="48760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flipV="1">
            <a:off x="0" y="1347643"/>
            <a:ext cx="3707207" cy="1491212"/>
          </a:xfrm>
          <a:custGeom>
            <a:avLst/>
            <a:gdLst>
              <a:gd name="connsiteX0" fmla="*/ 0 w 3707207"/>
              <a:gd name="connsiteY0" fmla="*/ 1491212 h 1491212"/>
              <a:gd name="connsiteX1" fmla="*/ 2217586 w 3707207"/>
              <a:gd name="connsiteY1" fmla="*/ 1491196 h 1491212"/>
              <a:gd name="connsiteX2" fmla="*/ 3707207 w 3707207"/>
              <a:gd name="connsiteY2" fmla="*/ 0 h 1491212"/>
              <a:gd name="connsiteX3" fmla="*/ 3577801 w 3707207"/>
              <a:gd name="connsiteY3" fmla="*/ 0 h 1491212"/>
              <a:gd name="connsiteX4" fmla="*/ 2175986 w 3707207"/>
              <a:gd name="connsiteY4" fmla="*/ 1403297 h 1491212"/>
              <a:gd name="connsiteX5" fmla="*/ 0 w 3707207"/>
              <a:gd name="connsiteY5" fmla="*/ 1403313 h 149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7207" h="1491212">
                <a:moveTo>
                  <a:pt x="0" y="1491212"/>
                </a:moveTo>
                <a:lnTo>
                  <a:pt x="2217586" y="1491196"/>
                </a:lnTo>
                <a:lnTo>
                  <a:pt x="3707207" y="0"/>
                </a:lnTo>
                <a:lnTo>
                  <a:pt x="3577801" y="0"/>
                </a:lnTo>
                <a:lnTo>
                  <a:pt x="2175986" y="1403297"/>
                </a:lnTo>
                <a:lnTo>
                  <a:pt x="0" y="1403313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5" name="矩形 26"/>
          <p:cNvSpPr/>
          <p:nvPr/>
        </p:nvSpPr>
        <p:spPr>
          <a:xfrm>
            <a:off x="-2196055" y="1860618"/>
            <a:ext cx="7560143" cy="1554208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164596" y="4469555"/>
            <a:ext cx="1151820" cy="694483"/>
          </a:xfrm>
          <a:prstGeom prst="parallelogram">
            <a:avLst>
              <a:gd name="adj" fmla="val 98770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452320" y="3507854"/>
            <a:ext cx="1691280" cy="1642092"/>
          </a:xfrm>
          <a:prstGeom prst="triangle">
            <a:avLst>
              <a:gd name="adj" fmla="val 10000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7793826" y="3795886"/>
            <a:ext cx="1343912" cy="1357502"/>
          </a:xfrm>
          <a:prstGeom prst="triangle">
            <a:avLst>
              <a:gd name="adj" fmla="val 10000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007" y="2723294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Regression</a:t>
            </a:r>
            <a:endParaRPr lang="zh-CN" altLang="en-US" sz="2400" b="1" dirty="0" smtClean="0">
              <a:solidFill>
                <a:schemeClr val="bg1"/>
              </a:solidFill>
              <a:effectLst>
                <a:outerShdw blurRad="63500" dist="381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4" y="2067694"/>
            <a:ext cx="347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PART 01</a:t>
            </a:r>
            <a:endParaRPr lang="zh-CN" altLang="en-US" sz="4000" i="1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559898" y="3632030"/>
            <a:ext cx="1080120" cy="89917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10800">
            <a:off x="3162861" y="2399295"/>
            <a:ext cx="176251" cy="291030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5DA5"/>
              </a:solidFill>
              <a:ea typeface="字魂105号-简雅黑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4" grpId="0" animBg="1"/>
          <p:bldP spid="25" grpId="0" animBg="1"/>
          <p:bldP spid="26" grpId="0" animBg="1"/>
          <p:bldP spid="30" grpId="0" animBg="1"/>
          <p:bldP spid="15" grpId="0" animBg="1"/>
          <p:bldP spid="31" grpId="0" animBg="1"/>
          <p:bldP spid="17" grpId="0" animBg="1"/>
          <p:bldP spid="18" grpId="0" animBg="1"/>
          <p:bldP spid="12" grpId="0"/>
          <p:bldP spid="10" grpId="0"/>
          <p:bldP spid="32" grpId="0" animBg="1"/>
          <p:bldP spid="21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-1260475" y="1637665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endParaRPr 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16330" y="1059815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sz="2400" b="1">
                <a:sym typeface="+mn-ea"/>
              </a:rPr>
              <a:t>RSMProp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7206"/>
          <a:stretch>
            <a:fillRect/>
          </a:stretch>
        </p:blipFill>
        <p:spPr>
          <a:xfrm>
            <a:off x="251460" y="1709420"/>
            <a:ext cx="4227195" cy="2997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637665"/>
            <a:ext cx="4312285" cy="3141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3530" y="4516120"/>
            <a:ext cx="69119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sz="1600" b="1">
                <a:sym typeface="+mn-ea"/>
              </a:rPr>
              <a:t>error surface</a:t>
            </a:r>
            <a:endParaRPr lang="en-US" altLang="en-US" sz="16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564005"/>
            <a:ext cx="7247255" cy="281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t="50753" r="50068"/>
          <a:stretch>
            <a:fillRect/>
          </a:stretch>
        </p:blipFill>
        <p:spPr>
          <a:xfrm>
            <a:off x="1329690" y="3148330"/>
            <a:ext cx="2696210" cy="14928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rcRect r="51781"/>
          <a:stretch>
            <a:fillRect/>
          </a:stretch>
        </p:blipFill>
        <p:spPr>
          <a:xfrm>
            <a:off x="5074920" y="1348105"/>
            <a:ext cx="2406650" cy="16840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rcRect l="48550"/>
          <a:stretch>
            <a:fillRect/>
          </a:stretch>
        </p:blipFill>
        <p:spPr>
          <a:xfrm>
            <a:off x="5147310" y="3032125"/>
            <a:ext cx="2567940" cy="16840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15060" y="4444365"/>
            <a:ext cx="345821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sz="1200" b="1">
                <a:sym typeface="+mn-ea"/>
              </a:rPr>
              <a:t>Warm Up</a:t>
            </a:r>
            <a:endParaRPr lang="en-US" altLang="en-US" sz="1200" b="1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rcRect r="50068" b="47255"/>
          <a:stretch>
            <a:fillRect/>
          </a:stretch>
        </p:blipFill>
        <p:spPr>
          <a:xfrm>
            <a:off x="1330960" y="1564005"/>
            <a:ext cx="2694940" cy="159829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2670" y="2931795"/>
            <a:ext cx="3458210" cy="37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sz="1200" b="1">
                <a:sym typeface="+mn-ea"/>
              </a:rPr>
              <a:t>Learning Rate Decay</a:t>
            </a:r>
            <a:endParaRPr lang="en-US" altLang="en-US" sz="12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答辩型7"/>
          <p:cNvPicPr>
            <a:picLocks noChangeAspect="1"/>
          </p:cNvPicPr>
          <p:nvPr/>
        </p:nvPicPr>
        <p:blipFill rotWithShape="1">
          <a:blip r:embed="rId1"/>
          <a:srcRect t="14033" r="4722"/>
          <a:stretch>
            <a:fillRect/>
          </a:stretch>
        </p:blipFill>
        <p:spPr>
          <a:xfrm>
            <a:off x="-63545" y="-3"/>
            <a:ext cx="9259643" cy="51845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951" y="20538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-63545" y="-3"/>
            <a:ext cx="4275505" cy="415592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440892" y="987574"/>
            <a:ext cx="1907489" cy="873044"/>
          </a:xfrm>
          <a:prstGeom prst="triangle">
            <a:avLst/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5264" y="0"/>
            <a:ext cx="5379844" cy="5668094"/>
          </a:xfrm>
          <a:custGeom>
            <a:avLst/>
            <a:gdLst>
              <a:gd name="connsiteX0" fmla="*/ 4782760 w 5379844"/>
              <a:gd name="connsiteY0" fmla="*/ 5668094 h 5668094"/>
              <a:gd name="connsiteX1" fmla="*/ 5379844 w 5379844"/>
              <a:gd name="connsiteY1" fmla="*/ 5668094 h 5668094"/>
              <a:gd name="connsiteX2" fmla="*/ 0 w 5379844"/>
              <a:gd name="connsiteY2" fmla="*/ 0 h 5668094"/>
              <a:gd name="connsiteX3" fmla="*/ 0 w 5379844"/>
              <a:gd name="connsiteY3" fmla="*/ 801334 h 566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844" h="5668094">
                <a:moveTo>
                  <a:pt x="4782760" y="5668094"/>
                </a:moveTo>
                <a:lnTo>
                  <a:pt x="5379844" y="5668094"/>
                </a:lnTo>
                <a:lnTo>
                  <a:pt x="0" y="0"/>
                </a:lnTo>
                <a:lnTo>
                  <a:pt x="0" y="801334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-11749" y="0"/>
            <a:ext cx="4791846" cy="4876006"/>
          </a:xfrm>
          <a:custGeom>
            <a:avLst/>
            <a:gdLst>
              <a:gd name="connsiteX0" fmla="*/ 0 w 4791846"/>
              <a:gd name="connsiteY0" fmla="*/ 4876006 h 4876006"/>
              <a:gd name="connsiteX1" fmla="*/ 11749 w 4791846"/>
              <a:gd name="connsiteY1" fmla="*/ 4876006 h 4876006"/>
              <a:gd name="connsiteX2" fmla="*/ 11749 w 4791846"/>
              <a:gd name="connsiteY2" fmla="*/ 1080120 h 4876006"/>
              <a:gd name="connsiteX3" fmla="*/ 3742118 w 4791846"/>
              <a:gd name="connsiteY3" fmla="*/ 4876006 h 4876006"/>
              <a:gd name="connsiteX4" fmla="*/ 4791846 w 4791846"/>
              <a:gd name="connsiteY4" fmla="*/ 4876006 h 4876006"/>
              <a:gd name="connsiteX5" fmla="*/ 0 w 4791846"/>
              <a:gd name="connsiteY5" fmla="*/ 0 h 48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1846" h="4876006">
                <a:moveTo>
                  <a:pt x="0" y="4876006"/>
                </a:moveTo>
                <a:lnTo>
                  <a:pt x="11749" y="4876006"/>
                </a:lnTo>
                <a:lnTo>
                  <a:pt x="11749" y="1080120"/>
                </a:lnTo>
                <a:lnTo>
                  <a:pt x="3742118" y="4876006"/>
                </a:lnTo>
                <a:lnTo>
                  <a:pt x="4791846" y="48760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flipV="1">
            <a:off x="0" y="1347643"/>
            <a:ext cx="3707207" cy="1491212"/>
          </a:xfrm>
          <a:custGeom>
            <a:avLst/>
            <a:gdLst>
              <a:gd name="connsiteX0" fmla="*/ 0 w 3707207"/>
              <a:gd name="connsiteY0" fmla="*/ 1491212 h 1491212"/>
              <a:gd name="connsiteX1" fmla="*/ 2217586 w 3707207"/>
              <a:gd name="connsiteY1" fmla="*/ 1491196 h 1491212"/>
              <a:gd name="connsiteX2" fmla="*/ 3707207 w 3707207"/>
              <a:gd name="connsiteY2" fmla="*/ 0 h 1491212"/>
              <a:gd name="connsiteX3" fmla="*/ 3577801 w 3707207"/>
              <a:gd name="connsiteY3" fmla="*/ 0 h 1491212"/>
              <a:gd name="connsiteX4" fmla="*/ 2175986 w 3707207"/>
              <a:gd name="connsiteY4" fmla="*/ 1403297 h 1491212"/>
              <a:gd name="connsiteX5" fmla="*/ 0 w 3707207"/>
              <a:gd name="connsiteY5" fmla="*/ 1403313 h 149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7207" h="1491212">
                <a:moveTo>
                  <a:pt x="0" y="1491212"/>
                </a:moveTo>
                <a:lnTo>
                  <a:pt x="2217586" y="1491196"/>
                </a:lnTo>
                <a:lnTo>
                  <a:pt x="3707207" y="0"/>
                </a:lnTo>
                <a:lnTo>
                  <a:pt x="3577801" y="0"/>
                </a:lnTo>
                <a:lnTo>
                  <a:pt x="2175986" y="1403297"/>
                </a:lnTo>
                <a:lnTo>
                  <a:pt x="0" y="1403313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5" name="矩形 26"/>
          <p:cNvSpPr/>
          <p:nvPr/>
        </p:nvSpPr>
        <p:spPr>
          <a:xfrm>
            <a:off x="-2196055" y="1860618"/>
            <a:ext cx="7560143" cy="1554208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164596" y="4469555"/>
            <a:ext cx="1151820" cy="694483"/>
          </a:xfrm>
          <a:prstGeom prst="parallelogram">
            <a:avLst>
              <a:gd name="adj" fmla="val 98770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452320" y="3507854"/>
            <a:ext cx="1691280" cy="1642092"/>
          </a:xfrm>
          <a:prstGeom prst="triangle">
            <a:avLst>
              <a:gd name="adj" fmla="val 10000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7793826" y="3795886"/>
            <a:ext cx="1343912" cy="1357502"/>
          </a:xfrm>
          <a:prstGeom prst="triangle">
            <a:avLst>
              <a:gd name="adj" fmla="val 10000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812" y="2723294"/>
            <a:ext cx="643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CNN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63500" dist="381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4" y="2067694"/>
            <a:ext cx="34719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PART 03</a:t>
            </a:r>
            <a:endParaRPr lang="zh-CN" altLang="en-US" sz="4000" i="1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559898" y="3632030"/>
            <a:ext cx="1080120" cy="89917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10800">
            <a:off x="3162861" y="2399295"/>
            <a:ext cx="176251" cy="291030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5DA5"/>
              </a:solidFill>
              <a:ea typeface="字魂105号-简雅黑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4" grpId="0" bldLvl="0" animBg="1"/>
          <p:bldP spid="25" grpId="0" bldLvl="0" animBg="1"/>
          <p:bldP spid="26" grpId="0" bldLvl="0" animBg="1"/>
          <p:bldP spid="30" grpId="0" bldLvl="0" animBg="1"/>
          <p:bldP spid="15" grpId="0" bldLvl="0" animBg="1"/>
          <p:bldP spid="31" grpId="0" bldLvl="0" animBg="1"/>
          <p:bldP spid="17" grpId="0" bldLvl="0" animBg="1"/>
          <p:bldP spid="18" grpId="0" bldLvl="0" animBg="1"/>
          <p:bldP spid="12" grpId="0"/>
          <p:bldP spid="10" grpId="0"/>
          <p:bldP spid="32" grpId="0" bldLvl="0" animBg="1"/>
          <p:bldP spid="21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4" grpId="0" bldLvl="0" animBg="1"/>
          <p:bldP spid="25" grpId="0" bldLvl="0" animBg="1"/>
          <p:bldP spid="26" grpId="0" bldLvl="0" animBg="1"/>
          <p:bldP spid="30" grpId="0" bldLvl="0" animBg="1"/>
          <p:bldP spid="15" grpId="0" bldLvl="0" animBg="1"/>
          <p:bldP spid="31" grpId="0" bldLvl="0" animBg="1"/>
          <p:bldP spid="17" grpId="0" bldLvl="0" animBg="1"/>
          <p:bldP spid="18" grpId="0" bldLvl="0" animBg="1"/>
          <p:bldP spid="12" grpId="0"/>
          <p:bldP spid="10" grpId="0"/>
          <p:bldP spid="32" grpId="0" bldLvl="0" animBg="1"/>
          <p:bldP spid="21" grpId="0" bldLvl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1460" y="987425"/>
            <a:ext cx="83724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/>
              <a:t>CNN </a:t>
            </a:r>
            <a:r>
              <a:rPr lang="zh-CN" altLang="en-US"/>
              <a:t>图像识别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/>
              <a:t>Rescale</a:t>
            </a:r>
            <a:r>
              <a:rPr lang="zh-CN" altLang="en-US"/>
              <a:t>成一样大小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图片时三维的</a:t>
            </a:r>
            <a:r>
              <a:rPr lang="en-US" altLang="zh-CN"/>
              <a:t>Tensor</a:t>
            </a:r>
            <a:r>
              <a:rPr lang="zh-CN" altLang="en-US"/>
              <a:t>（</a:t>
            </a:r>
            <a:r>
              <a:rPr lang="en-US" altLang="zh-CN"/>
              <a:t>Channels(RGB)+</a:t>
            </a:r>
            <a:r>
              <a:rPr lang="zh-CN" altLang="en-US"/>
              <a:t>长</a:t>
            </a:r>
            <a:r>
              <a:rPr lang="en-US" altLang="zh-CN"/>
              <a:t>+</a:t>
            </a:r>
            <a:r>
              <a:rPr lang="zh-CN" altLang="en-US"/>
              <a:t>宽（像素））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1460" y="2139315"/>
            <a:ext cx="83724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/>
              <a:t>识别重要</a:t>
            </a:r>
            <a:r>
              <a:rPr lang="en-US" altLang="zh-CN"/>
              <a:t>Pattern,</a:t>
            </a:r>
            <a:r>
              <a:rPr lang="zh-CN" altLang="en-US"/>
              <a:t>设置</a:t>
            </a:r>
            <a:r>
              <a:rPr lang="en-US" altLang="zh-CN"/>
              <a:t>Receptive Field(</a:t>
            </a:r>
            <a:r>
              <a:rPr lang="zh-CN" altLang="en-US"/>
              <a:t>彼此可以重叠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最经典的</a:t>
            </a:r>
            <a:r>
              <a:rPr lang="en-US" altLang="zh-CN"/>
              <a:t>RF:all channels 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/>
              <a:t>                    kernel size(3*3)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en-US" altLang="zh-CN"/>
              <a:t>	         </a:t>
            </a:r>
            <a:r>
              <a:rPr lang="en-US" altLang="zh-CN">
                <a:sym typeface="+mn-ea"/>
              </a:rPr>
              <a:t>stride(</a:t>
            </a:r>
            <a:r>
              <a:rPr lang="zh-CN" altLang="en-US">
                <a:sym typeface="+mn-ea"/>
              </a:rPr>
              <a:t>一般设小，希望重叠</a:t>
            </a:r>
            <a:r>
              <a:rPr lang="en-US" altLang="zh-CN">
                <a:sym typeface="+mn-ea"/>
              </a:rPr>
              <a:t>)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9705" y="3940175"/>
            <a:ext cx="83724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/>
              <a:t>超出范围：</a:t>
            </a:r>
            <a:r>
              <a:rPr lang="en-US" altLang="zh-CN"/>
              <a:t>Padding</a:t>
            </a:r>
            <a:r>
              <a:rPr lang="zh-CN" altLang="en-US"/>
              <a:t>（补值）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4300220"/>
            <a:ext cx="8372475" cy="88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zh-CN" altLang="en-US"/>
              <a:t>常见方式：</a:t>
            </a:r>
            <a:r>
              <a:rPr lang="en-US"/>
              <a:t>Pooling</a:t>
            </a:r>
            <a:r>
              <a:rPr lang="zh-CN" altLang="en-US"/>
              <a:t>，计算机运算能力足够可以不用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025" y="1635760"/>
            <a:ext cx="2581910" cy="256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>
        <p14:vortex dir="r"/>
      </p:transition>
    </mc:Choice>
    <mc:Fallback>
      <p:transition spd="slow" advTm="1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答辩型7"/>
          <p:cNvPicPr>
            <a:picLocks noChangeAspect="1"/>
          </p:cNvPicPr>
          <p:nvPr/>
        </p:nvPicPr>
        <p:blipFill>
          <a:blip r:embed="rId1"/>
          <a:srcRect l="1207" t="30893" r="2375" b="1811"/>
          <a:stretch>
            <a:fillRect/>
          </a:stretch>
        </p:blipFill>
        <p:spPr>
          <a:xfrm>
            <a:off x="3318" y="-7217"/>
            <a:ext cx="9142084" cy="4587975"/>
          </a:xfrm>
          <a:custGeom>
            <a:avLst/>
            <a:gdLst>
              <a:gd name="connsiteX0" fmla="*/ 0 w 9142084"/>
              <a:gd name="connsiteY0" fmla="*/ 0 h 4587975"/>
              <a:gd name="connsiteX1" fmla="*/ 9142084 w 9142084"/>
              <a:gd name="connsiteY1" fmla="*/ 0 h 4587975"/>
              <a:gd name="connsiteX2" fmla="*/ 9142084 w 9142084"/>
              <a:gd name="connsiteY2" fmla="*/ 1890585 h 4587975"/>
              <a:gd name="connsiteX3" fmla="*/ 8513806 w 9142084"/>
              <a:gd name="connsiteY3" fmla="*/ 1890585 h 4587975"/>
              <a:gd name="connsiteX4" fmla="*/ 7500551 w 9142084"/>
              <a:gd name="connsiteY4" fmla="*/ 2928553 h 4587975"/>
              <a:gd name="connsiteX5" fmla="*/ 6858001 w 9142084"/>
              <a:gd name="connsiteY5" fmla="*/ 2932169 h 4587975"/>
              <a:gd name="connsiteX6" fmla="*/ 5288692 w 9142084"/>
              <a:gd name="connsiteY6" fmla="*/ 4572001 h 4587975"/>
              <a:gd name="connsiteX7" fmla="*/ 0 w 9142084"/>
              <a:gd name="connsiteY7" fmla="*/ 4587975 h 45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2084" h="4587975">
                <a:moveTo>
                  <a:pt x="0" y="0"/>
                </a:moveTo>
                <a:lnTo>
                  <a:pt x="9142084" y="0"/>
                </a:lnTo>
                <a:lnTo>
                  <a:pt x="9142084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close/>
              </a:path>
            </a:pathLst>
          </a:custGeom>
        </p:spPr>
      </p:pic>
      <p:sp>
        <p:nvSpPr>
          <p:cNvPr id="23" name="矩形 25"/>
          <p:cNvSpPr/>
          <p:nvPr/>
        </p:nvSpPr>
        <p:spPr>
          <a:xfrm>
            <a:off x="3318" y="-7216"/>
            <a:ext cx="9144000" cy="4587975"/>
          </a:xfrm>
          <a:custGeom>
            <a:avLst/>
            <a:gdLst>
              <a:gd name="connsiteX0" fmla="*/ 0 w 9144000"/>
              <a:gd name="connsiteY0" fmla="*/ 0 h 4587975"/>
              <a:gd name="connsiteX1" fmla="*/ 9144000 w 9144000"/>
              <a:gd name="connsiteY1" fmla="*/ 0 h 4587975"/>
              <a:gd name="connsiteX2" fmla="*/ 9144000 w 9144000"/>
              <a:gd name="connsiteY2" fmla="*/ 4587975 h 4587975"/>
              <a:gd name="connsiteX3" fmla="*/ 0 w 9144000"/>
              <a:gd name="connsiteY3" fmla="*/ 4587975 h 4587975"/>
              <a:gd name="connsiteX4" fmla="*/ 0 w 9144000"/>
              <a:gd name="connsiteY4" fmla="*/ 0 h 4587975"/>
              <a:gd name="connsiteX0-1" fmla="*/ 0 w 9144000"/>
              <a:gd name="connsiteY0-2" fmla="*/ 0 h 4587975"/>
              <a:gd name="connsiteX1-3" fmla="*/ 9144000 w 9144000"/>
              <a:gd name="connsiteY1-4" fmla="*/ 0 h 4587975"/>
              <a:gd name="connsiteX2-5" fmla="*/ 9144000 w 9144000"/>
              <a:gd name="connsiteY2-6" fmla="*/ 4587975 h 4587975"/>
              <a:gd name="connsiteX3-7" fmla="*/ 5288692 w 9144000"/>
              <a:gd name="connsiteY3-8" fmla="*/ 4572001 h 4587975"/>
              <a:gd name="connsiteX4-9" fmla="*/ 0 w 9144000"/>
              <a:gd name="connsiteY4-10" fmla="*/ 4587975 h 4587975"/>
              <a:gd name="connsiteX5" fmla="*/ 0 w 9144000"/>
              <a:gd name="connsiteY5" fmla="*/ 0 h 4587975"/>
              <a:gd name="connsiteX0-11" fmla="*/ 0 w 9144000"/>
              <a:gd name="connsiteY0-12" fmla="*/ 0 h 4587975"/>
              <a:gd name="connsiteX1-13" fmla="*/ 9144000 w 9144000"/>
              <a:gd name="connsiteY1-14" fmla="*/ 0 h 4587975"/>
              <a:gd name="connsiteX2-15" fmla="*/ 6746790 w 9144000"/>
              <a:gd name="connsiteY2-16" fmla="*/ 2944526 h 4587975"/>
              <a:gd name="connsiteX3-17" fmla="*/ 5288692 w 9144000"/>
              <a:gd name="connsiteY3-18" fmla="*/ 4572001 h 4587975"/>
              <a:gd name="connsiteX4-19" fmla="*/ 0 w 9144000"/>
              <a:gd name="connsiteY4-20" fmla="*/ 4587975 h 4587975"/>
              <a:gd name="connsiteX5-21" fmla="*/ 0 w 9144000"/>
              <a:gd name="connsiteY5-22" fmla="*/ 0 h 4587975"/>
              <a:gd name="connsiteX0-23" fmla="*/ 0 w 9144000"/>
              <a:gd name="connsiteY0-24" fmla="*/ 0 h 4587975"/>
              <a:gd name="connsiteX1-25" fmla="*/ 9144000 w 9144000"/>
              <a:gd name="connsiteY1-26" fmla="*/ 0 h 4587975"/>
              <a:gd name="connsiteX2-27" fmla="*/ 7710616 w 9144000"/>
              <a:gd name="connsiteY2-28" fmla="*/ 1729947 h 4587975"/>
              <a:gd name="connsiteX3-29" fmla="*/ 6746790 w 9144000"/>
              <a:gd name="connsiteY3-30" fmla="*/ 2944526 h 4587975"/>
              <a:gd name="connsiteX4-31" fmla="*/ 5288692 w 9144000"/>
              <a:gd name="connsiteY4-32" fmla="*/ 4572001 h 4587975"/>
              <a:gd name="connsiteX5-33" fmla="*/ 0 w 9144000"/>
              <a:gd name="connsiteY5-34" fmla="*/ 4587975 h 4587975"/>
              <a:gd name="connsiteX6" fmla="*/ 0 w 9144000"/>
              <a:gd name="connsiteY6" fmla="*/ 0 h 4587975"/>
              <a:gd name="connsiteX0-35" fmla="*/ 0 w 9144000"/>
              <a:gd name="connsiteY0-36" fmla="*/ 0 h 4587975"/>
              <a:gd name="connsiteX1-37" fmla="*/ 9144000 w 9144000"/>
              <a:gd name="connsiteY1-38" fmla="*/ 0 h 4587975"/>
              <a:gd name="connsiteX2-39" fmla="*/ 7500551 w 9144000"/>
              <a:gd name="connsiteY2-40" fmla="*/ 2928553 h 4587975"/>
              <a:gd name="connsiteX3-41" fmla="*/ 6746790 w 9144000"/>
              <a:gd name="connsiteY3-42" fmla="*/ 2944526 h 4587975"/>
              <a:gd name="connsiteX4-43" fmla="*/ 5288692 w 9144000"/>
              <a:gd name="connsiteY4-44" fmla="*/ 4572001 h 4587975"/>
              <a:gd name="connsiteX5-45" fmla="*/ 0 w 9144000"/>
              <a:gd name="connsiteY5-46" fmla="*/ 4587975 h 4587975"/>
              <a:gd name="connsiteX6-47" fmla="*/ 0 w 9144000"/>
              <a:gd name="connsiteY6-48" fmla="*/ 0 h 4587975"/>
              <a:gd name="connsiteX0-49" fmla="*/ 0 w 9144000"/>
              <a:gd name="connsiteY0-50" fmla="*/ 0 h 4587975"/>
              <a:gd name="connsiteX1-51" fmla="*/ 9144000 w 9144000"/>
              <a:gd name="connsiteY1-52" fmla="*/ 0 h 4587975"/>
              <a:gd name="connsiteX2-53" fmla="*/ 8217243 w 9144000"/>
              <a:gd name="connsiteY2-54" fmla="*/ 1606379 h 4587975"/>
              <a:gd name="connsiteX3-55" fmla="*/ 7500551 w 9144000"/>
              <a:gd name="connsiteY3-56" fmla="*/ 2928553 h 4587975"/>
              <a:gd name="connsiteX4-57" fmla="*/ 6746790 w 9144000"/>
              <a:gd name="connsiteY4-58" fmla="*/ 2944526 h 4587975"/>
              <a:gd name="connsiteX5-59" fmla="*/ 5288692 w 9144000"/>
              <a:gd name="connsiteY5-60" fmla="*/ 4572001 h 4587975"/>
              <a:gd name="connsiteX6-61" fmla="*/ 0 w 9144000"/>
              <a:gd name="connsiteY6-62" fmla="*/ 4587975 h 4587975"/>
              <a:gd name="connsiteX7" fmla="*/ 0 w 9144000"/>
              <a:gd name="connsiteY7" fmla="*/ 0 h 4587975"/>
              <a:gd name="connsiteX0-63" fmla="*/ 0 w 9144000"/>
              <a:gd name="connsiteY0-64" fmla="*/ 0 h 4587975"/>
              <a:gd name="connsiteX1-65" fmla="*/ 9144000 w 9144000"/>
              <a:gd name="connsiteY1-66" fmla="*/ 0 h 4587975"/>
              <a:gd name="connsiteX2-67" fmla="*/ 8513806 w 9144000"/>
              <a:gd name="connsiteY2-68" fmla="*/ 1890585 h 4587975"/>
              <a:gd name="connsiteX3-69" fmla="*/ 7500551 w 9144000"/>
              <a:gd name="connsiteY3-70" fmla="*/ 2928553 h 4587975"/>
              <a:gd name="connsiteX4-71" fmla="*/ 6746790 w 9144000"/>
              <a:gd name="connsiteY4-72" fmla="*/ 2944526 h 4587975"/>
              <a:gd name="connsiteX5-73" fmla="*/ 5288692 w 9144000"/>
              <a:gd name="connsiteY5-74" fmla="*/ 4572001 h 4587975"/>
              <a:gd name="connsiteX6-75" fmla="*/ 0 w 9144000"/>
              <a:gd name="connsiteY6-76" fmla="*/ 4587975 h 4587975"/>
              <a:gd name="connsiteX7-77" fmla="*/ 0 w 9144000"/>
              <a:gd name="connsiteY7-78" fmla="*/ 0 h 4587975"/>
              <a:gd name="connsiteX0-79" fmla="*/ 0 w 9144000"/>
              <a:gd name="connsiteY0-80" fmla="*/ 0 h 4587975"/>
              <a:gd name="connsiteX1-81" fmla="*/ 9144000 w 9144000"/>
              <a:gd name="connsiteY1-82" fmla="*/ 0 h 4587975"/>
              <a:gd name="connsiteX2-83" fmla="*/ 8785654 w 9144000"/>
              <a:gd name="connsiteY2-84" fmla="*/ 1062682 h 4587975"/>
              <a:gd name="connsiteX3-85" fmla="*/ 8513806 w 9144000"/>
              <a:gd name="connsiteY3-86" fmla="*/ 1890585 h 4587975"/>
              <a:gd name="connsiteX4-87" fmla="*/ 7500551 w 9144000"/>
              <a:gd name="connsiteY4-88" fmla="*/ 2928553 h 4587975"/>
              <a:gd name="connsiteX5-89" fmla="*/ 6746790 w 9144000"/>
              <a:gd name="connsiteY5-90" fmla="*/ 2944526 h 4587975"/>
              <a:gd name="connsiteX6-91" fmla="*/ 5288692 w 9144000"/>
              <a:gd name="connsiteY6-92" fmla="*/ 4572001 h 4587975"/>
              <a:gd name="connsiteX7-93" fmla="*/ 0 w 9144000"/>
              <a:gd name="connsiteY7-94" fmla="*/ 4587975 h 4587975"/>
              <a:gd name="connsiteX8" fmla="*/ 0 w 9144000"/>
              <a:gd name="connsiteY8" fmla="*/ 0 h 4587975"/>
              <a:gd name="connsiteX0-95" fmla="*/ 0 w 9144000"/>
              <a:gd name="connsiteY0-96" fmla="*/ 0 h 4587975"/>
              <a:gd name="connsiteX1-97" fmla="*/ 9144000 w 9144000"/>
              <a:gd name="connsiteY1-98" fmla="*/ 0 h 4587975"/>
              <a:gd name="connsiteX2-99" fmla="*/ 9144000 w 9144000"/>
              <a:gd name="connsiteY2-100" fmla="*/ 1890585 h 4587975"/>
              <a:gd name="connsiteX3-101" fmla="*/ 8513806 w 9144000"/>
              <a:gd name="connsiteY3-102" fmla="*/ 1890585 h 4587975"/>
              <a:gd name="connsiteX4-103" fmla="*/ 7500551 w 9144000"/>
              <a:gd name="connsiteY4-104" fmla="*/ 2928553 h 4587975"/>
              <a:gd name="connsiteX5-105" fmla="*/ 6746790 w 9144000"/>
              <a:gd name="connsiteY5-106" fmla="*/ 2944526 h 4587975"/>
              <a:gd name="connsiteX6-107" fmla="*/ 5288692 w 9144000"/>
              <a:gd name="connsiteY6-108" fmla="*/ 4572001 h 4587975"/>
              <a:gd name="connsiteX7-109" fmla="*/ 0 w 9144000"/>
              <a:gd name="connsiteY7-110" fmla="*/ 4587975 h 4587975"/>
              <a:gd name="connsiteX8-111" fmla="*/ 0 w 9144000"/>
              <a:gd name="connsiteY8-112" fmla="*/ 0 h 4587975"/>
              <a:gd name="connsiteX0-113" fmla="*/ 0 w 9144000"/>
              <a:gd name="connsiteY0-114" fmla="*/ 0 h 4587975"/>
              <a:gd name="connsiteX1-115" fmla="*/ 9144000 w 9144000"/>
              <a:gd name="connsiteY1-116" fmla="*/ 0 h 4587975"/>
              <a:gd name="connsiteX2-117" fmla="*/ 9144000 w 9144000"/>
              <a:gd name="connsiteY2-118" fmla="*/ 1890585 h 4587975"/>
              <a:gd name="connsiteX3-119" fmla="*/ 8513806 w 9144000"/>
              <a:gd name="connsiteY3-120" fmla="*/ 1890585 h 4587975"/>
              <a:gd name="connsiteX4-121" fmla="*/ 7500551 w 9144000"/>
              <a:gd name="connsiteY4-122" fmla="*/ 2928553 h 4587975"/>
              <a:gd name="connsiteX5-123" fmla="*/ 6858001 w 9144000"/>
              <a:gd name="connsiteY5-124" fmla="*/ 2932169 h 4587975"/>
              <a:gd name="connsiteX6-125" fmla="*/ 5288692 w 9144000"/>
              <a:gd name="connsiteY6-126" fmla="*/ 4572001 h 4587975"/>
              <a:gd name="connsiteX7-127" fmla="*/ 0 w 9144000"/>
              <a:gd name="connsiteY7-128" fmla="*/ 4587975 h 4587975"/>
              <a:gd name="connsiteX8-129" fmla="*/ 0 w 9144000"/>
              <a:gd name="connsiteY8-130" fmla="*/ 0 h 4587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47" y="connsiteY6-48"/>
              </a:cxn>
              <a:cxn ang="0">
                <a:pos x="connsiteX7-77" y="connsiteY7-78"/>
              </a:cxn>
              <a:cxn ang="0">
                <a:pos x="connsiteX8-111" y="connsiteY8-112"/>
              </a:cxn>
            </a:cxnLst>
            <a:rect l="l" t="t" r="r" b="b"/>
            <a:pathLst>
              <a:path w="9144000" h="4587975">
                <a:moveTo>
                  <a:pt x="0" y="0"/>
                </a:moveTo>
                <a:lnTo>
                  <a:pt x="9144000" y="0"/>
                </a:lnTo>
                <a:lnTo>
                  <a:pt x="9144000" y="1890585"/>
                </a:lnTo>
                <a:lnTo>
                  <a:pt x="8513806" y="1890585"/>
                </a:lnTo>
                <a:lnTo>
                  <a:pt x="7500551" y="2928553"/>
                </a:lnTo>
                <a:lnTo>
                  <a:pt x="6858001" y="2932169"/>
                </a:lnTo>
                <a:lnTo>
                  <a:pt x="5288692" y="4572001"/>
                </a:lnTo>
                <a:lnTo>
                  <a:pt x="0" y="45879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3" name="矩形 26"/>
          <p:cNvSpPr/>
          <p:nvPr/>
        </p:nvSpPr>
        <p:spPr>
          <a:xfrm>
            <a:off x="-3354" y="2376469"/>
            <a:ext cx="7560143" cy="1491241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6" name="TextBox 55"/>
          <p:cNvSpPr txBox="1"/>
          <p:nvPr/>
        </p:nvSpPr>
        <p:spPr>
          <a:xfrm>
            <a:off x="613545" y="1059582"/>
            <a:ext cx="2734319" cy="130034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2021</a:t>
            </a:r>
            <a:endParaRPr lang="zh-CN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946638" y="3345130"/>
            <a:ext cx="1452555" cy="1146122"/>
          </a:xfrm>
          <a:prstGeom prst="parallelogram">
            <a:avLst>
              <a:gd name="adj" fmla="val 9877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521506" y="2062544"/>
            <a:ext cx="3686020" cy="2524237"/>
          </a:xfrm>
          <a:custGeom>
            <a:avLst/>
            <a:gdLst>
              <a:gd name="connsiteX0" fmla="*/ 3074694 w 3686020"/>
              <a:gd name="connsiteY0" fmla="*/ 0 h 2524237"/>
              <a:gd name="connsiteX1" fmla="*/ 3686020 w 3686020"/>
              <a:gd name="connsiteY1" fmla="*/ 0 h 2524237"/>
              <a:gd name="connsiteX2" fmla="*/ 3686020 w 3686020"/>
              <a:gd name="connsiteY2" fmla="*/ 95536 h 2524237"/>
              <a:gd name="connsiteX3" fmla="*/ 3099804 w 3686020"/>
              <a:gd name="connsiteY3" fmla="*/ 95536 h 2524237"/>
              <a:gd name="connsiteX4" fmla="*/ 2086549 w 3686020"/>
              <a:gd name="connsiteY4" fmla="*/ 1133504 h 2524237"/>
              <a:gd name="connsiteX5" fmla="*/ 1443999 w 3686020"/>
              <a:gd name="connsiteY5" fmla="*/ 1137120 h 2524237"/>
              <a:gd name="connsiteX6" fmla="*/ 116537 w 3686020"/>
              <a:gd name="connsiteY6" fmla="*/ 2524237 h 2524237"/>
              <a:gd name="connsiteX7" fmla="*/ 0 w 3686020"/>
              <a:gd name="connsiteY7" fmla="*/ 2524237 h 2524237"/>
              <a:gd name="connsiteX8" fmla="*/ 1418889 w 3686020"/>
              <a:gd name="connsiteY8" fmla="*/ 1041584 h 2524237"/>
              <a:gd name="connsiteX9" fmla="*/ 2061439 w 3686020"/>
              <a:gd name="connsiteY9" fmla="*/ 1037968 h 252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6020" h="2524237">
                <a:moveTo>
                  <a:pt x="3074694" y="0"/>
                </a:moveTo>
                <a:lnTo>
                  <a:pt x="3686020" y="0"/>
                </a:lnTo>
                <a:lnTo>
                  <a:pt x="3686020" y="95536"/>
                </a:lnTo>
                <a:lnTo>
                  <a:pt x="3099804" y="95536"/>
                </a:lnTo>
                <a:lnTo>
                  <a:pt x="2086549" y="1133504"/>
                </a:lnTo>
                <a:lnTo>
                  <a:pt x="1443999" y="1137120"/>
                </a:lnTo>
                <a:lnTo>
                  <a:pt x="116537" y="2524237"/>
                </a:lnTo>
                <a:lnTo>
                  <a:pt x="0" y="2524237"/>
                </a:lnTo>
                <a:lnTo>
                  <a:pt x="1418889" y="1041584"/>
                </a:lnTo>
                <a:lnTo>
                  <a:pt x="2061439" y="1037968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8316416" y="4166240"/>
            <a:ext cx="823590" cy="977259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1981874" y="4049029"/>
            <a:ext cx="1727652" cy="816707"/>
          </a:xfrm>
          <a:prstGeom prst="parallelogram">
            <a:avLst>
              <a:gd name="adj" fmla="val 9877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20" name="TextBox 55"/>
          <p:cNvSpPr txBox="1"/>
          <p:nvPr/>
        </p:nvSpPr>
        <p:spPr>
          <a:xfrm>
            <a:off x="6695169" y="4731990"/>
            <a:ext cx="2222704" cy="22312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r"/>
            <a:r>
              <a:rPr lang="en-US" altLang="zh-CN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FINANCIAL WORK REPORT</a:t>
            </a:r>
            <a:endParaRPr lang="zh-CN" altLang="en-US" sz="1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2987824" y="4300652"/>
            <a:ext cx="1944216" cy="71298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577002" y="2491196"/>
            <a:ext cx="6152351" cy="807903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en-US" altLang="zh-CN" sz="4800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</a:rPr>
              <a:t>THANK YOU</a:t>
            </a:r>
            <a:endParaRPr lang="zh-CN" altLang="en-US" sz="48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</a:endParaRPr>
          </a:p>
        </p:txBody>
      </p:sp>
      <p:sp>
        <p:nvSpPr>
          <p:cNvPr id="19" name="TextBox 55"/>
          <p:cNvSpPr txBox="1"/>
          <p:nvPr/>
        </p:nvSpPr>
        <p:spPr>
          <a:xfrm>
            <a:off x="586846" y="3231251"/>
            <a:ext cx="5082574" cy="438572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</a:rPr>
              <a:t>演示完毕  感谢观看</a:t>
            </a:r>
            <a:endParaRPr lang="zh-CN" altLang="en-US" sz="2400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 tmFilter="0,0; .5, 1; 1, 1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6" grpId="0"/>
          <p:bldP spid="7" grpId="0" animBg="1"/>
          <p:bldP spid="9" grpId="0" animBg="1"/>
          <p:bldP spid="12" grpId="0" animBg="1"/>
          <p:bldP spid="20" grpId="0"/>
          <p:bldP spid="11" grpId="0" animBg="1"/>
          <p:bldP spid="1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750" tmFilter="0,0; .5, 1; 1, 1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3" grpId="0" animBg="1"/>
          <p:bldP spid="6" grpId="0"/>
          <p:bldP spid="7" grpId="0" animBg="1"/>
          <p:bldP spid="9" grpId="0" animBg="1"/>
          <p:bldP spid="12" grpId="0" animBg="1"/>
          <p:bldP spid="20" grpId="0"/>
          <p:bldP spid="11" grpId="0" animBg="1"/>
          <p:bldP spid="18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986840" y="195420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tx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Regression</a:t>
            </a:r>
            <a:endParaRPr lang="zh-CN" altLang="en-US" sz="2400" b="1" dirty="0" smtClean="0">
              <a:solidFill>
                <a:schemeClr val="tx1"/>
              </a:solidFill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190688" y="157044"/>
            <a:ext cx="967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827405" y="2193925"/>
            <a:ext cx="1944370" cy="2304415"/>
            <a:chOff x="827583" y="1762110"/>
            <a:chExt cx="1944217" cy="2304256"/>
          </a:xfrm>
        </p:grpSpPr>
        <p:sp>
          <p:nvSpPr>
            <p:cNvPr id="95" name="同侧圆角矩形 94"/>
            <p:cNvSpPr/>
            <p:nvPr/>
          </p:nvSpPr>
          <p:spPr>
            <a:xfrm rot="10800000">
              <a:off x="827583" y="2920342"/>
              <a:ext cx="1944216" cy="1146023"/>
            </a:xfrm>
            <a:prstGeom prst="round2SameRect">
              <a:avLst>
                <a:gd name="adj1" fmla="val 29163"/>
                <a:gd name="adj2" fmla="val 0"/>
              </a:avLst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27584" y="1762110"/>
              <a:ext cx="1944216" cy="2304256"/>
              <a:chOff x="683568" y="1995686"/>
              <a:chExt cx="1944216" cy="2304256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683568" y="1995686"/>
                <a:ext cx="1944216" cy="2304256"/>
              </a:xfrm>
              <a:prstGeom prst="roundRect">
                <a:avLst/>
              </a:prstGeom>
              <a:noFill/>
              <a:ln>
                <a:solidFill>
                  <a:srgbClr val="D62A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863588" y="2387084"/>
                <a:ext cx="1584176" cy="36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感应数据</a:t>
                </a:r>
                <a:endParaRPr lang="zh-CN" altLang="en-US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63588" y="3539212"/>
                <a:ext cx="1584176" cy="36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chemeClr val="bg1"/>
                    </a:solidFill>
                  </a:rPr>
                  <a:t>方向盘角度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5" name="直接连接符 54"/>
              <p:cNvCxnSpPr>
                <a:stCxn id="28" idx="1"/>
                <a:endCxn id="28" idx="3"/>
              </p:cNvCxnSpPr>
              <p:nvPr/>
            </p:nvCxnSpPr>
            <p:spPr>
              <a:xfrm>
                <a:off x="683568" y="3147814"/>
                <a:ext cx="1944216" cy="0"/>
              </a:xfrm>
              <a:prstGeom prst="line">
                <a:avLst/>
              </a:prstGeom>
              <a:ln w="19050">
                <a:solidFill>
                  <a:srgbClr val="D62A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组合 98"/>
          <p:cNvGrpSpPr/>
          <p:nvPr/>
        </p:nvGrpSpPr>
        <p:grpSpPr>
          <a:xfrm rot="0">
            <a:off x="3599815" y="2211705"/>
            <a:ext cx="1945005" cy="2304415"/>
            <a:chOff x="3598832" y="1779662"/>
            <a:chExt cx="1945276" cy="2304256"/>
          </a:xfrm>
        </p:grpSpPr>
        <p:sp>
          <p:nvSpPr>
            <p:cNvPr id="96" name="同侧圆角矩形 95"/>
            <p:cNvSpPr/>
            <p:nvPr/>
          </p:nvSpPr>
          <p:spPr>
            <a:xfrm>
              <a:off x="3598832" y="1786625"/>
              <a:ext cx="1944216" cy="1146023"/>
            </a:xfrm>
            <a:prstGeom prst="round2SameRect">
              <a:avLst>
                <a:gd name="adj1" fmla="val 25839"/>
                <a:gd name="adj2" fmla="val 0"/>
              </a:avLst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99892" y="1779662"/>
              <a:ext cx="1944216" cy="2304256"/>
              <a:chOff x="683568" y="1995686"/>
              <a:chExt cx="1944216" cy="2304256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683568" y="1995686"/>
                <a:ext cx="1944216" cy="2304256"/>
              </a:xfrm>
              <a:prstGeom prst="roundRect">
                <a:avLst/>
              </a:prstGeom>
              <a:noFill/>
              <a:ln>
                <a:solidFill>
                  <a:srgbClr val="D62A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863588" y="2387084"/>
                <a:ext cx="1584176" cy="36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使用者、商品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863588" y="3524712"/>
                <a:ext cx="1584176" cy="36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购买的可能性</a:t>
                </a:r>
                <a:endParaRPr lang="zh-CN" altLang="en-US" dirty="0"/>
              </a:p>
            </p:txBody>
          </p:sp>
          <p:cxnSp>
            <p:nvCxnSpPr>
              <p:cNvPr id="85" name="直接连接符 84"/>
              <p:cNvCxnSpPr>
                <a:stCxn id="82" idx="1"/>
                <a:endCxn id="82" idx="3"/>
              </p:cNvCxnSpPr>
              <p:nvPr/>
            </p:nvCxnSpPr>
            <p:spPr>
              <a:xfrm>
                <a:off x="683568" y="3147814"/>
                <a:ext cx="1944216" cy="0"/>
              </a:xfrm>
              <a:prstGeom prst="line">
                <a:avLst/>
              </a:prstGeom>
              <a:ln w="19050">
                <a:solidFill>
                  <a:srgbClr val="D62A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 rot="0">
            <a:off x="6372860" y="2211705"/>
            <a:ext cx="1944370" cy="2304415"/>
            <a:chOff x="6372200" y="1779662"/>
            <a:chExt cx="1944217" cy="2304256"/>
          </a:xfrm>
        </p:grpSpPr>
        <p:sp>
          <p:nvSpPr>
            <p:cNvPr id="97" name="同侧圆角矩形 96"/>
            <p:cNvSpPr/>
            <p:nvPr/>
          </p:nvSpPr>
          <p:spPr>
            <a:xfrm rot="10800000">
              <a:off x="6372201" y="2937895"/>
              <a:ext cx="1944216" cy="1146023"/>
            </a:xfrm>
            <a:prstGeom prst="round2SameRect">
              <a:avLst>
                <a:gd name="adj1" fmla="val 28498"/>
                <a:gd name="adj2" fmla="val 0"/>
              </a:avLst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372200" y="1779662"/>
              <a:ext cx="1944216" cy="2304256"/>
              <a:chOff x="683568" y="1995686"/>
              <a:chExt cx="1944216" cy="2304256"/>
            </a:xfrm>
          </p:grpSpPr>
          <p:sp>
            <p:nvSpPr>
              <p:cNvPr id="87" name="圆角矩形 86"/>
              <p:cNvSpPr/>
              <p:nvPr/>
            </p:nvSpPr>
            <p:spPr>
              <a:xfrm>
                <a:off x="683568" y="1995686"/>
                <a:ext cx="1944216" cy="2304256"/>
              </a:xfrm>
              <a:prstGeom prst="roundRect">
                <a:avLst/>
              </a:prstGeom>
              <a:noFill/>
              <a:ln>
                <a:solidFill>
                  <a:srgbClr val="D62A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863588" y="2387084"/>
                <a:ext cx="1584176" cy="36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学生信息</a:t>
                </a:r>
                <a:endParaRPr lang="zh-CN" altLang="en-US" dirty="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863588" y="3524712"/>
                <a:ext cx="1584176" cy="368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成绩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0" name="直接连接符 89"/>
              <p:cNvCxnSpPr>
                <a:stCxn id="87" idx="1"/>
                <a:endCxn id="87" idx="3"/>
              </p:cNvCxnSpPr>
              <p:nvPr/>
            </p:nvCxnSpPr>
            <p:spPr>
              <a:xfrm>
                <a:off x="683568" y="3147814"/>
                <a:ext cx="1944216" cy="0"/>
              </a:xfrm>
              <a:prstGeom prst="line">
                <a:avLst/>
              </a:prstGeom>
              <a:ln w="19050">
                <a:solidFill>
                  <a:srgbClr val="D62A2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接箭头连接符 57"/>
          <p:cNvCxnSpPr/>
          <p:nvPr/>
        </p:nvCxnSpPr>
        <p:spPr>
          <a:xfrm>
            <a:off x="1799590" y="3148330"/>
            <a:ext cx="0" cy="515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4572635" y="3148330"/>
            <a:ext cx="0" cy="515620"/>
          </a:xfrm>
          <a:prstGeom prst="straightConnector1">
            <a:avLst/>
          </a:prstGeom>
          <a:ln w="38100">
            <a:solidFill>
              <a:srgbClr val="D62A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346315" y="3148330"/>
            <a:ext cx="0" cy="515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83895" y="1012825"/>
            <a:ext cx="7851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 dirty="0" smtClean="0">
                <a:latin typeface="+mj-lt"/>
                <a:ea typeface="+mj-ea"/>
              </a:rPr>
              <a:t>机器学习是为了找一个函数，</a:t>
            </a:r>
            <a:r>
              <a:rPr lang="en-US" altLang="zh-CN" sz="2400" b="1" dirty="0" smtClean="0">
                <a:latin typeface="+mj-lt"/>
                <a:ea typeface="+mj-ea"/>
              </a:rPr>
              <a:t>Regression</a:t>
            </a:r>
            <a:r>
              <a:rPr lang="zh-CN" altLang="en-US" sz="2400" b="1" dirty="0" smtClean="0">
                <a:latin typeface="+mj-lt"/>
                <a:ea typeface="+mj-ea"/>
              </a:rPr>
              <a:t>做的事情就是找一个输出是数字的模型</a:t>
            </a:r>
            <a:endParaRPr lang="zh-CN" altLang="en-US" sz="2400" b="1" dirty="0" smtClean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-190688" y="157044"/>
            <a:ext cx="967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87824" y="1245989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机器学习的三个步骤</a:t>
            </a:r>
            <a:endParaRPr lang="zh-CN" altLang="en-US" sz="2400" b="1" dirty="0">
              <a:latin typeface="+mj-lt"/>
              <a:ea typeface="+mj-ea"/>
            </a:endParaRPr>
          </a:p>
        </p:txBody>
      </p:sp>
      <p:grpSp>
        <p:nvGrpSpPr>
          <p:cNvPr id="34" name="Group 3"/>
          <p:cNvGrpSpPr/>
          <p:nvPr/>
        </p:nvGrpSpPr>
        <p:grpSpPr bwMode="auto">
          <a:xfrm>
            <a:off x="683315" y="2087960"/>
            <a:ext cx="1800225" cy="2400300"/>
            <a:chOff x="839788" y="1541478"/>
            <a:chExt cx="2400300" cy="3200400"/>
          </a:xfrm>
        </p:grpSpPr>
        <p:sp>
          <p:nvSpPr>
            <p:cNvPr id="35" name="Rounded Rectangle 31"/>
            <p:cNvSpPr/>
            <p:nvPr/>
          </p:nvSpPr>
          <p:spPr>
            <a:xfrm>
              <a:off x="839788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342900">
                <a:defRPr/>
              </a:pPr>
              <a:endParaRPr lang="en-US" sz="1350" kern="0" dirty="0">
                <a:solidFill>
                  <a:prstClr val="white"/>
                </a:solidFill>
                <a:latin typeface="+mj-ea"/>
                <a:ea typeface="+mj-ea"/>
                <a:sym typeface="+mn-lt"/>
              </a:endParaRPr>
            </a:p>
          </p:txBody>
        </p:sp>
        <p:grpSp>
          <p:nvGrpSpPr>
            <p:cNvPr id="36" name="Group 8"/>
            <p:cNvGrpSpPr/>
            <p:nvPr/>
          </p:nvGrpSpPr>
          <p:grpSpPr bwMode="auto">
            <a:xfrm>
              <a:off x="1671413" y="1853967"/>
              <a:ext cx="737050" cy="737050"/>
              <a:chOff x="6197019" y="1440267"/>
              <a:chExt cx="737050" cy="737050"/>
            </a:xfrm>
          </p:grpSpPr>
          <p:sp>
            <p:nvSpPr>
              <p:cNvPr id="39" name="Oval 11"/>
              <p:cNvSpPr/>
              <p:nvPr/>
            </p:nvSpPr>
            <p:spPr>
              <a:xfrm>
                <a:off x="6197244" y="1440515"/>
                <a:ext cx="736600" cy="7366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3429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+mj-ea"/>
                  <a:ea typeface="+mj-ea"/>
                  <a:sym typeface="+mn-lt"/>
                </a:endParaRPr>
              </a:p>
            </p:txBody>
          </p:sp>
          <p:sp>
            <p:nvSpPr>
              <p:cNvPr id="40" name="Freeform 112"/>
              <p:cNvSpPr>
                <a:spLocks noChangeArrowheads="1"/>
              </p:cNvSpPr>
              <p:nvPr/>
            </p:nvSpPr>
            <p:spPr bwMode="auto">
              <a:xfrm>
                <a:off x="6397269" y="1665940"/>
                <a:ext cx="336550" cy="285750"/>
              </a:xfrm>
              <a:custGeom>
                <a:avLst/>
                <a:gdLst>
                  <a:gd name="T0" fmla="*/ 172426 w 601"/>
                  <a:gd name="T1" fmla="*/ 114823 h 510"/>
                  <a:gd name="T2" fmla="*/ 172426 w 601"/>
                  <a:gd name="T3" fmla="*/ 28164 h 510"/>
                  <a:gd name="T4" fmla="*/ 172426 w 601"/>
                  <a:gd name="T5" fmla="*/ 114823 h 510"/>
                  <a:gd name="T6" fmla="*/ 192902 w 601"/>
                  <a:gd name="T7" fmla="*/ 61383 h 510"/>
                  <a:gd name="T8" fmla="*/ 182844 w 601"/>
                  <a:gd name="T9" fmla="*/ 50912 h 510"/>
                  <a:gd name="T10" fmla="*/ 162368 w 601"/>
                  <a:gd name="T11" fmla="*/ 50912 h 510"/>
                  <a:gd name="T12" fmla="*/ 152310 w 601"/>
                  <a:gd name="T13" fmla="*/ 61383 h 510"/>
                  <a:gd name="T14" fmla="*/ 152310 w 601"/>
                  <a:gd name="T15" fmla="*/ 81604 h 510"/>
                  <a:gd name="T16" fmla="*/ 162368 w 601"/>
                  <a:gd name="T17" fmla="*/ 91714 h 510"/>
                  <a:gd name="T18" fmla="*/ 182844 w 601"/>
                  <a:gd name="T19" fmla="*/ 91714 h 510"/>
                  <a:gd name="T20" fmla="*/ 192902 w 601"/>
                  <a:gd name="T21" fmla="*/ 81604 h 510"/>
                  <a:gd name="T22" fmla="*/ 192902 w 601"/>
                  <a:gd name="T23" fmla="*/ 61383 h 510"/>
                  <a:gd name="T24" fmla="*/ 129320 w 601"/>
                  <a:gd name="T25" fmla="*/ 35747 h 510"/>
                  <a:gd name="T26" fmla="*/ 119261 w 601"/>
                  <a:gd name="T27" fmla="*/ 15165 h 510"/>
                  <a:gd name="T28" fmla="*/ 126805 w 601"/>
                  <a:gd name="T29" fmla="*/ 0 h 510"/>
                  <a:gd name="T30" fmla="*/ 136863 w 601"/>
                  <a:gd name="T31" fmla="*/ 5055 h 510"/>
                  <a:gd name="T32" fmla="*/ 129320 w 601"/>
                  <a:gd name="T33" fmla="*/ 35747 h 510"/>
                  <a:gd name="T34" fmla="*/ 96271 w 601"/>
                  <a:gd name="T35" fmla="*/ 15165 h 510"/>
                  <a:gd name="T36" fmla="*/ 50650 w 601"/>
                  <a:gd name="T37" fmla="*/ 58856 h 510"/>
                  <a:gd name="T38" fmla="*/ 78669 w 601"/>
                  <a:gd name="T39" fmla="*/ 5055 h 510"/>
                  <a:gd name="T40" fmla="*/ 96271 w 601"/>
                  <a:gd name="T41" fmla="*/ 10110 h 510"/>
                  <a:gd name="T42" fmla="*/ 81184 w 601"/>
                  <a:gd name="T43" fmla="*/ 68966 h 510"/>
                  <a:gd name="T44" fmla="*/ 116747 w 601"/>
                  <a:gd name="T45" fmla="*/ 68966 h 510"/>
                  <a:gd name="T46" fmla="*/ 136863 w 601"/>
                  <a:gd name="T47" fmla="*/ 114823 h 510"/>
                  <a:gd name="T48" fmla="*/ 147281 w 601"/>
                  <a:gd name="T49" fmla="*/ 163207 h 510"/>
                  <a:gd name="T50" fmla="*/ 157339 w 601"/>
                  <a:gd name="T51" fmla="*/ 124933 h 510"/>
                  <a:gd name="T52" fmla="*/ 187873 w 601"/>
                  <a:gd name="T53" fmla="*/ 122406 h 510"/>
                  <a:gd name="T54" fmla="*/ 174941 w 601"/>
                  <a:gd name="T55" fmla="*/ 176206 h 510"/>
                  <a:gd name="T56" fmla="*/ 164883 w 601"/>
                  <a:gd name="T57" fmla="*/ 183789 h 510"/>
                  <a:gd name="T58" fmla="*/ 159853 w 601"/>
                  <a:gd name="T59" fmla="*/ 183789 h 510"/>
                  <a:gd name="T60" fmla="*/ 50650 w 601"/>
                  <a:gd name="T61" fmla="*/ 183789 h 510"/>
                  <a:gd name="T62" fmla="*/ 50650 w 601"/>
                  <a:gd name="T63" fmla="*/ 183789 h 510"/>
                  <a:gd name="T64" fmla="*/ 40592 w 601"/>
                  <a:gd name="T65" fmla="*/ 176206 h 510"/>
                  <a:gd name="T66" fmla="*/ 10058 w 601"/>
                  <a:gd name="T67" fmla="*/ 89186 h 510"/>
                  <a:gd name="T68" fmla="*/ 10058 w 601"/>
                  <a:gd name="T69" fmla="*/ 68966 h 510"/>
                  <a:gd name="T70" fmla="*/ 81184 w 601"/>
                  <a:gd name="T71" fmla="*/ 68966 h 510"/>
                  <a:gd name="T72" fmla="*/ 96271 w 601"/>
                  <a:gd name="T73" fmla="*/ 153097 h 510"/>
                  <a:gd name="T74" fmla="*/ 116747 w 601"/>
                  <a:gd name="T75" fmla="*/ 153097 h 510"/>
                  <a:gd name="T76" fmla="*/ 106689 w 601"/>
                  <a:gd name="T77" fmla="*/ 89186 h 510"/>
                  <a:gd name="T78" fmla="*/ 96271 w 601"/>
                  <a:gd name="T79" fmla="*/ 153097 h 510"/>
                  <a:gd name="T80" fmla="*/ 76155 w 601"/>
                  <a:gd name="T81" fmla="*/ 99658 h 510"/>
                  <a:gd name="T82" fmla="*/ 55679 w 601"/>
                  <a:gd name="T83" fmla="*/ 99658 h 510"/>
                  <a:gd name="T84" fmla="*/ 65737 w 601"/>
                  <a:gd name="T85" fmla="*/ 163207 h 510"/>
                  <a:gd name="T86" fmla="*/ 76155 w 601"/>
                  <a:gd name="T87" fmla="*/ 99658 h 51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601" h="510">
                    <a:moveTo>
                      <a:pt x="480" y="318"/>
                    </a:moveTo>
                    <a:lnTo>
                      <a:pt x="480" y="318"/>
                    </a:lnTo>
                    <a:cubicBezTo>
                      <a:pt x="410" y="318"/>
                      <a:pt x="353" y="269"/>
                      <a:pt x="353" y="198"/>
                    </a:cubicBezTo>
                    <a:cubicBezTo>
                      <a:pt x="353" y="127"/>
                      <a:pt x="410" y="78"/>
                      <a:pt x="480" y="78"/>
                    </a:cubicBezTo>
                    <a:cubicBezTo>
                      <a:pt x="544" y="78"/>
                      <a:pt x="600" y="127"/>
                      <a:pt x="600" y="198"/>
                    </a:cubicBezTo>
                    <a:cubicBezTo>
                      <a:pt x="600" y="269"/>
                      <a:pt x="544" y="318"/>
                      <a:pt x="480" y="318"/>
                    </a:cubicBezTo>
                    <a:close/>
                    <a:moveTo>
                      <a:pt x="537" y="170"/>
                    </a:moveTo>
                    <a:lnTo>
                      <a:pt x="537" y="170"/>
                    </a:ln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09" y="141"/>
                      <a:pt x="509" y="141"/>
                      <a:pt x="509" y="141"/>
                    </a:cubicBezTo>
                    <a:cubicBezTo>
                      <a:pt x="509" y="127"/>
                      <a:pt x="494" y="113"/>
                      <a:pt x="480" y="113"/>
                    </a:cubicBezTo>
                    <a:cubicBezTo>
                      <a:pt x="459" y="113"/>
                      <a:pt x="452" y="127"/>
                      <a:pt x="452" y="141"/>
                    </a:cubicBezTo>
                    <a:cubicBezTo>
                      <a:pt x="452" y="170"/>
                      <a:pt x="452" y="170"/>
                      <a:pt x="452" y="170"/>
                    </a:cubicBezTo>
                    <a:cubicBezTo>
                      <a:pt x="424" y="170"/>
                      <a:pt x="424" y="170"/>
                      <a:pt x="424" y="170"/>
                    </a:cubicBezTo>
                    <a:cubicBezTo>
                      <a:pt x="403" y="170"/>
                      <a:pt x="396" y="184"/>
                      <a:pt x="396" y="198"/>
                    </a:cubicBezTo>
                    <a:cubicBezTo>
                      <a:pt x="396" y="212"/>
                      <a:pt x="403" y="226"/>
                      <a:pt x="424" y="226"/>
                    </a:cubicBezTo>
                    <a:cubicBezTo>
                      <a:pt x="452" y="226"/>
                      <a:pt x="452" y="226"/>
                      <a:pt x="452" y="226"/>
                    </a:cubicBezTo>
                    <a:cubicBezTo>
                      <a:pt x="452" y="254"/>
                      <a:pt x="452" y="254"/>
                      <a:pt x="452" y="254"/>
                    </a:cubicBezTo>
                    <a:cubicBezTo>
                      <a:pt x="452" y="269"/>
                      <a:pt x="459" y="283"/>
                      <a:pt x="480" y="283"/>
                    </a:cubicBezTo>
                    <a:cubicBezTo>
                      <a:pt x="494" y="283"/>
                      <a:pt x="509" y="269"/>
                      <a:pt x="509" y="254"/>
                    </a:cubicBezTo>
                    <a:cubicBezTo>
                      <a:pt x="509" y="226"/>
                      <a:pt x="509" y="226"/>
                      <a:pt x="509" y="226"/>
                    </a:cubicBezTo>
                    <a:cubicBezTo>
                      <a:pt x="537" y="226"/>
                      <a:pt x="537" y="226"/>
                      <a:pt x="537" y="226"/>
                    </a:cubicBezTo>
                    <a:cubicBezTo>
                      <a:pt x="551" y="226"/>
                      <a:pt x="565" y="212"/>
                      <a:pt x="565" y="198"/>
                    </a:cubicBezTo>
                    <a:cubicBezTo>
                      <a:pt x="565" y="184"/>
                      <a:pt x="551" y="170"/>
                      <a:pt x="537" y="170"/>
                    </a:cubicBezTo>
                    <a:close/>
                    <a:moveTo>
                      <a:pt x="360" y="99"/>
                    </a:moveTo>
                    <a:lnTo>
                      <a:pt x="360" y="99"/>
                    </a:lnTo>
                    <a:cubicBezTo>
                      <a:pt x="332" y="42"/>
                      <a:pt x="332" y="42"/>
                      <a:pt x="332" y="42"/>
                    </a:cubicBezTo>
                    <a:cubicBezTo>
                      <a:pt x="332" y="35"/>
                      <a:pt x="325" y="35"/>
                      <a:pt x="325" y="28"/>
                    </a:cubicBezTo>
                    <a:cubicBezTo>
                      <a:pt x="325" y="14"/>
                      <a:pt x="339" y="0"/>
                      <a:pt x="353" y="0"/>
                    </a:cubicBezTo>
                    <a:cubicBezTo>
                      <a:pt x="367" y="0"/>
                      <a:pt x="374" y="7"/>
                      <a:pt x="381" y="14"/>
                    </a:cubicBezTo>
                    <a:cubicBezTo>
                      <a:pt x="410" y="63"/>
                      <a:pt x="410" y="63"/>
                      <a:pt x="410" y="63"/>
                    </a:cubicBezTo>
                    <a:cubicBezTo>
                      <a:pt x="389" y="71"/>
                      <a:pt x="374" y="85"/>
                      <a:pt x="360" y="99"/>
                    </a:cubicBezTo>
                    <a:close/>
                    <a:moveTo>
                      <a:pt x="268" y="42"/>
                    </a:moveTo>
                    <a:lnTo>
                      <a:pt x="268" y="42"/>
                    </a:lnTo>
                    <a:cubicBezTo>
                      <a:pt x="205" y="163"/>
                      <a:pt x="205" y="163"/>
                      <a:pt x="205" y="163"/>
                    </a:cubicBezTo>
                    <a:cubicBezTo>
                      <a:pt x="141" y="163"/>
                      <a:pt x="141" y="163"/>
                      <a:pt x="141" y="163"/>
                    </a:cubicBezTo>
                    <a:cubicBezTo>
                      <a:pt x="219" y="14"/>
                      <a:pt x="219" y="14"/>
                      <a:pt x="219" y="14"/>
                    </a:cubicBezTo>
                    <a:cubicBezTo>
                      <a:pt x="219" y="7"/>
                      <a:pt x="233" y="0"/>
                      <a:pt x="240" y="0"/>
                    </a:cubicBezTo>
                    <a:cubicBezTo>
                      <a:pt x="261" y="0"/>
                      <a:pt x="268" y="14"/>
                      <a:pt x="268" y="28"/>
                    </a:cubicBezTo>
                    <a:cubicBezTo>
                      <a:pt x="268" y="35"/>
                      <a:pt x="268" y="35"/>
                      <a:pt x="268" y="42"/>
                    </a:cubicBezTo>
                    <a:close/>
                    <a:moveTo>
                      <a:pt x="226" y="191"/>
                    </a:moveTo>
                    <a:lnTo>
                      <a:pt x="226" y="191"/>
                    </a:lnTo>
                    <a:cubicBezTo>
                      <a:pt x="325" y="191"/>
                      <a:pt x="325" y="191"/>
                      <a:pt x="325" y="191"/>
                    </a:cubicBezTo>
                    <a:lnTo>
                      <a:pt x="325" y="198"/>
                    </a:lnTo>
                    <a:cubicBezTo>
                      <a:pt x="325" y="247"/>
                      <a:pt x="346" y="290"/>
                      <a:pt x="381" y="318"/>
                    </a:cubicBezTo>
                    <a:cubicBezTo>
                      <a:pt x="381" y="424"/>
                      <a:pt x="381" y="424"/>
                      <a:pt x="381" y="424"/>
                    </a:cubicBezTo>
                    <a:cubicBezTo>
                      <a:pt x="381" y="438"/>
                      <a:pt x="396" y="452"/>
                      <a:pt x="410" y="452"/>
                    </a:cubicBezTo>
                    <a:cubicBezTo>
                      <a:pt x="431" y="452"/>
                      <a:pt x="438" y="438"/>
                      <a:pt x="438" y="424"/>
                    </a:cubicBezTo>
                    <a:cubicBezTo>
                      <a:pt x="438" y="346"/>
                      <a:pt x="438" y="346"/>
                      <a:pt x="438" y="346"/>
                    </a:cubicBezTo>
                    <a:cubicBezTo>
                      <a:pt x="452" y="346"/>
                      <a:pt x="466" y="346"/>
                      <a:pt x="480" y="346"/>
                    </a:cubicBezTo>
                    <a:cubicBezTo>
                      <a:pt x="494" y="346"/>
                      <a:pt x="509" y="346"/>
                      <a:pt x="523" y="339"/>
                    </a:cubicBezTo>
                    <a:cubicBezTo>
                      <a:pt x="487" y="488"/>
                      <a:pt x="487" y="488"/>
                      <a:pt x="487" y="488"/>
                    </a:cubicBezTo>
                    <a:cubicBezTo>
                      <a:pt x="480" y="502"/>
                      <a:pt x="473" y="509"/>
                      <a:pt x="459" y="509"/>
                    </a:cubicBezTo>
                    <a:cubicBezTo>
                      <a:pt x="452" y="509"/>
                      <a:pt x="452" y="509"/>
                      <a:pt x="452" y="509"/>
                    </a:cubicBezTo>
                    <a:cubicBezTo>
                      <a:pt x="445" y="509"/>
                      <a:pt x="445" y="509"/>
                      <a:pt x="445" y="509"/>
                    </a:cubicBezTo>
                    <a:cubicBezTo>
                      <a:pt x="141" y="509"/>
                      <a:pt x="141" y="509"/>
                      <a:pt x="141" y="509"/>
                    </a:cubicBezTo>
                    <a:cubicBezTo>
                      <a:pt x="127" y="509"/>
                      <a:pt x="113" y="502"/>
                      <a:pt x="113" y="488"/>
                    </a:cubicBezTo>
                    <a:cubicBezTo>
                      <a:pt x="49" y="247"/>
                      <a:pt x="49" y="247"/>
                      <a:pt x="49" y="247"/>
                    </a:cubicBezTo>
                    <a:cubicBezTo>
                      <a:pt x="28" y="247"/>
                      <a:pt x="28" y="247"/>
                      <a:pt x="28" y="247"/>
                    </a:cubicBezTo>
                    <a:cubicBezTo>
                      <a:pt x="7" y="247"/>
                      <a:pt x="0" y="233"/>
                      <a:pt x="0" y="219"/>
                    </a:cubicBezTo>
                    <a:cubicBezTo>
                      <a:pt x="0" y="198"/>
                      <a:pt x="7" y="191"/>
                      <a:pt x="28" y="191"/>
                    </a:cubicBezTo>
                    <a:cubicBezTo>
                      <a:pt x="134" y="191"/>
                      <a:pt x="134" y="191"/>
                      <a:pt x="134" y="191"/>
                    </a:cubicBezTo>
                    <a:cubicBezTo>
                      <a:pt x="226" y="191"/>
                      <a:pt x="226" y="191"/>
                      <a:pt x="226" y="191"/>
                    </a:cubicBezTo>
                    <a:close/>
                    <a:moveTo>
                      <a:pt x="268" y="424"/>
                    </a:moveTo>
                    <a:lnTo>
                      <a:pt x="268" y="424"/>
                    </a:lnTo>
                    <a:cubicBezTo>
                      <a:pt x="268" y="438"/>
                      <a:pt x="283" y="452"/>
                      <a:pt x="297" y="452"/>
                    </a:cubicBezTo>
                    <a:cubicBezTo>
                      <a:pt x="318" y="452"/>
                      <a:pt x="325" y="438"/>
                      <a:pt x="325" y="424"/>
                    </a:cubicBezTo>
                    <a:cubicBezTo>
                      <a:pt x="325" y="276"/>
                      <a:pt x="325" y="276"/>
                      <a:pt x="325" y="276"/>
                    </a:cubicBezTo>
                    <a:cubicBezTo>
                      <a:pt x="325" y="254"/>
                      <a:pt x="318" y="247"/>
                      <a:pt x="297" y="247"/>
                    </a:cubicBezTo>
                    <a:cubicBezTo>
                      <a:pt x="283" y="247"/>
                      <a:pt x="268" y="254"/>
                      <a:pt x="268" y="276"/>
                    </a:cubicBezTo>
                    <a:lnTo>
                      <a:pt x="268" y="424"/>
                    </a:lnTo>
                    <a:close/>
                    <a:moveTo>
                      <a:pt x="212" y="276"/>
                    </a:moveTo>
                    <a:lnTo>
                      <a:pt x="212" y="276"/>
                    </a:lnTo>
                    <a:cubicBezTo>
                      <a:pt x="212" y="254"/>
                      <a:pt x="205" y="247"/>
                      <a:pt x="183" y="247"/>
                    </a:cubicBezTo>
                    <a:cubicBezTo>
                      <a:pt x="169" y="247"/>
                      <a:pt x="155" y="254"/>
                      <a:pt x="155" y="276"/>
                    </a:cubicBezTo>
                    <a:cubicBezTo>
                      <a:pt x="155" y="424"/>
                      <a:pt x="155" y="424"/>
                      <a:pt x="155" y="424"/>
                    </a:cubicBezTo>
                    <a:cubicBezTo>
                      <a:pt x="155" y="438"/>
                      <a:pt x="169" y="452"/>
                      <a:pt x="183" y="452"/>
                    </a:cubicBezTo>
                    <a:cubicBezTo>
                      <a:pt x="205" y="452"/>
                      <a:pt x="212" y="438"/>
                      <a:pt x="212" y="424"/>
                    </a:cubicBezTo>
                    <a:lnTo>
                      <a:pt x="212" y="27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00">
                  <a:defRPr/>
                </a:pPr>
                <a:endParaRPr lang="en-US" sz="1350" kern="0" dirty="0">
                  <a:solidFill>
                    <a:prstClr val="black"/>
                  </a:solidFill>
                  <a:latin typeface="+mj-ea"/>
                  <a:ea typeface="+mj-ea"/>
                  <a:sym typeface="+mn-lt"/>
                </a:endParaRPr>
              </a:p>
            </p:txBody>
          </p:sp>
        </p:grpSp>
        <p:sp>
          <p:nvSpPr>
            <p:cNvPr id="37" name="TextBox 9"/>
            <p:cNvSpPr txBox="1"/>
            <p:nvPr/>
          </p:nvSpPr>
          <p:spPr>
            <a:xfrm>
              <a:off x="1597981" y="2638441"/>
              <a:ext cx="883920" cy="531707"/>
            </a:xfrm>
            <a:prstGeom prst="rect">
              <a:avLst/>
            </a:prstGeom>
            <a:noFill/>
          </p:spPr>
          <p:txBody>
            <a:bodyPr wrap="none" lIns="26990" rIns="26990">
              <a:spAutoFit/>
            </a:bodyPr>
            <a:lstStyle/>
            <a:p>
              <a:pPr algn="ctr" defTabSz="342900">
                <a:lnSpc>
                  <a:spcPct val="125000"/>
                </a:lnSpc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找模型</a:t>
              </a:r>
              <a:endParaRPr lang="zh-CN" altLang="en-US" sz="1600" b="1" kern="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8" name="TextBox 27"/>
            <p:cNvSpPr txBox="1"/>
            <p:nvPr/>
          </p:nvSpPr>
          <p:spPr>
            <a:xfrm>
              <a:off x="952500" y="3230578"/>
              <a:ext cx="2174875" cy="459740"/>
            </a:xfrm>
            <a:prstGeom prst="rect">
              <a:avLst/>
            </a:prstGeom>
            <a:noFill/>
          </p:spPr>
          <p:txBody>
            <a:bodyPr lIns="26990" rIns="26990">
              <a:spAutoFit/>
            </a:bodyPr>
            <a:lstStyle/>
            <a:p>
              <a:pPr algn="ctr" defTabSz="342900">
                <a:lnSpc>
                  <a:spcPct val="150000"/>
                </a:lnSpc>
                <a:defRPr/>
              </a:pPr>
              <a:endParaRPr lang="en-US" altLang="zh-CN" sz="1100" kern="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41" name="Group 5"/>
          <p:cNvGrpSpPr/>
          <p:nvPr/>
        </p:nvGrpSpPr>
        <p:grpSpPr bwMode="auto">
          <a:xfrm>
            <a:off x="3680515" y="2087960"/>
            <a:ext cx="1800225" cy="2400300"/>
            <a:chOff x="3544359" y="1541478"/>
            <a:chExt cx="2400300" cy="3200400"/>
          </a:xfrm>
        </p:grpSpPr>
        <p:sp>
          <p:nvSpPr>
            <p:cNvPr id="42" name="Rounded Rectangle 4"/>
            <p:cNvSpPr/>
            <p:nvPr/>
          </p:nvSpPr>
          <p:spPr>
            <a:xfrm>
              <a:off x="3544359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rgbClr val="D62A2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342900">
                <a:defRPr/>
              </a:pPr>
              <a:endParaRPr lang="en-US" sz="1350" kern="0" dirty="0">
                <a:solidFill>
                  <a:prstClr val="white"/>
                </a:solidFill>
                <a:latin typeface="+mj-ea"/>
                <a:ea typeface="+mj-ea"/>
                <a:sym typeface="+mn-lt"/>
              </a:endParaRPr>
            </a:p>
          </p:txBody>
        </p:sp>
        <p:grpSp>
          <p:nvGrpSpPr>
            <p:cNvPr id="43" name="Group 13"/>
            <p:cNvGrpSpPr/>
            <p:nvPr/>
          </p:nvGrpSpPr>
          <p:grpSpPr bwMode="auto">
            <a:xfrm>
              <a:off x="4375984" y="1853967"/>
              <a:ext cx="737050" cy="737050"/>
              <a:chOff x="9309498" y="725193"/>
              <a:chExt cx="737050" cy="737050"/>
            </a:xfrm>
          </p:grpSpPr>
          <p:sp>
            <p:nvSpPr>
              <p:cNvPr id="46" name="Oval 16"/>
              <p:cNvSpPr/>
              <p:nvPr/>
            </p:nvSpPr>
            <p:spPr>
              <a:xfrm>
                <a:off x="9309723" y="725441"/>
                <a:ext cx="736600" cy="7366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3429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+mj-ea"/>
                  <a:ea typeface="+mj-ea"/>
                  <a:sym typeface="+mn-lt"/>
                </a:endParaRPr>
              </a:p>
            </p:txBody>
          </p:sp>
          <p:sp>
            <p:nvSpPr>
              <p:cNvPr id="47" name="Freeform 138"/>
              <p:cNvSpPr>
                <a:spLocks noChangeArrowheads="1"/>
              </p:cNvSpPr>
              <p:nvPr/>
            </p:nvSpPr>
            <p:spPr bwMode="auto">
              <a:xfrm>
                <a:off x="9511336" y="930229"/>
                <a:ext cx="333375" cy="327025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rgbClr val="D62A2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00">
                  <a:defRPr/>
                </a:pPr>
                <a:endParaRPr lang="en-US" sz="1350" kern="0" dirty="0">
                  <a:solidFill>
                    <a:prstClr val="black"/>
                  </a:solidFill>
                  <a:latin typeface="+mj-ea"/>
                  <a:ea typeface="+mj-ea"/>
                  <a:sym typeface="+mn-lt"/>
                </a:endParaRPr>
              </a:p>
            </p:txBody>
          </p:sp>
        </p:grpSp>
        <p:sp>
          <p:nvSpPr>
            <p:cNvPr id="44" name="TextBox 14"/>
            <p:cNvSpPr txBox="1"/>
            <p:nvPr/>
          </p:nvSpPr>
          <p:spPr>
            <a:xfrm>
              <a:off x="4005797" y="2638441"/>
              <a:ext cx="1477433" cy="531707"/>
            </a:xfrm>
            <a:prstGeom prst="rect">
              <a:avLst/>
            </a:prstGeom>
            <a:noFill/>
          </p:spPr>
          <p:txBody>
            <a:bodyPr wrap="none" lIns="26990" rIns="26990">
              <a:spAutoFit/>
            </a:bodyPr>
            <a:lstStyle/>
            <a:p>
              <a:pPr algn="ctr" defTabSz="342900">
                <a:lnSpc>
                  <a:spcPct val="125000"/>
                </a:lnSpc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找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Loss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函数</a:t>
              </a:r>
              <a:endParaRPr lang="zh-CN" altLang="en-US" sz="1600" b="1" kern="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45" name="TextBox 28"/>
            <p:cNvSpPr txBox="1"/>
            <p:nvPr/>
          </p:nvSpPr>
          <p:spPr>
            <a:xfrm>
              <a:off x="3665011" y="3262329"/>
              <a:ext cx="2279648" cy="459740"/>
            </a:xfrm>
            <a:prstGeom prst="rect">
              <a:avLst/>
            </a:prstGeom>
            <a:noFill/>
          </p:spPr>
          <p:txBody>
            <a:bodyPr wrap="square" lIns="26990" rIns="2699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100" kern="0" dirty="0">
                <a:solidFill>
                  <a:prstClr val="white"/>
                </a:solidFill>
                <a:latin typeface="+mj-ea"/>
                <a:ea typeface="+mj-ea"/>
                <a:cs typeface="+mn-ea"/>
              </a:endParaRPr>
            </a:p>
          </p:txBody>
        </p:sp>
      </p:grpSp>
      <p:grpSp>
        <p:nvGrpSpPr>
          <p:cNvPr id="48" name="Group 7"/>
          <p:cNvGrpSpPr/>
          <p:nvPr/>
        </p:nvGrpSpPr>
        <p:grpSpPr bwMode="auto">
          <a:xfrm>
            <a:off x="6677715" y="2087960"/>
            <a:ext cx="1798955" cy="2400300"/>
            <a:chOff x="6248930" y="1541478"/>
            <a:chExt cx="2400300" cy="3200400"/>
          </a:xfrm>
        </p:grpSpPr>
        <p:sp>
          <p:nvSpPr>
            <p:cNvPr id="49" name="Rounded Rectangle 32"/>
            <p:cNvSpPr/>
            <p:nvPr/>
          </p:nvSpPr>
          <p:spPr>
            <a:xfrm>
              <a:off x="6248930" y="1541478"/>
              <a:ext cx="2400300" cy="3200400"/>
            </a:xfrm>
            <a:prstGeom prst="roundRect">
              <a:avLst>
                <a:gd name="adj" fmla="val 4167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342900">
                <a:defRPr/>
              </a:pPr>
              <a:endParaRPr lang="en-US" sz="1350" kern="0" dirty="0">
                <a:solidFill>
                  <a:prstClr val="white"/>
                </a:solidFill>
                <a:latin typeface="+mj-ea"/>
                <a:ea typeface="+mj-ea"/>
                <a:sym typeface="+mn-lt"/>
              </a:endParaRPr>
            </a:p>
          </p:txBody>
        </p:sp>
        <p:grpSp>
          <p:nvGrpSpPr>
            <p:cNvPr id="50" name="Group 23"/>
            <p:cNvGrpSpPr/>
            <p:nvPr/>
          </p:nvGrpSpPr>
          <p:grpSpPr bwMode="auto">
            <a:xfrm>
              <a:off x="7063249" y="1853967"/>
              <a:ext cx="737050" cy="737050"/>
              <a:chOff x="8909343" y="1931570"/>
              <a:chExt cx="737050" cy="737050"/>
            </a:xfrm>
          </p:grpSpPr>
          <p:sp>
            <p:nvSpPr>
              <p:cNvPr id="54" name="Oval 26"/>
              <p:cNvSpPr/>
              <p:nvPr/>
            </p:nvSpPr>
            <p:spPr>
              <a:xfrm>
                <a:off x="8909950" y="1931818"/>
                <a:ext cx="737087" cy="7366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defTabSz="342900">
                  <a:defRPr/>
                </a:pPr>
                <a:endParaRPr lang="en-US" sz="1350" kern="0" dirty="0">
                  <a:solidFill>
                    <a:prstClr val="white"/>
                  </a:solidFill>
                  <a:latin typeface="+mj-ea"/>
                  <a:ea typeface="+mj-ea"/>
                  <a:sym typeface="+mn-lt"/>
                </a:endParaRPr>
              </a:p>
            </p:txBody>
          </p:sp>
          <p:sp>
            <p:nvSpPr>
              <p:cNvPr id="57" name="Freeform 98"/>
              <p:cNvSpPr>
                <a:spLocks noChangeArrowheads="1"/>
              </p:cNvSpPr>
              <p:nvPr/>
            </p:nvSpPr>
            <p:spPr bwMode="auto">
              <a:xfrm>
                <a:off x="9141879" y="2131843"/>
                <a:ext cx="273231" cy="336550"/>
              </a:xfrm>
              <a:custGeom>
                <a:avLst/>
                <a:gdLst>
                  <a:gd name="T0" fmla="*/ 165736 w 488"/>
                  <a:gd name="T1" fmla="*/ 215541 h 601"/>
                  <a:gd name="T2" fmla="*/ 165736 w 488"/>
                  <a:gd name="T3" fmla="*/ 215541 h 601"/>
                  <a:gd name="T4" fmla="*/ 10110 w 488"/>
                  <a:gd name="T5" fmla="*/ 215541 h 601"/>
                  <a:gd name="T6" fmla="*/ 0 w 488"/>
                  <a:gd name="T7" fmla="*/ 205482 h 601"/>
                  <a:gd name="T8" fmla="*/ 0 w 488"/>
                  <a:gd name="T9" fmla="*/ 116751 h 601"/>
                  <a:gd name="T10" fmla="*/ 10110 w 488"/>
                  <a:gd name="T11" fmla="*/ 106333 h 601"/>
                  <a:gd name="T12" fmla="*/ 25276 w 488"/>
                  <a:gd name="T13" fmla="*/ 106333 h 601"/>
                  <a:gd name="T14" fmla="*/ 25276 w 488"/>
                  <a:gd name="T15" fmla="*/ 60711 h 601"/>
                  <a:gd name="T16" fmla="*/ 86659 w 488"/>
                  <a:gd name="T17" fmla="*/ 0 h 601"/>
                  <a:gd name="T18" fmla="*/ 147682 w 488"/>
                  <a:gd name="T19" fmla="*/ 60711 h 601"/>
                  <a:gd name="T20" fmla="*/ 147682 w 488"/>
                  <a:gd name="T21" fmla="*/ 106333 h 601"/>
                  <a:gd name="T22" fmla="*/ 165736 w 488"/>
                  <a:gd name="T23" fmla="*/ 106333 h 601"/>
                  <a:gd name="T24" fmla="*/ 175846 w 488"/>
                  <a:gd name="T25" fmla="*/ 116751 h 601"/>
                  <a:gd name="T26" fmla="*/ 175846 w 488"/>
                  <a:gd name="T27" fmla="*/ 205482 h 601"/>
                  <a:gd name="T28" fmla="*/ 165736 w 488"/>
                  <a:gd name="T29" fmla="*/ 215541 h 601"/>
                  <a:gd name="T30" fmla="*/ 76549 w 488"/>
                  <a:gd name="T31" fmla="*/ 164889 h 601"/>
                  <a:gd name="T32" fmla="*/ 76549 w 488"/>
                  <a:gd name="T33" fmla="*/ 164889 h 601"/>
                  <a:gd name="T34" fmla="*/ 76549 w 488"/>
                  <a:gd name="T35" fmla="*/ 185365 h 601"/>
                  <a:gd name="T36" fmla="*/ 86659 w 488"/>
                  <a:gd name="T37" fmla="*/ 195424 h 601"/>
                  <a:gd name="T38" fmla="*/ 96769 w 488"/>
                  <a:gd name="T39" fmla="*/ 185365 h 601"/>
                  <a:gd name="T40" fmla="*/ 96769 w 488"/>
                  <a:gd name="T41" fmla="*/ 164889 h 601"/>
                  <a:gd name="T42" fmla="*/ 106880 w 488"/>
                  <a:gd name="T43" fmla="*/ 147286 h 601"/>
                  <a:gd name="T44" fmla="*/ 86659 w 488"/>
                  <a:gd name="T45" fmla="*/ 126810 h 601"/>
                  <a:gd name="T46" fmla="*/ 66078 w 488"/>
                  <a:gd name="T47" fmla="*/ 147286 h 601"/>
                  <a:gd name="T48" fmla="*/ 76549 w 488"/>
                  <a:gd name="T49" fmla="*/ 164889 h 601"/>
                  <a:gd name="T50" fmla="*/ 127461 w 488"/>
                  <a:gd name="T51" fmla="*/ 60711 h 601"/>
                  <a:gd name="T52" fmla="*/ 127461 w 488"/>
                  <a:gd name="T53" fmla="*/ 60711 h 601"/>
                  <a:gd name="T54" fmla="*/ 86659 w 488"/>
                  <a:gd name="T55" fmla="*/ 20117 h 601"/>
                  <a:gd name="T56" fmla="*/ 45857 w 488"/>
                  <a:gd name="T57" fmla="*/ 60711 h 601"/>
                  <a:gd name="T58" fmla="*/ 45857 w 488"/>
                  <a:gd name="T59" fmla="*/ 106333 h 601"/>
                  <a:gd name="T60" fmla="*/ 127461 w 488"/>
                  <a:gd name="T61" fmla="*/ 106333 h 601"/>
                  <a:gd name="T62" fmla="*/ 127461 w 488"/>
                  <a:gd name="T63" fmla="*/ 60711 h 6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88" h="601">
                    <a:moveTo>
                      <a:pt x="459" y="600"/>
                    </a:moveTo>
                    <a:lnTo>
                      <a:pt x="459" y="600"/>
                    </a:lnTo>
                    <a:cubicBezTo>
                      <a:pt x="28" y="600"/>
                      <a:pt x="28" y="600"/>
                      <a:pt x="28" y="600"/>
                    </a:cubicBezTo>
                    <a:cubicBezTo>
                      <a:pt x="7" y="600"/>
                      <a:pt x="0" y="586"/>
                      <a:pt x="0" y="572"/>
                    </a:cubicBezTo>
                    <a:cubicBezTo>
                      <a:pt x="0" y="325"/>
                      <a:pt x="0" y="325"/>
                      <a:pt x="0" y="325"/>
                    </a:cubicBezTo>
                    <a:cubicBezTo>
                      <a:pt x="0" y="311"/>
                      <a:pt x="7" y="296"/>
                      <a:pt x="28" y="296"/>
                    </a:cubicBezTo>
                    <a:cubicBezTo>
                      <a:pt x="70" y="296"/>
                      <a:pt x="70" y="296"/>
                      <a:pt x="70" y="296"/>
                    </a:cubicBezTo>
                    <a:cubicBezTo>
                      <a:pt x="70" y="169"/>
                      <a:pt x="70" y="169"/>
                      <a:pt x="70" y="169"/>
                    </a:cubicBezTo>
                    <a:cubicBezTo>
                      <a:pt x="70" y="70"/>
                      <a:pt x="148" y="0"/>
                      <a:pt x="240" y="0"/>
                    </a:cubicBezTo>
                    <a:cubicBezTo>
                      <a:pt x="339" y="0"/>
                      <a:pt x="409" y="70"/>
                      <a:pt x="409" y="169"/>
                    </a:cubicBezTo>
                    <a:cubicBezTo>
                      <a:pt x="409" y="296"/>
                      <a:pt x="409" y="296"/>
                      <a:pt x="409" y="296"/>
                    </a:cubicBezTo>
                    <a:cubicBezTo>
                      <a:pt x="459" y="296"/>
                      <a:pt x="459" y="296"/>
                      <a:pt x="459" y="296"/>
                    </a:cubicBezTo>
                    <a:cubicBezTo>
                      <a:pt x="473" y="296"/>
                      <a:pt x="487" y="311"/>
                      <a:pt x="487" y="325"/>
                    </a:cubicBezTo>
                    <a:cubicBezTo>
                      <a:pt x="487" y="572"/>
                      <a:pt x="487" y="572"/>
                      <a:pt x="487" y="572"/>
                    </a:cubicBezTo>
                    <a:cubicBezTo>
                      <a:pt x="487" y="586"/>
                      <a:pt x="473" y="600"/>
                      <a:pt x="459" y="600"/>
                    </a:cubicBezTo>
                    <a:close/>
                    <a:moveTo>
                      <a:pt x="212" y="459"/>
                    </a:moveTo>
                    <a:lnTo>
                      <a:pt x="212" y="459"/>
                    </a:lnTo>
                    <a:cubicBezTo>
                      <a:pt x="212" y="516"/>
                      <a:pt x="212" y="516"/>
                      <a:pt x="212" y="516"/>
                    </a:cubicBezTo>
                    <a:cubicBezTo>
                      <a:pt x="212" y="530"/>
                      <a:pt x="226" y="544"/>
                      <a:pt x="240" y="544"/>
                    </a:cubicBezTo>
                    <a:cubicBezTo>
                      <a:pt x="261" y="544"/>
                      <a:pt x="268" y="530"/>
                      <a:pt x="268" y="516"/>
                    </a:cubicBezTo>
                    <a:cubicBezTo>
                      <a:pt x="268" y="459"/>
                      <a:pt x="268" y="459"/>
                      <a:pt x="268" y="459"/>
                    </a:cubicBezTo>
                    <a:cubicBezTo>
                      <a:pt x="289" y="452"/>
                      <a:pt x="296" y="431"/>
                      <a:pt x="296" y="410"/>
                    </a:cubicBezTo>
                    <a:cubicBezTo>
                      <a:pt x="296" y="381"/>
                      <a:pt x="275" y="353"/>
                      <a:pt x="240" y="353"/>
                    </a:cubicBezTo>
                    <a:cubicBezTo>
                      <a:pt x="212" y="353"/>
                      <a:pt x="183" y="381"/>
                      <a:pt x="183" y="410"/>
                    </a:cubicBezTo>
                    <a:cubicBezTo>
                      <a:pt x="183" y="431"/>
                      <a:pt x="198" y="452"/>
                      <a:pt x="212" y="459"/>
                    </a:cubicBezTo>
                    <a:close/>
                    <a:moveTo>
                      <a:pt x="353" y="169"/>
                    </a:moveTo>
                    <a:lnTo>
                      <a:pt x="353" y="169"/>
                    </a:lnTo>
                    <a:cubicBezTo>
                      <a:pt x="353" y="106"/>
                      <a:pt x="304" y="56"/>
                      <a:pt x="240" y="56"/>
                    </a:cubicBezTo>
                    <a:cubicBezTo>
                      <a:pt x="176" y="56"/>
                      <a:pt x="127" y="106"/>
                      <a:pt x="127" y="169"/>
                    </a:cubicBezTo>
                    <a:cubicBezTo>
                      <a:pt x="127" y="296"/>
                      <a:pt x="127" y="296"/>
                      <a:pt x="127" y="296"/>
                    </a:cubicBezTo>
                    <a:cubicBezTo>
                      <a:pt x="353" y="296"/>
                      <a:pt x="353" y="296"/>
                      <a:pt x="353" y="296"/>
                    </a:cubicBezTo>
                    <a:lnTo>
                      <a:pt x="353" y="1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342900">
                  <a:defRPr/>
                </a:pPr>
                <a:endParaRPr lang="en-US" sz="1350" kern="0" dirty="0">
                  <a:solidFill>
                    <a:prstClr val="black"/>
                  </a:solidFill>
                  <a:latin typeface="+mj-ea"/>
                  <a:ea typeface="+mj-ea"/>
                  <a:sym typeface="+mn-lt"/>
                </a:endParaRPr>
              </a:p>
            </p:txBody>
          </p:sp>
        </p:grpSp>
        <p:sp>
          <p:nvSpPr>
            <p:cNvPr id="51" name="TextBox 24"/>
            <p:cNvSpPr txBox="1"/>
            <p:nvPr/>
          </p:nvSpPr>
          <p:spPr>
            <a:xfrm>
              <a:off x="6600125" y="2641615"/>
              <a:ext cx="1697918" cy="531707"/>
            </a:xfrm>
            <a:prstGeom prst="rect">
              <a:avLst/>
            </a:prstGeom>
            <a:noFill/>
          </p:spPr>
          <p:txBody>
            <a:bodyPr wrap="none" lIns="26990" rIns="26990">
              <a:spAutoFit/>
            </a:bodyPr>
            <a:lstStyle/>
            <a:p>
              <a:pPr algn="ctr" defTabSz="342900">
                <a:lnSpc>
                  <a:spcPct val="125000"/>
                </a:lnSpc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+mj-ea"/>
                  <a:ea typeface="+mj-ea"/>
                  <a:cs typeface="+mn-ea"/>
                  <a:sym typeface="+mn-lt"/>
                </a:rPr>
                <a:t>找最好的函数</a:t>
              </a:r>
              <a:endParaRPr lang="zh-CN" altLang="en-US" sz="1600" b="1" kern="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52" name="TextBox 29"/>
            <p:cNvSpPr txBox="1"/>
            <p:nvPr/>
          </p:nvSpPr>
          <p:spPr>
            <a:xfrm>
              <a:off x="6534868" y="3251215"/>
              <a:ext cx="1698161" cy="459740"/>
            </a:xfrm>
            <a:prstGeom prst="rect">
              <a:avLst/>
            </a:prstGeom>
            <a:noFill/>
          </p:spPr>
          <p:txBody>
            <a:bodyPr lIns="26990" rIns="26990">
              <a:spAutoFit/>
            </a:bodyPr>
            <a:lstStyle/>
            <a:p>
              <a:pPr algn="ctr" defTabSz="342900">
                <a:lnSpc>
                  <a:spcPct val="150000"/>
                </a:lnSpc>
                <a:defRPr/>
              </a:pPr>
              <a:endParaRPr lang="zh-CN" altLang="en-US" sz="1100" kern="0" dirty="0">
                <a:solidFill>
                  <a:prstClr val="whit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86840" y="195420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en-US" altLang="zh-CN" sz="2400" b="1" dirty="0" smtClean="0">
                <a:solidFill>
                  <a:schemeClr val="tx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Regression</a:t>
            </a:r>
            <a:endParaRPr lang="zh-CN" altLang="en-US" sz="2400" b="1" dirty="0" smtClean="0">
              <a:solidFill>
                <a:schemeClr val="tx1"/>
              </a:solidFill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-190688" y="157044"/>
            <a:ext cx="967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87824" y="1245989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步骤一：找模型</a:t>
            </a:r>
            <a:endParaRPr lang="zh-CN" altLang="en-US" sz="2400" b="1" dirty="0"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6840" y="195420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tx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Regression</a:t>
            </a:r>
            <a:endParaRPr lang="zh-CN" altLang="en-US" sz="2400" b="1" dirty="0" smtClean="0">
              <a:solidFill>
                <a:schemeClr val="tx1"/>
              </a:solidFill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10273" y="2498229"/>
            <a:ext cx="1664970" cy="792088"/>
            <a:chOff x="715571" y="1635646"/>
            <a:chExt cx="1664970" cy="792088"/>
          </a:xfrm>
        </p:grpSpPr>
        <p:sp>
          <p:nvSpPr>
            <p:cNvPr id="9" name="圆角矩形 8"/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5571" y="1847101"/>
              <a:ext cx="16649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学习时间 </a:t>
              </a:r>
              <a:r>
                <a:rPr lang="en-US" altLang="zh-CN" b="1" dirty="0">
                  <a:solidFill>
                    <a:schemeClr val="bg1"/>
                  </a:solidFill>
                  <a:sym typeface="+mn-ea"/>
                </a:rPr>
                <a:t>x</a:t>
              </a:r>
              <a:r>
                <a:rPr lang="zh-CN" altLang="en-US" b="1" dirty="0">
                  <a:solidFill>
                    <a:schemeClr val="bg1"/>
                  </a:solidFill>
                  <a:sym typeface="+mn-ea"/>
                </a:rPr>
                <a:t>t</a:t>
              </a:r>
              <a:r>
                <a:rPr lang="en-US" altLang="zh-CN" b="1" dirty="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zh-CN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25110" y="2496959"/>
            <a:ext cx="1584176" cy="792088"/>
            <a:chOff x="755576" y="1635646"/>
            <a:chExt cx="1584176" cy="792088"/>
          </a:xfrm>
        </p:grpSpPr>
        <p:sp>
          <p:nvSpPr>
            <p:cNvPr id="12" name="圆角矩形 11"/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9592" y="1847024"/>
              <a:ext cx="12961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y=b+xt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00577" y="2497594"/>
            <a:ext cx="1615440" cy="792088"/>
            <a:chOff x="740336" y="1635646"/>
            <a:chExt cx="1615440" cy="792088"/>
          </a:xfrm>
        </p:grpSpPr>
        <p:sp>
          <p:nvSpPr>
            <p:cNvPr id="15" name="圆角矩形 14"/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40336" y="1847101"/>
              <a:ext cx="161544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运动时间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xt2</a:t>
              </a:r>
              <a:endParaRPr lang="en-US" altLang="zh-CN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400175" y="3865880"/>
            <a:ext cx="6633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若觉得学生的成绩与学生的学习时间有很大关系，则设置</a:t>
            </a:r>
            <a:r>
              <a:rPr lang="zh-CN" altLang="en-US" sz="2400" b="1" dirty="0" smtClean="0">
                <a:latin typeface="+mj-lt"/>
                <a:ea typeface="+mj-ea"/>
                <a:sym typeface="+mn-ea"/>
              </a:rPr>
              <a:t>y=b+</a:t>
            </a:r>
            <a:r>
              <a:rPr lang="en-US" altLang="zh-CN" sz="2400" b="1" dirty="0" smtClean="0">
                <a:latin typeface="+mj-lt"/>
                <a:ea typeface="+mj-ea"/>
                <a:sym typeface="+mn-ea"/>
              </a:rPr>
              <a:t>w1*</a:t>
            </a:r>
            <a:r>
              <a:rPr lang="zh-CN" altLang="en-US" sz="2400" b="1" dirty="0" smtClean="0">
                <a:latin typeface="+mj-lt"/>
                <a:ea typeface="+mj-ea"/>
                <a:sym typeface="+mn-ea"/>
              </a:rPr>
              <a:t>xt</a:t>
            </a:r>
            <a:endParaRPr lang="zh-CN" altLang="en-US" sz="2400" b="1" dirty="0" smtClean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-190688" y="157044"/>
            <a:ext cx="9679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cs typeface="Aa楷体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字魂105号-简雅黑" pitchFamily="2" charset="-122"/>
              <a:ea typeface="字魂105号-简雅黑" pitchFamily="2" charset="-122"/>
              <a:cs typeface="Aa楷体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87824" y="1245989"/>
            <a:ext cx="31683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如何知道函数的好坏？</a:t>
            </a:r>
            <a:endParaRPr lang="zh-CN" altLang="en-US" sz="2400" b="1" dirty="0" smtClean="0">
              <a:latin typeface="+mj-lt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6840" y="195420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400" b="1" dirty="0" smtClean="0">
                <a:solidFill>
                  <a:schemeClr val="tx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Regression</a:t>
            </a:r>
            <a:endParaRPr lang="zh-CN" altLang="en-US" sz="2400" b="1" dirty="0" smtClean="0">
              <a:solidFill>
                <a:schemeClr val="tx1"/>
              </a:solidFill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18" y="2319794"/>
            <a:ext cx="1664970" cy="792088"/>
            <a:chOff x="715571" y="1635646"/>
            <a:chExt cx="1664970" cy="792088"/>
          </a:xfrm>
        </p:grpSpPr>
        <p:sp>
          <p:nvSpPr>
            <p:cNvPr id="9" name="圆角矩形 8"/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5571" y="1847101"/>
              <a:ext cx="16649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b="1" dirty="0">
                  <a:solidFill>
                    <a:schemeClr val="bg1"/>
                  </a:solidFill>
                  <a:sym typeface="+mn-ea"/>
                </a:rPr>
                <a:t>输入</a:t>
              </a:r>
              <a:endParaRPr lang="zh-CN" b="1" dirty="0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55560" y="2355354"/>
            <a:ext cx="1584176" cy="792088"/>
            <a:chOff x="755576" y="1635646"/>
            <a:chExt cx="1584176" cy="792088"/>
          </a:xfrm>
        </p:grpSpPr>
        <p:sp>
          <p:nvSpPr>
            <p:cNvPr id="12" name="圆角矩形 11"/>
            <p:cNvSpPr/>
            <p:nvPr/>
          </p:nvSpPr>
          <p:spPr>
            <a:xfrm>
              <a:off x="755576" y="1635646"/>
              <a:ext cx="1584176" cy="792088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99592" y="1847024"/>
              <a:ext cx="129614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输出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4195445" y="2642870"/>
            <a:ext cx="791845" cy="215900"/>
          </a:xfrm>
          <a:prstGeom prst="rightArrow">
            <a:avLst/>
          </a:prstGeom>
          <a:solidFill>
            <a:srgbClr val="D62A2B"/>
          </a:solidFill>
          <a:ln>
            <a:solidFill>
              <a:srgbClr val="D62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8445" y="2283460"/>
            <a:ext cx="996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latin typeface="+mj-lt"/>
                <a:ea typeface="+mj-ea"/>
              </a:rPr>
              <a:t>函数</a:t>
            </a:r>
            <a:endParaRPr lang="zh-CN" altLang="en-US" sz="2000" b="1" dirty="0" smtClean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595" y="3763010"/>
            <a:ext cx="6572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有了训练得出的数据之后和实际数据进行对比</a:t>
            </a:r>
            <a:endParaRPr lang="zh-CN" altLang="en-US" sz="2400" b="1" dirty="0" smtClean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483753" y="2571889"/>
            <a:ext cx="4457700" cy="791845"/>
            <a:chOff x="755576" y="1635646"/>
            <a:chExt cx="4457700" cy="791845"/>
          </a:xfrm>
        </p:grpSpPr>
        <p:sp>
          <p:nvSpPr>
            <p:cNvPr id="4" name="圆角矩形 3"/>
            <p:cNvSpPr/>
            <p:nvPr/>
          </p:nvSpPr>
          <p:spPr>
            <a:xfrm>
              <a:off x="755576" y="1635646"/>
              <a:ext cx="4457700" cy="791845"/>
            </a:xfrm>
            <a:prstGeom prst="roundRect">
              <a:avLst/>
            </a:prstGeom>
            <a:solidFill>
              <a:srgbClr val="D62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99721" y="1847101"/>
              <a:ext cx="41757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L(w,b)=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y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真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-y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训）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^2(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多组数据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相加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)</a:t>
              </a:r>
              <a:endParaRPr lang="en-US" altLang="zh-CN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2325370" y="1245870"/>
            <a:ext cx="449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步骤二：得到</a:t>
            </a:r>
            <a:r>
              <a:rPr lang="en-US" altLang="zh-CN" sz="2400" b="1" dirty="0" smtClean="0">
                <a:latin typeface="+mj-lt"/>
                <a:ea typeface="+mj-ea"/>
              </a:rPr>
              <a:t>Loss</a:t>
            </a:r>
            <a:r>
              <a:rPr lang="zh-CN" altLang="en-US" sz="2400" b="1" dirty="0" smtClean="0">
                <a:latin typeface="+mj-lt"/>
                <a:ea typeface="+mj-ea"/>
              </a:rPr>
              <a:t>函数</a:t>
            </a:r>
            <a:r>
              <a:rPr lang="en-US" altLang="zh-CN" sz="2400" b="1" dirty="0" smtClean="0">
                <a:latin typeface="+mj-lt"/>
                <a:ea typeface="+mj-ea"/>
              </a:rPr>
              <a:t>L(w</a:t>
            </a:r>
            <a:r>
              <a:rPr lang="zh-CN" altLang="en-US" sz="2400" b="1" dirty="0" smtClean="0">
                <a:latin typeface="+mj-lt"/>
                <a:ea typeface="+mj-ea"/>
              </a:rPr>
              <a:t>，</a:t>
            </a:r>
            <a:r>
              <a:rPr lang="en-US" altLang="zh-CN" sz="2400" b="1" dirty="0" smtClean="0">
                <a:latin typeface="+mj-lt"/>
                <a:ea typeface="+mj-ea"/>
              </a:rPr>
              <a:t>b)</a:t>
            </a:r>
            <a:endParaRPr lang="en-US" altLang="zh-CN" sz="2400" b="1" dirty="0" smtClean="0">
              <a:latin typeface="+mj-lt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1595" y="3763010"/>
            <a:ext cx="6572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找到</a:t>
            </a:r>
            <a:r>
              <a:rPr lang="en-US" altLang="zh-CN" sz="2400" b="1" dirty="0" smtClean="0">
                <a:latin typeface="+mj-lt"/>
                <a:ea typeface="+mj-ea"/>
              </a:rPr>
              <a:t>w,b</a:t>
            </a:r>
            <a:r>
              <a:rPr lang="zh-CN" altLang="en-US" sz="2400" b="1" dirty="0" smtClean="0">
                <a:latin typeface="+mj-lt"/>
                <a:ea typeface="+mj-ea"/>
              </a:rPr>
              <a:t>的值使得</a:t>
            </a:r>
            <a:r>
              <a:rPr lang="en-US" altLang="zh-CN" sz="2400" b="1" dirty="0" smtClean="0">
                <a:latin typeface="+mj-lt"/>
                <a:ea typeface="+mj-ea"/>
              </a:rPr>
              <a:t>L(w,b)</a:t>
            </a:r>
            <a:r>
              <a:rPr lang="zh-CN" altLang="en-US" sz="2400" b="1" dirty="0" smtClean="0">
                <a:latin typeface="+mj-lt"/>
                <a:ea typeface="+mj-ea"/>
              </a:rPr>
              <a:t>取得最小值</a:t>
            </a:r>
            <a:endParaRPr lang="zh-CN" altLang="en-US" sz="2400" b="1" dirty="0" smtClean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2325370" y="1245870"/>
            <a:ext cx="449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smtClean="0">
                <a:latin typeface="+mj-lt"/>
                <a:ea typeface="+mj-ea"/>
              </a:rPr>
              <a:t>步骤三：</a:t>
            </a:r>
            <a:r>
              <a:rPr lang="zh-CN" sz="2400" b="1" dirty="0" smtClean="0">
                <a:latin typeface="+mj-lt"/>
                <a:ea typeface="+mj-ea"/>
              </a:rPr>
              <a:t>梯度下降</a:t>
            </a:r>
            <a:endParaRPr lang="zh-CN" sz="2400" b="1" dirty="0" smtClean="0">
              <a:latin typeface="+mj-lt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2045" y="2211705"/>
            <a:ext cx="3539490" cy="181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505" y="2068195"/>
            <a:ext cx="40132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 dirty="0" smtClean="0">
                <a:latin typeface="+mj-lt"/>
                <a:ea typeface="+mj-ea"/>
              </a:rPr>
              <a:t>只输入</a:t>
            </a:r>
            <a:r>
              <a:rPr lang="en-US" altLang="zh-CN" sz="2400" b="1" dirty="0" smtClean="0">
                <a:latin typeface="+mj-lt"/>
                <a:ea typeface="+mj-ea"/>
              </a:rPr>
              <a:t>w</a:t>
            </a:r>
            <a:r>
              <a:rPr lang="zh-CN" altLang="en-US" sz="2400" b="1" dirty="0" smtClean="0">
                <a:latin typeface="+mj-lt"/>
                <a:ea typeface="+mj-ea"/>
              </a:rPr>
              <a:t>和</a:t>
            </a:r>
            <a:r>
              <a:rPr lang="en-US" altLang="zh-CN" sz="2400" b="1" dirty="0" smtClean="0">
                <a:latin typeface="+mj-lt"/>
                <a:ea typeface="+mj-ea"/>
              </a:rPr>
              <a:t>b,</a:t>
            </a:r>
            <a:r>
              <a:rPr lang="zh-CN" altLang="en-US" sz="2400" b="1" dirty="0" smtClean="0">
                <a:latin typeface="+mj-lt"/>
                <a:ea typeface="+mj-ea"/>
              </a:rPr>
              <a:t>使得</a:t>
            </a:r>
            <a:r>
              <a:rPr lang="en-US" altLang="zh-CN" sz="2400" b="1" dirty="0" smtClean="0">
                <a:latin typeface="+mj-lt"/>
                <a:ea typeface="+mj-ea"/>
              </a:rPr>
              <a:t>loss</a:t>
            </a:r>
            <a:r>
              <a:rPr lang="zh-CN" altLang="en-US" sz="2400" b="1" dirty="0" smtClean="0">
                <a:latin typeface="+mj-lt"/>
                <a:ea typeface="+mj-ea"/>
              </a:rPr>
              <a:t>函数最小，先随机选取</a:t>
            </a:r>
            <a:r>
              <a:rPr lang="en-US" altLang="zh-CN" sz="2400" b="1" dirty="0" smtClean="0">
                <a:latin typeface="+mj-lt"/>
                <a:ea typeface="+mj-ea"/>
              </a:rPr>
              <a:t>w0,b0,</a:t>
            </a:r>
            <a:r>
              <a:rPr lang="zh-CN" altLang="en-US" sz="2400" b="1" dirty="0" smtClean="0">
                <a:latin typeface="+mj-lt"/>
                <a:ea typeface="+mj-ea"/>
              </a:rPr>
              <a:t>然后算</a:t>
            </a:r>
            <a:r>
              <a:rPr lang="en-US" altLang="zh-CN" sz="2400" b="1" dirty="0" smtClean="0">
                <a:latin typeface="+mj-lt"/>
                <a:ea typeface="+mj-ea"/>
              </a:rPr>
              <a:t>w0</a:t>
            </a:r>
            <a:r>
              <a:rPr lang="zh-CN" altLang="en-US" sz="2400" b="1" dirty="0" smtClean="0">
                <a:latin typeface="+mj-lt"/>
                <a:ea typeface="+mj-ea"/>
              </a:rPr>
              <a:t>和</a:t>
            </a:r>
            <a:r>
              <a:rPr lang="en-US" altLang="zh-CN" sz="2400" b="1" dirty="0" smtClean="0">
                <a:latin typeface="+mj-lt"/>
                <a:ea typeface="+mj-ea"/>
              </a:rPr>
              <a:t>b0</a:t>
            </a:r>
            <a:r>
              <a:rPr lang="zh-CN" altLang="en-US" sz="2400" b="1" dirty="0" smtClean="0">
                <a:latin typeface="+mj-lt"/>
                <a:ea typeface="+mj-ea"/>
              </a:rPr>
              <a:t>对</a:t>
            </a:r>
            <a:r>
              <a:rPr lang="en-US" altLang="zh-CN" sz="2400" b="1" dirty="0" smtClean="0">
                <a:latin typeface="+mj-lt"/>
                <a:ea typeface="+mj-ea"/>
              </a:rPr>
              <a:t>L(w,b)</a:t>
            </a:r>
            <a:r>
              <a:rPr lang="zh-CN" altLang="en-US" sz="2400" b="1" dirty="0" smtClean="0">
                <a:latin typeface="+mj-lt"/>
                <a:ea typeface="+mj-ea"/>
              </a:rPr>
              <a:t>的偏微分，当</a:t>
            </a:r>
            <a:r>
              <a:rPr lang="en-US" altLang="zh-CN" sz="2400" b="1" dirty="0" smtClean="0">
                <a:latin typeface="+mj-lt"/>
                <a:ea typeface="+mj-ea"/>
              </a:rPr>
              <a:t>L(w,b)=0</a:t>
            </a:r>
            <a:r>
              <a:rPr lang="zh-CN" altLang="en-US" sz="2400" b="1" dirty="0" smtClean="0">
                <a:latin typeface="+mj-lt"/>
                <a:ea typeface="+mj-ea"/>
              </a:rPr>
              <a:t>时得到极小值，但不一定是最小值，</a:t>
            </a:r>
            <a:r>
              <a:rPr lang="en-US" altLang="zh-CN" sz="2400" b="1" dirty="0" smtClean="0">
                <a:latin typeface="+mj-lt"/>
                <a:ea typeface="+mj-ea"/>
              </a:rPr>
              <a:t>可用momentum进行优化</a:t>
            </a:r>
            <a:endParaRPr lang="en-US" altLang="zh-CN" sz="2400" b="1" dirty="0" smtClean="0">
              <a:latin typeface="+mj-lt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答辩型7"/>
          <p:cNvPicPr>
            <a:picLocks noChangeAspect="1"/>
          </p:cNvPicPr>
          <p:nvPr/>
        </p:nvPicPr>
        <p:blipFill rotWithShape="1">
          <a:blip r:embed="rId1"/>
          <a:srcRect t="14033" r="4722"/>
          <a:stretch>
            <a:fillRect/>
          </a:stretch>
        </p:blipFill>
        <p:spPr>
          <a:xfrm>
            <a:off x="-63545" y="-3"/>
            <a:ext cx="9259643" cy="51845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4951" y="20538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-63545" y="-3"/>
            <a:ext cx="4275505" cy="415592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3440892" y="987574"/>
            <a:ext cx="1907489" cy="873044"/>
          </a:xfrm>
          <a:prstGeom prst="triangle">
            <a:avLst/>
          </a:prstGeom>
          <a:solidFill>
            <a:srgbClr val="EF2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V="1">
            <a:off x="5264" y="0"/>
            <a:ext cx="5379844" cy="5668094"/>
          </a:xfrm>
          <a:custGeom>
            <a:avLst/>
            <a:gdLst>
              <a:gd name="connsiteX0" fmla="*/ 4782760 w 5379844"/>
              <a:gd name="connsiteY0" fmla="*/ 5668094 h 5668094"/>
              <a:gd name="connsiteX1" fmla="*/ 5379844 w 5379844"/>
              <a:gd name="connsiteY1" fmla="*/ 5668094 h 5668094"/>
              <a:gd name="connsiteX2" fmla="*/ 0 w 5379844"/>
              <a:gd name="connsiteY2" fmla="*/ 0 h 5668094"/>
              <a:gd name="connsiteX3" fmla="*/ 0 w 5379844"/>
              <a:gd name="connsiteY3" fmla="*/ 801334 h 566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844" h="5668094">
                <a:moveTo>
                  <a:pt x="4782760" y="5668094"/>
                </a:moveTo>
                <a:lnTo>
                  <a:pt x="5379844" y="5668094"/>
                </a:lnTo>
                <a:lnTo>
                  <a:pt x="0" y="0"/>
                </a:lnTo>
                <a:lnTo>
                  <a:pt x="0" y="801334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flipV="1">
            <a:off x="-11749" y="0"/>
            <a:ext cx="4791846" cy="4876006"/>
          </a:xfrm>
          <a:custGeom>
            <a:avLst/>
            <a:gdLst>
              <a:gd name="connsiteX0" fmla="*/ 0 w 4791846"/>
              <a:gd name="connsiteY0" fmla="*/ 4876006 h 4876006"/>
              <a:gd name="connsiteX1" fmla="*/ 11749 w 4791846"/>
              <a:gd name="connsiteY1" fmla="*/ 4876006 h 4876006"/>
              <a:gd name="connsiteX2" fmla="*/ 11749 w 4791846"/>
              <a:gd name="connsiteY2" fmla="*/ 1080120 h 4876006"/>
              <a:gd name="connsiteX3" fmla="*/ 3742118 w 4791846"/>
              <a:gd name="connsiteY3" fmla="*/ 4876006 h 4876006"/>
              <a:gd name="connsiteX4" fmla="*/ 4791846 w 4791846"/>
              <a:gd name="connsiteY4" fmla="*/ 4876006 h 4876006"/>
              <a:gd name="connsiteX5" fmla="*/ 0 w 4791846"/>
              <a:gd name="connsiteY5" fmla="*/ 0 h 487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1846" h="4876006">
                <a:moveTo>
                  <a:pt x="0" y="4876006"/>
                </a:moveTo>
                <a:lnTo>
                  <a:pt x="11749" y="4876006"/>
                </a:lnTo>
                <a:lnTo>
                  <a:pt x="11749" y="1080120"/>
                </a:lnTo>
                <a:lnTo>
                  <a:pt x="3742118" y="4876006"/>
                </a:lnTo>
                <a:lnTo>
                  <a:pt x="4791846" y="48760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flipV="1">
            <a:off x="0" y="1347643"/>
            <a:ext cx="3707207" cy="1491212"/>
          </a:xfrm>
          <a:custGeom>
            <a:avLst/>
            <a:gdLst>
              <a:gd name="connsiteX0" fmla="*/ 0 w 3707207"/>
              <a:gd name="connsiteY0" fmla="*/ 1491212 h 1491212"/>
              <a:gd name="connsiteX1" fmla="*/ 2217586 w 3707207"/>
              <a:gd name="connsiteY1" fmla="*/ 1491196 h 1491212"/>
              <a:gd name="connsiteX2" fmla="*/ 3707207 w 3707207"/>
              <a:gd name="connsiteY2" fmla="*/ 0 h 1491212"/>
              <a:gd name="connsiteX3" fmla="*/ 3577801 w 3707207"/>
              <a:gd name="connsiteY3" fmla="*/ 0 h 1491212"/>
              <a:gd name="connsiteX4" fmla="*/ 2175986 w 3707207"/>
              <a:gd name="connsiteY4" fmla="*/ 1403297 h 1491212"/>
              <a:gd name="connsiteX5" fmla="*/ 0 w 3707207"/>
              <a:gd name="connsiteY5" fmla="*/ 1403313 h 149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7207" h="1491212">
                <a:moveTo>
                  <a:pt x="0" y="1491212"/>
                </a:moveTo>
                <a:lnTo>
                  <a:pt x="2217586" y="1491196"/>
                </a:lnTo>
                <a:lnTo>
                  <a:pt x="3707207" y="0"/>
                </a:lnTo>
                <a:lnTo>
                  <a:pt x="3577801" y="0"/>
                </a:lnTo>
                <a:lnTo>
                  <a:pt x="2175986" y="1403297"/>
                </a:lnTo>
                <a:lnTo>
                  <a:pt x="0" y="1403313"/>
                </a:lnTo>
                <a:close/>
              </a:path>
            </a:pathLst>
          </a:cu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5" name="矩形 26"/>
          <p:cNvSpPr/>
          <p:nvPr/>
        </p:nvSpPr>
        <p:spPr>
          <a:xfrm>
            <a:off x="-2196055" y="1860618"/>
            <a:ext cx="7560143" cy="1554208"/>
          </a:xfrm>
          <a:custGeom>
            <a:avLst/>
            <a:gdLst>
              <a:gd name="connsiteX0" fmla="*/ 0 w 7560143"/>
              <a:gd name="connsiteY0" fmla="*/ 0 h 1491241"/>
              <a:gd name="connsiteX1" fmla="*/ 7560143 w 7560143"/>
              <a:gd name="connsiteY1" fmla="*/ 0 h 1491241"/>
              <a:gd name="connsiteX2" fmla="*/ 7560143 w 7560143"/>
              <a:gd name="connsiteY2" fmla="*/ 1491241 h 1491241"/>
              <a:gd name="connsiteX3" fmla="*/ 0 w 7560143"/>
              <a:gd name="connsiteY3" fmla="*/ 1491241 h 1491241"/>
              <a:gd name="connsiteX4" fmla="*/ 0 w 7560143"/>
              <a:gd name="connsiteY4" fmla="*/ 0 h 1491241"/>
              <a:gd name="connsiteX0-1" fmla="*/ 0 w 7560143"/>
              <a:gd name="connsiteY0-2" fmla="*/ 0 h 1491241"/>
              <a:gd name="connsiteX1-3" fmla="*/ 7560143 w 7560143"/>
              <a:gd name="connsiteY1-4" fmla="*/ 0 h 1491241"/>
              <a:gd name="connsiteX2-5" fmla="*/ 7560143 w 7560143"/>
              <a:gd name="connsiteY2-6" fmla="*/ 1491241 h 1491241"/>
              <a:gd name="connsiteX3-7" fmla="*/ 6070522 w 7560143"/>
              <a:gd name="connsiteY3-8" fmla="*/ 1491196 h 1491241"/>
              <a:gd name="connsiteX4-9" fmla="*/ 0 w 7560143"/>
              <a:gd name="connsiteY4-10" fmla="*/ 1491241 h 1491241"/>
              <a:gd name="connsiteX5" fmla="*/ 0 w 7560143"/>
              <a:gd name="connsiteY5" fmla="*/ 0 h 1491241"/>
              <a:gd name="connsiteX0-11" fmla="*/ 0 w 7560143"/>
              <a:gd name="connsiteY0-12" fmla="*/ 0 h 1491241"/>
              <a:gd name="connsiteX1-13" fmla="*/ 7560143 w 7560143"/>
              <a:gd name="connsiteY1-14" fmla="*/ 0 h 1491241"/>
              <a:gd name="connsiteX2-15" fmla="*/ 6070522 w 7560143"/>
              <a:gd name="connsiteY2-16" fmla="*/ 1491196 h 1491241"/>
              <a:gd name="connsiteX3-17" fmla="*/ 0 w 7560143"/>
              <a:gd name="connsiteY3-18" fmla="*/ 1491241 h 1491241"/>
              <a:gd name="connsiteX4-19" fmla="*/ 0 w 7560143"/>
              <a:gd name="connsiteY4-20" fmla="*/ 0 h 149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560143" h="1491241">
                <a:moveTo>
                  <a:pt x="0" y="0"/>
                </a:moveTo>
                <a:lnTo>
                  <a:pt x="7560143" y="0"/>
                </a:lnTo>
                <a:lnTo>
                  <a:pt x="6070522" y="1491196"/>
                </a:lnTo>
                <a:lnTo>
                  <a:pt x="0" y="1491241"/>
                </a:lnTo>
                <a:lnTo>
                  <a:pt x="0" y="0"/>
                </a:lnTo>
                <a:close/>
              </a:path>
            </a:pathLst>
          </a:cu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164596" y="4469555"/>
            <a:ext cx="1151820" cy="694483"/>
          </a:xfrm>
          <a:prstGeom prst="parallelogram">
            <a:avLst>
              <a:gd name="adj" fmla="val 98770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452320" y="3507854"/>
            <a:ext cx="1691280" cy="1642092"/>
          </a:xfrm>
          <a:prstGeom prst="triangle">
            <a:avLst>
              <a:gd name="adj" fmla="val 100000"/>
            </a:avLst>
          </a:prstGeom>
          <a:solidFill>
            <a:srgbClr val="D62A2B"/>
          </a:solidFill>
          <a:ln>
            <a:noFill/>
          </a:ln>
          <a:effectLst>
            <a:outerShdw blurRad="190500"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7793826" y="3795886"/>
            <a:ext cx="1343912" cy="1357502"/>
          </a:xfrm>
          <a:prstGeom prst="triangle">
            <a:avLst>
              <a:gd name="adj" fmla="val 100000"/>
            </a:avLst>
          </a:prstGeom>
          <a:solidFill>
            <a:srgbClr val="EF2E35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57" y="2723294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chemeClr val="bg1"/>
                </a:solidFill>
                <a:latin typeface="字魂105号-简雅黑" pitchFamily="2" charset="-122"/>
                <a:ea typeface="字魂105号-简雅黑" pitchFamily="2" charset="-122"/>
                <a:sym typeface="+mn-ea"/>
              </a:rPr>
              <a:t>神经网络训练</a:t>
            </a:r>
            <a:endParaRPr lang="zh-CN" altLang="en-US" sz="2400" b="1" dirty="0" smtClean="0">
              <a:solidFill>
                <a:schemeClr val="bg1"/>
              </a:solidFill>
              <a:effectLst>
                <a:outerShdw blurRad="63500" dist="381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sym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4" y="2067694"/>
            <a:ext cx="34719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40000"/>
                    </a:srgbClr>
                  </a:outerShdw>
                </a:effectLst>
                <a:latin typeface="字魂105号-简雅黑" pitchFamily="2" charset="-122"/>
                <a:ea typeface="字魂105号-简雅黑" pitchFamily="2" charset="-122"/>
                <a:cs typeface="Aparajita" pitchFamily="34" charset="0"/>
              </a:rPr>
              <a:t>PART 02</a:t>
            </a:r>
            <a:endParaRPr lang="zh-CN" altLang="en-US" sz="4000" i="1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40000"/>
                  </a:srgbClr>
                </a:outerShdw>
              </a:effectLst>
              <a:latin typeface="字魂105号-简雅黑" pitchFamily="2" charset="-122"/>
              <a:ea typeface="字魂105号-简雅黑" pitchFamily="2" charset="-122"/>
              <a:cs typeface="Aparajita" pitchFamily="34" charset="0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559898" y="3632030"/>
            <a:ext cx="1080120" cy="89917"/>
          </a:xfrm>
          <a:prstGeom prst="parallelogram">
            <a:avLst>
              <a:gd name="adj" fmla="val 121165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10800">
            <a:off x="3162861" y="2399295"/>
            <a:ext cx="176251" cy="291030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5DA5"/>
              </a:solidFill>
              <a:ea typeface="字魂105号-简雅黑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31836"/>
            <a:ext cx="2151503" cy="56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4" grpId="0" bldLvl="0" animBg="1"/>
          <p:bldP spid="25" grpId="0" bldLvl="0" animBg="1"/>
          <p:bldP spid="26" grpId="0" bldLvl="0" animBg="1"/>
          <p:bldP spid="30" grpId="0" bldLvl="0" animBg="1"/>
          <p:bldP spid="15" grpId="0" bldLvl="0" animBg="1"/>
          <p:bldP spid="31" grpId="0" bldLvl="0" animBg="1"/>
          <p:bldP spid="17" grpId="0" bldLvl="0" animBg="1"/>
          <p:bldP spid="18" grpId="0" bldLvl="0" animBg="1"/>
          <p:bldP spid="12" grpId="0"/>
          <p:bldP spid="10" grpId="0"/>
          <p:bldP spid="32" grpId="0" bldLvl="0" animBg="1"/>
          <p:bldP spid="21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8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  <p:bldP spid="4" grpId="0" bldLvl="0" animBg="1"/>
          <p:bldP spid="25" grpId="0" bldLvl="0" animBg="1"/>
          <p:bldP spid="26" grpId="0" bldLvl="0" animBg="1"/>
          <p:bldP spid="30" grpId="0" bldLvl="0" animBg="1"/>
          <p:bldP spid="15" grpId="0" bldLvl="0" animBg="1"/>
          <p:bldP spid="31" grpId="0" bldLvl="0" animBg="1"/>
          <p:bldP spid="17" grpId="0" bldLvl="0" animBg="1"/>
          <p:bldP spid="18" grpId="0" bldLvl="0" animBg="1"/>
          <p:bldP spid="12" grpId="0"/>
          <p:bldP spid="10" grpId="0"/>
          <p:bldP spid="32" grpId="0" bldLvl="0" animBg="1"/>
          <p:bldP spid="21" grpId="0" bldLvl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088,&quot;width&quot;:9948}"/>
</p:tagLst>
</file>

<file path=ppt/tags/tag2.xml><?xml version="1.0" encoding="utf-8"?>
<p:tagLst xmlns:p="http://schemas.openxmlformats.org/presentationml/2006/main">
  <p:tag name="KSO_WM_UNIT_PLACING_PICTURE_USER_VIEWPORT" val="{&quot;height&quot;:2244,&quot;width&quot;:2724}"/>
</p:tagLst>
</file>

<file path=ppt/theme/theme1.xml><?xml version="1.0" encoding="utf-8"?>
<a:theme xmlns:a="http://schemas.openxmlformats.org/drawingml/2006/main" name="3_Office 主题​​">
  <a:themeElements>
    <a:clrScheme name="自定义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70C0"/>
      </a:accent1>
      <a:accent2>
        <a:srgbClr val="A5A5A5"/>
      </a:accent2>
      <a:accent3>
        <a:srgbClr val="F69200"/>
      </a:accent3>
      <a:accent4>
        <a:srgbClr val="92D050"/>
      </a:accent4>
      <a:accent5>
        <a:srgbClr val="FF0000"/>
      </a:accent5>
      <a:accent6>
        <a:srgbClr val="C00000"/>
      </a:accent6>
      <a:hlink>
        <a:srgbClr val="0070C0"/>
      </a:hlink>
      <a:folHlink>
        <a:srgbClr val="7030A0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70C0"/>
      </a:accent1>
      <a:accent2>
        <a:srgbClr val="A5A5A5"/>
      </a:accent2>
      <a:accent3>
        <a:srgbClr val="F69200"/>
      </a:accent3>
      <a:accent4>
        <a:srgbClr val="92D050"/>
      </a:accent4>
      <a:accent5>
        <a:srgbClr val="FF0000"/>
      </a:accent5>
      <a:accent6>
        <a:srgbClr val="C00000"/>
      </a:accent6>
      <a:hlink>
        <a:srgbClr val="0070C0"/>
      </a:hlink>
      <a:folHlink>
        <a:srgbClr val="7030A0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全屏显示(16:9)</PresentationFormat>
  <Paragraphs>172</Paragraphs>
  <Slides>25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字魂105号-简雅黑</vt:lpstr>
      <vt:lpstr>黑体</vt:lpstr>
      <vt:lpstr>Aa楷体</vt:lpstr>
      <vt:lpstr>微软雅黑</vt:lpstr>
      <vt:lpstr>Aparajita</vt:lpstr>
      <vt:lpstr>Arial Unicode MS</vt:lpstr>
      <vt:lpstr>Calibri</vt:lpstr>
      <vt:lpstr>Nirmala UI</vt:lpstr>
      <vt:lpstr>3_Office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August</cp:lastModifiedBy>
  <cp:revision>12</cp:revision>
  <dcterms:created xsi:type="dcterms:W3CDTF">1900-01-01T00:00:00Z</dcterms:created>
  <dcterms:modified xsi:type="dcterms:W3CDTF">2021-09-25T03:47:14Z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26348E653A5141388952DDD0CF18A992</vt:lpwstr>
  </property>
  <property fmtid="{D5CDD505-2E9C-101B-9397-08002B2CF9AE}" pid="3" name="KSOProductBuildVer">
    <vt:lpwstr>2052-11.1.0.10700</vt:lpwstr>
  </property>
</Properties>
</file>