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7" r:id="rId2"/>
    <p:sldId id="288" r:id="rId3"/>
    <p:sldId id="29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8" r:id="rId15"/>
    <p:sldId id="329" r:id="rId16"/>
    <p:sldId id="330" r:id="rId17"/>
    <p:sldId id="331" r:id="rId18"/>
    <p:sldId id="332" r:id="rId19"/>
    <p:sldId id="30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6B8"/>
    <a:srgbClr val="FF7C80"/>
    <a:srgbClr val="341223"/>
    <a:srgbClr val="FFCC99"/>
    <a:srgbClr val="140613"/>
    <a:srgbClr val="11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7" y="67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AF27-52C3-445D-BB3C-208933D4863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588CC-84BF-48E8-A8D9-DD421A0C3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3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3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5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89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1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7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7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2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2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4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97463"/>
            <a:ext cx="9144000" cy="46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5A3-0E11-4FAA-8BD9-3A27F905941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2021/9/24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4D1B-C286-4465-AECF-27DE75DD38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DD988E66-2F97-407E-879B-1C8527E9FA0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2021/9/24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188AB3C2-4627-4A96-838A-FA3A4C4EC74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b="7371"/>
          <a:stretch>
            <a:fillRect/>
          </a:stretch>
        </p:blipFill>
        <p:spPr>
          <a:xfrm rot="3832872">
            <a:off x="6661489" y="3156065"/>
            <a:ext cx="2172974" cy="2690992"/>
          </a:xfrm>
          <a:prstGeom prst="rect">
            <a:avLst/>
          </a:prstGeom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613012" y="3239929"/>
            <a:ext cx="3214591" cy="26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67" tIns="32482" rIns="64967" bIns="3248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1" defTabSz="649605" fontAlgn="base">
              <a:spcAft>
                <a:spcPct val="0"/>
              </a:spcAft>
              <a:buNone/>
            </a:pP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 python 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深度学习的数学 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endParaRPr lang="zh-CN" altLang="en-US" sz="1300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1846381" y="2426976"/>
            <a:ext cx="4747851" cy="68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cap="all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信息工程学院研究生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412" y="3782550"/>
            <a:ext cx="1054502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宣讲人：李奎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1436" y="3782548"/>
            <a:ext cx="887095" cy="250254"/>
          </a:xfrm>
          <a:prstGeom prst="rect">
            <a:avLst/>
          </a:prstGeom>
          <a:noFill/>
        </p:spPr>
        <p:txBody>
          <a:bodyPr wrap="squar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2021/9/25</a:t>
            </a:r>
          </a:p>
        </p:txBody>
      </p:sp>
      <p:sp>
        <p:nvSpPr>
          <p:cNvPr id="9" name="椭圆 8"/>
          <p:cNvSpPr/>
          <p:nvPr/>
        </p:nvSpPr>
        <p:spPr>
          <a:xfrm>
            <a:off x="4572000" y="3856468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9159" y="3856467"/>
            <a:ext cx="102411" cy="102417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90394" y="3108128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48914" y="819538"/>
            <a:ext cx="5142786" cy="1569660"/>
          </a:xfrm>
          <a:prstGeom prst="rect">
            <a:avLst/>
          </a:prstGeom>
          <a:noFill/>
          <a:effectLst>
            <a:outerShdw dir="5400000" sx="1000" sy="1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effectLst>
                  <a:glow rad="25400">
                    <a:schemeClr val="bg1">
                      <a:alpha val="26000"/>
                    </a:schemeClr>
                  </a:glow>
                </a:effectLst>
              </a:rPr>
              <a:t>学习周报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7" grpId="0"/>
      <p:bldP spid="8" grpId="0"/>
      <p:bldP spid="9" grpId="0" animBg="1"/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10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中的集合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207370" y="1175214"/>
            <a:ext cx="217262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集合的不同创建，以及内置函数</a:t>
            </a:r>
            <a:r>
              <a:rPr lang="en-US" altLang="zh-CN" dirty="0"/>
              <a:t>set()</a:t>
            </a:r>
            <a:r>
              <a:rPr lang="zh-CN" altLang="en-US" dirty="0"/>
              <a:t>，要跟字典定义进行区分，都是用</a:t>
            </a:r>
            <a:r>
              <a:rPr lang="en-US" altLang="zh-CN" dirty="0"/>
              <a:t>{}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对集合的增删操作，也可以利用</a:t>
            </a:r>
            <a:r>
              <a:rPr lang="en-US" altLang="zh-CN" dirty="0"/>
              <a:t>range()</a:t>
            </a:r>
            <a:r>
              <a:rPr lang="zh-CN" altLang="en-US" dirty="0"/>
              <a:t>函数，进行遍历生成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E0B4B-9E82-4757-AE52-39D4647B8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0" y="691662"/>
            <a:ext cx="4928347" cy="342178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FCEAA35-6585-430C-8BE0-0BD973D5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10" y="4293428"/>
            <a:ext cx="45109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 = {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i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range(6)}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print(s)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11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207370" y="1175214"/>
            <a:ext cx="217262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对应的知识是字符串的创建，以及一系列的操作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字符串的查找，</a:t>
            </a:r>
            <a:r>
              <a:rPr lang="en-US" altLang="zh-CN" dirty="0"/>
              <a:t>index(),find()</a:t>
            </a:r>
            <a:r>
              <a:rPr lang="zh-CN" altLang="en-US" dirty="0"/>
              <a:t>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对字符串大小写的更改，</a:t>
            </a:r>
            <a:r>
              <a:rPr lang="en-US" altLang="zh-CN" dirty="0"/>
              <a:t>lower(),upper()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9914A-F1AA-4FC7-ADEB-DB6BA7B6A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5" y="628917"/>
            <a:ext cx="6028946" cy="3449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2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12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第三周计划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01EA13-E17D-439B-BC90-30C0F626E8BC}"/>
              </a:ext>
            </a:extLst>
          </p:cNvPr>
          <p:cNvSpPr txBox="1"/>
          <p:nvPr/>
        </p:nvSpPr>
        <p:spPr>
          <a:xfrm>
            <a:off x="483705" y="1398104"/>
            <a:ext cx="5247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、将</a:t>
            </a:r>
            <a:r>
              <a:rPr lang="en-US" altLang="zh-CN" sz="2000" dirty="0"/>
              <a:t>python</a:t>
            </a:r>
            <a:r>
              <a:rPr lang="zh-CN" altLang="en-US" sz="2000" dirty="0"/>
              <a:t>的函数、类、对象等一些其他基础知识全部学完，并在编辑器中做好笔记记录。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、按照视频里面的流程，将学生信息管理系统用代码实现。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29559"/>
            <a:ext cx="4220308" cy="2601897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360547" y="922640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2F536EE-FE09-4346-9425-C26FFB41F1C9}"/>
              </a:ext>
            </a:extLst>
          </p:cNvPr>
          <p:cNvGrpSpPr/>
          <p:nvPr/>
        </p:nvGrpSpPr>
        <p:grpSpPr>
          <a:xfrm>
            <a:off x="4329593" y="2090470"/>
            <a:ext cx="3179402" cy="682710"/>
            <a:chOff x="4797603" y="1335968"/>
            <a:chExt cx="2798658" cy="59602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815F1F8-DB3E-4DA3-AF3D-A97F3C8CA07B}"/>
                </a:ext>
              </a:extLst>
            </p:cNvPr>
            <p:cNvGrpSpPr/>
            <p:nvPr/>
          </p:nvGrpSpPr>
          <p:grpSpPr>
            <a:xfrm>
              <a:off x="4797603" y="1335968"/>
              <a:ext cx="2798658" cy="596020"/>
              <a:chOff x="3925270" y="1669403"/>
              <a:chExt cx="3167844" cy="638344"/>
            </a:xfrm>
          </p:grpSpPr>
          <p:sp>
            <p:nvSpPr>
              <p:cNvPr id="48" name="等腰三角形 11">
                <a:extLst>
                  <a:ext uri="{FF2B5EF4-FFF2-40B4-BE49-F238E27FC236}">
                    <a16:creationId xmlns:a16="http://schemas.microsoft.com/office/drawing/2014/main" id="{53516EFA-86B7-430F-934E-90B276E9F6F0}"/>
                  </a:ext>
                </a:extLst>
              </p:cNvPr>
              <p:cNvSpPr/>
              <p:nvPr/>
            </p:nvSpPr>
            <p:spPr>
              <a:xfrm rot="5400000">
                <a:off x="5190020" y="404653"/>
                <a:ext cx="638344" cy="3167844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等腰三角形 11">
                <a:extLst>
                  <a:ext uri="{FF2B5EF4-FFF2-40B4-BE49-F238E27FC236}">
                    <a16:creationId xmlns:a16="http://schemas.microsoft.com/office/drawing/2014/main" id="{4727569C-4621-4DC7-8C90-0DA43DF2C2EF}"/>
                  </a:ext>
                </a:extLst>
              </p:cNvPr>
              <p:cNvSpPr/>
              <p:nvPr/>
            </p:nvSpPr>
            <p:spPr>
              <a:xfrm rot="5400000">
                <a:off x="5342045" y="341721"/>
                <a:ext cx="319172" cy="303955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03AF7CD-4819-4115-B67D-B24966F89745}"/>
                </a:ext>
              </a:extLst>
            </p:cNvPr>
            <p:cNvCxnSpPr/>
            <p:nvPr/>
          </p:nvCxnSpPr>
          <p:spPr>
            <a:xfrm>
              <a:off x="5436096" y="1416436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153">
              <a:extLst>
                <a:ext uri="{FF2B5EF4-FFF2-40B4-BE49-F238E27FC236}">
                  <a16:creationId xmlns:a16="http://schemas.microsoft.com/office/drawing/2014/main" id="{570B2CA0-94BF-45B6-8FD7-549B3978D028}"/>
                </a:ext>
              </a:extLst>
            </p:cNvPr>
            <p:cNvSpPr/>
            <p:nvPr/>
          </p:nvSpPr>
          <p:spPr bwMode="auto">
            <a:xfrm>
              <a:off x="4933092" y="1439473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矩形 1">
              <a:extLst>
                <a:ext uri="{FF2B5EF4-FFF2-40B4-BE49-F238E27FC236}">
                  <a16:creationId xmlns:a16="http://schemas.microsoft.com/office/drawing/2014/main" id="{1F5E41A8-011B-4507-A272-788EC7DC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163" y="1419050"/>
              <a:ext cx="1949013" cy="45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神经网络思想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57338D3-983A-496F-9A6B-EC308EE901B8}"/>
              </a:ext>
            </a:extLst>
          </p:cNvPr>
          <p:cNvGrpSpPr/>
          <p:nvPr/>
        </p:nvGrpSpPr>
        <p:grpSpPr>
          <a:xfrm>
            <a:off x="4075385" y="1435226"/>
            <a:ext cx="236749" cy="3505369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2C2674B2-11FC-4E84-97A2-EA602C73A0FF}"/>
                </a:ext>
              </a:extLst>
            </p:cNvPr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1803E1FC-1603-4AC1-9BD0-C73E7D3219D2}"/>
                </a:ext>
              </a:extLst>
            </p:cNvPr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矩形 103">
              <a:extLst>
                <a:ext uri="{FF2B5EF4-FFF2-40B4-BE49-F238E27FC236}">
                  <a16:creationId xmlns:a16="http://schemas.microsoft.com/office/drawing/2014/main" id="{309BE319-12E8-46FC-85AE-5054F3BD859A}"/>
                </a:ext>
              </a:extLst>
            </p:cNvPr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D175A092-BC33-4C5C-8802-63F3FC938BC2}"/>
                </a:ext>
              </a:extLst>
            </p:cNvPr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等腰三角形 146">
              <a:extLst>
                <a:ext uri="{FF2B5EF4-FFF2-40B4-BE49-F238E27FC236}">
                  <a16:creationId xmlns:a16="http://schemas.microsoft.com/office/drawing/2014/main" id="{CD9A7F21-F614-4A06-B1F2-69A410B24846}"/>
                </a:ext>
              </a:extLst>
            </p:cNvPr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9B99C89-B72C-44AA-948B-68A29FDAC104}"/>
              </a:ext>
            </a:extLst>
          </p:cNvPr>
          <p:cNvGrpSpPr/>
          <p:nvPr/>
        </p:nvGrpSpPr>
        <p:grpSpPr>
          <a:xfrm flipH="1">
            <a:off x="705220" y="3402643"/>
            <a:ext cx="3372103" cy="765602"/>
            <a:chOff x="4871832" y="1047327"/>
            <a:chExt cx="2794901" cy="74918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FA6BE1C-BC1F-4574-B54E-6B3EC01C01AD}"/>
                </a:ext>
              </a:extLst>
            </p:cNvPr>
            <p:cNvGrpSpPr/>
            <p:nvPr/>
          </p:nvGrpSpPr>
          <p:grpSpPr>
            <a:xfrm>
              <a:off x="4890078" y="1047327"/>
              <a:ext cx="2776655" cy="587221"/>
              <a:chOff x="4029947" y="1360269"/>
              <a:chExt cx="3142940" cy="628921"/>
            </a:xfrm>
          </p:grpSpPr>
          <p:sp>
            <p:nvSpPr>
              <p:cNvPr id="61" name="等腰三角形 11">
                <a:extLst>
                  <a:ext uri="{FF2B5EF4-FFF2-40B4-BE49-F238E27FC236}">
                    <a16:creationId xmlns:a16="http://schemas.microsoft.com/office/drawing/2014/main" id="{0C7A415D-F2EE-4709-AC12-F159398FA2A5}"/>
                  </a:ext>
                </a:extLst>
              </p:cNvPr>
              <p:cNvSpPr/>
              <p:nvPr/>
            </p:nvSpPr>
            <p:spPr>
              <a:xfrm rot="5400000">
                <a:off x="5287563" y="103866"/>
                <a:ext cx="628921" cy="3141727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等腰三角形 11">
                <a:extLst>
                  <a:ext uri="{FF2B5EF4-FFF2-40B4-BE49-F238E27FC236}">
                    <a16:creationId xmlns:a16="http://schemas.microsoft.com/office/drawing/2014/main" id="{3C71F917-9B30-4E4F-9E22-E19A514410EC}"/>
                  </a:ext>
                </a:extLst>
              </p:cNvPr>
              <p:cNvSpPr/>
              <p:nvPr/>
            </p:nvSpPr>
            <p:spPr>
              <a:xfrm rot="5400000">
                <a:off x="5377410" y="18702"/>
                <a:ext cx="424147" cy="311907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1853282-9750-4714-8A17-ADEA91CF5311}"/>
                </a:ext>
              </a:extLst>
            </p:cNvPr>
            <p:cNvCxnSpPr/>
            <p:nvPr/>
          </p:nvCxnSpPr>
          <p:spPr>
            <a:xfrm flipH="1">
              <a:off x="5486336" y="1250140"/>
              <a:ext cx="0" cy="54637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153">
              <a:extLst>
                <a:ext uri="{FF2B5EF4-FFF2-40B4-BE49-F238E27FC236}">
                  <a16:creationId xmlns:a16="http://schemas.microsoft.com/office/drawing/2014/main" id="{DA1AABDD-E1F9-4EF5-860D-7170D23089D7}"/>
                </a:ext>
              </a:extLst>
            </p:cNvPr>
            <p:cNvSpPr/>
            <p:nvPr/>
          </p:nvSpPr>
          <p:spPr bwMode="auto">
            <a:xfrm>
              <a:off x="4946472" y="1172885"/>
              <a:ext cx="503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矩形 1">
              <a:extLst>
                <a:ext uri="{FF2B5EF4-FFF2-40B4-BE49-F238E27FC236}">
                  <a16:creationId xmlns:a16="http://schemas.microsoft.com/office/drawing/2014/main" id="{8F9FE732-6640-40EC-8D95-4384D131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832" y="1140431"/>
              <a:ext cx="2160377" cy="451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数学基础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351ED31-37D1-4508-9C96-757DB18D841B}"/>
              </a:ext>
            </a:extLst>
          </p:cNvPr>
          <p:cNvSpPr txBox="1"/>
          <p:nvPr/>
        </p:nvSpPr>
        <p:spPr>
          <a:xfrm>
            <a:off x="207310" y="48558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深度学习的数学</a:t>
            </a:r>
          </a:p>
        </p:txBody>
      </p:sp>
    </p:spTree>
    <p:extLst>
      <p:ext uri="{BB962C8B-B14F-4D97-AF65-F5344CB8AC3E}">
        <p14:creationId xmlns:p14="http://schemas.microsoft.com/office/powerpoint/2010/main" val="165076035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117194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神经网络的思想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7019C-AAAE-4E53-9C09-0F523A6601BA}"/>
              </a:ext>
            </a:extLst>
          </p:cNvPr>
          <p:cNvSpPr txBox="1"/>
          <p:nvPr/>
        </p:nvSpPr>
        <p:spPr>
          <a:xfrm>
            <a:off x="1600200" y="1761564"/>
            <a:ext cx="434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在生物学上，信号被输入到神经元中，如果他们的和不超过某个固定的值，则神经元不做任何反应，否则做出反应，在向另外的神经传递固定强度的信号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613F7-8636-433A-A487-5CB7D08BA943}"/>
              </a:ext>
            </a:extLst>
          </p:cNvPr>
          <p:cNvSpPr txBox="1"/>
          <p:nvPr/>
        </p:nvSpPr>
        <p:spPr>
          <a:xfrm>
            <a:off x="1600200" y="2796988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将神经元的工作在数学上抽象化，形成人工网络，这就</a:t>
            </a:r>
            <a:endParaRPr lang="en-US" altLang="zh-CN" dirty="0"/>
          </a:p>
          <a:p>
            <a:r>
              <a:rPr lang="zh-CN" altLang="en-US" dirty="0"/>
              <a:t>是神经网络。并用神经网络实现人工智能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4496-A73C-4B28-ADEE-F0B6908EB479}"/>
              </a:ext>
            </a:extLst>
          </p:cNvPr>
          <p:cNvSpPr txBox="1"/>
          <p:nvPr/>
        </p:nvSpPr>
        <p:spPr>
          <a:xfrm>
            <a:off x="1600200" y="3624662"/>
            <a:ext cx="552747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要注意的是在信号输入时需要考虑权重的问题，通过输入变</a:t>
            </a:r>
            <a:endParaRPr lang="en-US" altLang="zh-CN" dirty="0"/>
          </a:p>
          <a:p>
            <a:r>
              <a:rPr lang="zh-CN" altLang="en-US" dirty="0"/>
              <a:t>量所得到的初始公式为：</a:t>
            </a:r>
            <a:r>
              <a:rPr lang="en-US" altLang="zh-CN" dirty="0" err="1"/>
              <a:t>w1x1</a:t>
            </a:r>
            <a:r>
              <a:rPr lang="en-US" altLang="zh-CN" dirty="0"/>
              <a:t>+ </a:t>
            </a:r>
            <a:r>
              <a:rPr lang="en-US" altLang="zh-CN" dirty="0" err="1"/>
              <a:t>w2x2</a:t>
            </a:r>
            <a:r>
              <a:rPr lang="en-US" altLang="zh-CN" dirty="0"/>
              <a:t> + </a:t>
            </a:r>
            <a:r>
              <a:rPr lang="en-US" altLang="zh-CN" dirty="0" err="1"/>
              <a:t>w3x3</a:t>
            </a:r>
            <a:r>
              <a:rPr lang="zh-CN" altLang="en-US" dirty="0"/>
              <a:t>，当此公式达到一定值，</a:t>
            </a:r>
            <a:endParaRPr lang="en-US" altLang="zh-CN" dirty="0"/>
          </a:p>
          <a:p>
            <a:r>
              <a:rPr lang="zh-CN" altLang="en-US" dirty="0"/>
              <a:t>则点火，也可以对其进行变形。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117194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7019C-AAAE-4E53-9C09-0F523A6601BA}"/>
              </a:ext>
            </a:extLst>
          </p:cNvPr>
          <p:cNvSpPr txBox="1"/>
          <p:nvPr/>
        </p:nvSpPr>
        <p:spPr>
          <a:xfrm>
            <a:off x="1600200" y="2571750"/>
            <a:ext cx="434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/>
              <a:t>u</a:t>
            </a:r>
            <a:r>
              <a:rPr lang="zh-CN" altLang="en-US" dirty="0"/>
              <a:t>是建模者定义的函数，称为激活函数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613F7-8636-433A-A487-5CB7D08BA943}"/>
              </a:ext>
            </a:extLst>
          </p:cNvPr>
          <p:cNvSpPr txBox="1"/>
          <p:nvPr/>
        </p:nvSpPr>
        <p:spPr>
          <a:xfrm>
            <a:off x="1603950" y="4038175"/>
            <a:ext cx="3196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激活函数的代表性例子是 </a:t>
            </a:r>
            <a:r>
              <a:rPr lang="en-US" altLang="zh-CN" dirty="0"/>
              <a:t>Sigmoid </a:t>
            </a:r>
            <a:r>
              <a:rPr lang="zh-CN" altLang="en-US" dirty="0"/>
              <a:t>函数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81C840-7308-4746-9738-0A669E8DD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6" y="1601017"/>
            <a:ext cx="5136216" cy="7520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E388D9-903D-40A2-B3BE-D707DCCD9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54" y="3100643"/>
            <a:ext cx="3071126" cy="708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80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117194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什么是神经网络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7019C-AAAE-4E53-9C09-0F523A6601BA}"/>
              </a:ext>
            </a:extLst>
          </p:cNvPr>
          <p:cNvSpPr txBox="1"/>
          <p:nvPr/>
        </p:nvSpPr>
        <p:spPr>
          <a:xfrm>
            <a:off x="1603950" y="1824802"/>
            <a:ext cx="436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构成这个神经网络网络的各层称为输入层，隐藏层，输出层，前两层执行信息处理，最后一层输出结果。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613F7-8636-433A-A487-5CB7D08BA943}"/>
              </a:ext>
            </a:extLst>
          </p:cNvPr>
          <p:cNvSpPr txBox="1"/>
          <p:nvPr/>
        </p:nvSpPr>
        <p:spPr>
          <a:xfrm>
            <a:off x="1603950" y="3029646"/>
            <a:ext cx="4366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深度学习：叠加了很多层的神经网络。叠加层有各种各样的方法，</a:t>
            </a:r>
            <a:endParaRPr lang="en-US" altLang="zh-CN" sz="1600" dirty="0"/>
          </a:p>
          <a:p>
            <a:r>
              <a:rPr lang="zh-CN" altLang="en-US" sz="1600" dirty="0"/>
              <a:t>其中著名的是卷积神经网络。书中利用恶魔的例子进行解释说明。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9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117194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神经网络的数学基础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7019C-AAAE-4E53-9C09-0F523A6601BA}"/>
              </a:ext>
            </a:extLst>
          </p:cNvPr>
          <p:cNvSpPr txBox="1"/>
          <p:nvPr/>
        </p:nvSpPr>
        <p:spPr>
          <a:xfrm>
            <a:off x="1494301" y="1424692"/>
            <a:ext cx="436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大部分为高数的一些知识。</a:t>
            </a:r>
            <a:endParaRPr lang="en-US" altLang="zh-CN" sz="2000" dirty="0"/>
          </a:p>
          <a:p>
            <a:r>
              <a:rPr lang="zh-CN" altLang="en-US" sz="2000" dirty="0"/>
              <a:t>函数，求导，数列，求和，向量运算，矩阵等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看到了</a:t>
            </a:r>
            <a:r>
              <a:rPr lang="en-US" altLang="zh-CN" sz="2000" dirty="0"/>
              <a:t>93</a:t>
            </a:r>
            <a:r>
              <a:rPr lang="zh-CN" altLang="en-US" sz="2000" dirty="0"/>
              <a:t>页</a:t>
            </a:r>
            <a:endParaRPr lang="en-US" altLang="zh-CN" sz="2000" dirty="0"/>
          </a:p>
          <a:p>
            <a:r>
              <a:rPr lang="zh-CN" altLang="en-US" sz="2000" dirty="0"/>
              <a:t>目标下次汇报是将其看完</a:t>
            </a:r>
            <a:r>
              <a:rPr lang="en-US" altLang="zh-CN" sz="2000" dirty="0"/>
              <a:t>2/3</a:t>
            </a:r>
            <a:r>
              <a:rPr lang="zh-CN" altLang="en-US" sz="2000" dirty="0"/>
              <a:t>多一点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117194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7019C-AAAE-4E53-9C09-0F523A6601BA}"/>
              </a:ext>
            </a:extLst>
          </p:cNvPr>
          <p:cNvSpPr txBox="1"/>
          <p:nvPr/>
        </p:nvSpPr>
        <p:spPr>
          <a:xfrm>
            <a:off x="1828671" y="2063918"/>
            <a:ext cx="436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首先是将</a:t>
            </a:r>
            <a:r>
              <a:rPr lang="en-US" altLang="zh-CN" sz="2000" dirty="0"/>
              <a:t>python</a:t>
            </a:r>
            <a:r>
              <a:rPr lang="zh-CN" altLang="en-US" sz="2000" dirty="0"/>
              <a:t>基础知识学完，然后看数据分析，在看机器学习，深度学习入门。之后就注重看论文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0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b="7371"/>
          <a:stretch>
            <a:fillRect/>
          </a:stretch>
        </p:blipFill>
        <p:spPr>
          <a:xfrm rot="3832872">
            <a:off x="6793045" y="3142812"/>
            <a:ext cx="2172974" cy="2690992"/>
          </a:xfrm>
          <a:prstGeom prst="rect">
            <a:avLst/>
          </a:prstGeom>
        </p:spPr>
      </p:pic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1659491" y="1688366"/>
            <a:ext cx="5610588" cy="117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cap="all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7200" cap="all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892" y="3579831"/>
            <a:ext cx="1670055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信息工程学院研究生会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4339" y="3579831"/>
            <a:ext cx="887095" cy="248920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2021/9/16</a:t>
            </a:r>
            <a:endParaRPr lang="zh-CN" altLang="en-US" sz="1200" dirty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88282" y="3651743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61928" y="3651743"/>
            <a:ext cx="102411" cy="102417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85971" y="2989233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99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95733" y="3021892"/>
            <a:ext cx="2471870" cy="468800"/>
            <a:chOff x="4890176" y="1326517"/>
            <a:chExt cx="2643834" cy="596022"/>
          </a:xfrm>
        </p:grpSpPr>
        <p:grpSp>
          <p:nvGrpSpPr>
            <p:cNvPr id="25" name="组合 24"/>
            <p:cNvGrpSpPr/>
            <p:nvPr/>
          </p:nvGrpSpPr>
          <p:grpSpPr>
            <a:xfrm>
              <a:off x="4890176" y="1326517"/>
              <a:ext cx="2643834" cy="596022"/>
              <a:chOff x="4030054" y="1659283"/>
              <a:chExt cx="2992597" cy="638346"/>
            </a:xfrm>
          </p:grpSpPr>
          <p:sp>
            <p:nvSpPr>
              <p:cNvPr id="29" name="等腰三角形 11"/>
              <p:cNvSpPr/>
              <p:nvPr/>
            </p:nvSpPr>
            <p:spPr>
              <a:xfrm rot="5400000">
                <a:off x="5207180" y="482160"/>
                <a:ext cx="638343" cy="2992595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等腰三角形 11"/>
              <p:cNvSpPr/>
              <p:nvPr/>
            </p:nvSpPr>
            <p:spPr>
              <a:xfrm rot="5400000">
                <a:off x="5372538" y="328342"/>
                <a:ext cx="319172" cy="2981054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5436096" y="1416436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153"/>
            <p:cNvSpPr/>
            <p:nvPr/>
          </p:nvSpPr>
          <p:spPr bwMode="auto">
            <a:xfrm>
              <a:off x="4933092" y="1386406"/>
              <a:ext cx="513282" cy="488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矩形 1"/>
            <p:cNvSpPr>
              <a:spLocks noChangeArrowheads="1"/>
            </p:cNvSpPr>
            <p:nvPr/>
          </p:nvSpPr>
          <p:spPr bwMode="auto">
            <a:xfrm>
              <a:off x="5488767" y="1380146"/>
              <a:ext cx="1949013" cy="48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布尔类型</a:t>
              </a: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60547" y="922640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4606" y="15403"/>
            <a:ext cx="678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2"/>
              </a:rPr>
              <a:t>P</a:t>
            </a:r>
            <a:endParaRPr lang="zh-CN" altLang="en-US" sz="6000" dirty="0">
              <a:latin typeface="Dotum" panose="020B0600000101010101" pitchFamily="34" charset="-127"/>
              <a:ea typeface="Dotum" panose="020B0600000101010101" pitchFamily="34" charset="-127"/>
              <a:cs typeface="Arial Unicode MS" panose="020B0604020202020204" pitchFamily="34" charset="-122"/>
            </a:endParaRP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916180" y="464797"/>
            <a:ext cx="3304127" cy="84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cap="all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YTHON</a:t>
            </a:r>
            <a:r>
              <a:rPr lang="zh-CN" altLang="en-US" sz="2400" dirty="0"/>
              <a:t>常见的数据类型</a:t>
            </a:r>
          </a:p>
          <a:p>
            <a:pPr algn="ctr">
              <a:lnSpc>
                <a:spcPct val="120000"/>
              </a:lnSpc>
            </a:pPr>
            <a:endParaRPr lang="zh-CN" altLang="en-US" sz="2400" cap="all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2F536EE-FE09-4346-9425-C26FFB41F1C9}"/>
              </a:ext>
            </a:extLst>
          </p:cNvPr>
          <p:cNvGrpSpPr/>
          <p:nvPr/>
        </p:nvGrpSpPr>
        <p:grpSpPr>
          <a:xfrm>
            <a:off x="2957418" y="1694527"/>
            <a:ext cx="2546466" cy="476228"/>
            <a:chOff x="4797603" y="1326520"/>
            <a:chExt cx="2798658" cy="60546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815F1F8-DB3E-4DA3-AF3D-A97F3C8CA07B}"/>
                </a:ext>
              </a:extLst>
            </p:cNvPr>
            <p:cNvGrpSpPr/>
            <p:nvPr/>
          </p:nvGrpSpPr>
          <p:grpSpPr>
            <a:xfrm>
              <a:off x="4797603" y="1326520"/>
              <a:ext cx="2798658" cy="605467"/>
              <a:chOff x="3925270" y="1659285"/>
              <a:chExt cx="3167844" cy="648462"/>
            </a:xfrm>
          </p:grpSpPr>
          <p:sp>
            <p:nvSpPr>
              <p:cNvPr id="48" name="等腰三角形 11">
                <a:extLst>
                  <a:ext uri="{FF2B5EF4-FFF2-40B4-BE49-F238E27FC236}">
                    <a16:creationId xmlns:a16="http://schemas.microsoft.com/office/drawing/2014/main" id="{53516EFA-86B7-430F-934E-90B276E9F6F0}"/>
                  </a:ext>
                </a:extLst>
              </p:cNvPr>
              <p:cNvSpPr/>
              <p:nvPr/>
            </p:nvSpPr>
            <p:spPr>
              <a:xfrm rot="5400000">
                <a:off x="5190020" y="404653"/>
                <a:ext cx="638344" cy="3167844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等腰三角形 11">
                <a:extLst>
                  <a:ext uri="{FF2B5EF4-FFF2-40B4-BE49-F238E27FC236}">
                    <a16:creationId xmlns:a16="http://schemas.microsoft.com/office/drawing/2014/main" id="{4727569C-4621-4DC7-8C90-0DA43DF2C2EF}"/>
                  </a:ext>
                </a:extLst>
              </p:cNvPr>
              <p:cNvSpPr/>
              <p:nvPr/>
            </p:nvSpPr>
            <p:spPr>
              <a:xfrm rot="5400000">
                <a:off x="5401787" y="299094"/>
                <a:ext cx="319172" cy="303955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03AF7CD-4819-4115-B67D-B24966F89745}"/>
                </a:ext>
              </a:extLst>
            </p:cNvPr>
            <p:cNvCxnSpPr/>
            <p:nvPr/>
          </p:nvCxnSpPr>
          <p:spPr>
            <a:xfrm>
              <a:off x="5436096" y="1416436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153">
              <a:extLst>
                <a:ext uri="{FF2B5EF4-FFF2-40B4-BE49-F238E27FC236}">
                  <a16:creationId xmlns:a16="http://schemas.microsoft.com/office/drawing/2014/main" id="{570B2CA0-94BF-45B6-8FD7-549B3978D028}"/>
                </a:ext>
              </a:extLst>
            </p:cNvPr>
            <p:cNvSpPr/>
            <p:nvPr/>
          </p:nvSpPr>
          <p:spPr bwMode="auto">
            <a:xfrm>
              <a:off x="4933092" y="1386406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矩形 1">
              <a:extLst>
                <a:ext uri="{FF2B5EF4-FFF2-40B4-BE49-F238E27FC236}">
                  <a16:creationId xmlns:a16="http://schemas.microsoft.com/office/drawing/2014/main" id="{1F5E41A8-011B-4507-A272-788EC7DC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163" y="1379251"/>
              <a:ext cx="1949013" cy="48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57338D3-983A-496F-9A6B-EC308EE901B8}"/>
              </a:ext>
            </a:extLst>
          </p:cNvPr>
          <p:cNvGrpSpPr/>
          <p:nvPr/>
        </p:nvGrpSpPr>
        <p:grpSpPr>
          <a:xfrm>
            <a:off x="2771243" y="1585126"/>
            <a:ext cx="236749" cy="3505369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2C2674B2-11FC-4E84-97A2-EA602C73A0FF}"/>
                </a:ext>
              </a:extLst>
            </p:cNvPr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1803E1FC-1603-4AC1-9BD0-C73E7D3219D2}"/>
                </a:ext>
              </a:extLst>
            </p:cNvPr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矩形 103">
              <a:extLst>
                <a:ext uri="{FF2B5EF4-FFF2-40B4-BE49-F238E27FC236}">
                  <a16:creationId xmlns:a16="http://schemas.microsoft.com/office/drawing/2014/main" id="{309BE319-12E8-46FC-85AE-5054F3BD859A}"/>
                </a:ext>
              </a:extLst>
            </p:cNvPr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D175A092-BC33-4C5C-8802-63F3FC938BC2}"/>
                </a:ext>
              </a:extLst>
            </p:cNvPr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等腰三角形 146">
              <a:extLst>
                <a:ext uri="{FF2B5EF4-FFF2-40B4-BE49-F238E27FC236}">
                  <a16:creationId xmlns:a16="http://schemas.microsoft.com/office/drawing/2014/main" id="{CD9A7F21-F614-4A06-B1F2-69A410B24846}"/>
                </a:ext>
              </a:extLst>
            </p:cNvPr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9B99C89-B72C-44AA-948B-68A29FDAC104}"/>
              </a:ext>
            </a:extLst>
          </p:cNvPr>
          <p:cNvGrpSpPr/>
          <p:nvPr/>
        </p:nvGrpSpPr>
        <p:grpSpPr>
          <a:xfrm flipH="1">
            <a:off x="207310" y="2283305"/>
            <a:ext cx="2551431" cy="488514"/>
            <a:chOff x="4871832" y="1093894"/>
            <a:chExt cx="2794901" cy="80067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FA6BE1C-BC1F-4574-B54E-6B3EC01C01AD}"/>
                </a:ext>
              </a:extLst>
            </p:cNvPr>
            <p:cNvGrpSpPr/>
            <p:nvPr/>
          </p:nvGrpSpPr>
          <p:grpSpPr>
            <a:xfrm>
              <a:off x="4890078" y="1093894"/>
              <a:ext cx="2776655" cy="800670"/>
              <a:chOff x="4029947" y="1410141"/>
              <a:chExt cx="3142940" cy="857527"/>
            </a:xfrm>
          </p:grpSpPr>
          <p:sp>
            <p:nvSpPr>
              <p:cNvPr id="61" name="等腰三角形 11">
                <a:extLst>
                  <a:ext uri="{FF2B5EF4-FFF2-40B4-BE49-F238E27FC236}">
                    <a16:creationId xmlns:a16="http://schemas.microsoft.com/office/drawing/2014/main" id="{0C7A415D-F2EE-4709-AC12-F159398FA2A5}"/>
                  </a:ext>
                </a:extLst>
              </p:cNvPr>
              <p:cNvSpPr/>
              <p:nvPr/>
            </p:nvSpPr>
            <p:spPr>
              <a:xfrm rot="5400000">
                <a:off x="5173260" y="268041"/>
                <a:ext cx="857527" cy="3141727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等腰三角形 11">
                <a:extLst>
                  <a:ext uri="{FF2B5EF4-FFF2-40B4-BE49-F238E27FC236}">
                    <a16:creationId xmlns:a16="http://schemas.microsoft.com/office/drawing/2014/main" id="{3C71F917-9B30-4E4F-9E22-E19A514410EC}"/>
                  </a:ext>
                </a:extLst>
              </p:cNvPr>
              <p:cNvSpPr/>
              <p:nvPr/>
            </p:nvSpPr>
            <p:spPr>
              <a:xfrm rot="5400000">
                <a:off x="5377410" y="85197"/>
                <a:ext cx="424147" cy="311907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1853282-9750-4714-8A17-ADEA91CF5311}"/>
                </a:ext>
              </a:extLst>
            </p:cNvPr>
            <p:cNvCxnSpPr/>
            <p:nvPr/>
          </p:nvCxnSpPr>
          <p:spPr>
            <a:xfrm flipH="1">
              <a:off x="5486336" y="1250140"/>
              <a:ext cx="0" cy="54637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153">
              <a:extLst>
                <a:ext uri="{FF2B5EF4-FFF2-40B4-BE49-F238E27FC236}">
                  <a16:creationId xmlns:a16="http://schemas.microsoft.com/office/drawing/2014/main" id="{DA1AABDD-E1F9-4EF5-860D-7170D23089D7}"/>
                </a:ext>
              </a:extLst>
            </p:cNvPr>
            <p:cNvSpPr/>
            <p:nvPr/>
          </p:nvSpPr>
          <p:spPr bwMode="auto">
            <a:xfrm>
              <a:off x="4946472" y="1172885"/>
              <a:ext cx="503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矩形 1">
              <a:extLst>
                <a:ext uri="{FF2B5EF4-FFF2-40B4-BE49-F238E27FC236}">
                  <a16:creationId xmlns:a16="http://schemas.microsoft.com/office/drawing/2014/main" id="{8F9FE732-6640-40EC-8D95-4384D131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832" y="1140431"/>
              <a:ext cx="2160377" cy="630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浮点类型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17BC5E8-D493-4791-BAD3-B329835FBA65}"/>
              </a:ext>
            </a:extLst>
          </p:cNvPr>
          <p:cNvGrpSpPr/>
          <p:nvPr/>
        </p:nvGrpSpPr>
        <p:grpSpPr>
          <a:xfrm flipH="1">
            <a:off x="-72468" y="3609876"/>
            <a:ext cx="2775540" cy="488517"/>
            <a:chOff x="4901440" y="1231034"/>
            <a:chExt cx="3214002" cy="800672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B4D521A-BBED-4459-A0B0-49343BDCBCFD}"/>
                </a:ext>
              </a:extLst>
            </p:cNvPr>
            <p:cNvGrpSpPr/>
            <p:nvPr/>
          </p:nvGrpSpPr>
          <p:grpSpPr>
            <a:xfrm>
              <a:off x="4901440" y="1231034"/>
              <a:ext cx="3214002" cy="800672"/>
              <a:chOff x="4042807" y="1557021"/>
              <a:chExt cx="3637978" cy="857529"/>
            </a:xfrm>
          </p:grpSpPr>
          <p:sp>
            <p:nvSpPr>
              <p:cNvPr id="68" name="等腰三角形 11">
                <a:extLst>
                  <a:ext uri="{FF2B5EF4-FFF2-40B4-BE49-F238E27FC236}">
                    <a16:creationId xmlns:a16="http://schemas.microsoft.com/office/drawing/2014/main" id="{0AFA1144-D3EC-4666-B865-A657986BC37B}"/>
                  </a:ext>
                </a:extLst>
              </p:cNvPr>
              <p:cNvSpPr/>
              <p:nvPr/>
            </p:nvSpPr>
            <p:spPr>
              <a:xfrm rot="5400000">
                <a:off x="5269400" y="330428"/>
                <a:ext cx="857529" cy="3310716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等腰三角形 11">
                <a:extLst>
                  <a:ext uri="{FF2B5EF4-FFF2-40B4-BE49-F238E27FC236}">
                    <a16:creationId xmlns:a16="http://schemas.microsoft.com/office/drawing/2014/main" id="{323696D9-CCE5-4D16-A2A7-3AACFD2CD00C}"/>
                  </a:ext>
                </a:extLst>
              </p:cNvPr>
              <p:cNvSpPr/>
              <p:nvPr/>
            </p:nvSpPr>
            <p:spPr>
              <a:xfrm rot="5400000">
                <a:off x="5825363" y="143109"/>
                <a:ext cx="424147" cy="3286697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83F8FAA-F4BE-4031-8D00-80D8E303911D}"/>
                </a:ext>
              </a:extLst>
            </p:cNvPr>
            <p:cNvCxnSpPr/>
            <p:nvPr/>
          </p:nvCxnSpPr>
          <p:spPr>
            <a:xfrm flipH="1">
              <a:off x="5486336" y="1318708"/>
              <a:ext cx="0" cy="54637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153">
              <a:extLst>
                <a:ext uri="{FF2B5EF4-FFF2-40B4-BE49-F238E27FC236}">
                  <a16:creationId xmlns:a16="http://schemas.microsoft.com/office/drawing/2014/main" id="{C5050DA0-3825-494F-BCE9-B63F9C2A982B}"/>
                </a:ext>
              </a:extLst>
            </p:cNvPr>
            <p:cNvSpPr/>
            <p:nvPr/>
          </p:nvSpPr>
          <p:spPr bwMode="auto">
            <a:xfrm>
              <a:off x="4934286" y="1310021"/>
              <a:ext cx="515840" cy="630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04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7" name="矩形 1">
              <a:extLst>
                <a:ext uri="{FF2B5EF4-FFF2-40B4-BE49-F238E27FC236}">
                  <a16:creationId xmlns:a16="http://schemas.microsoft.com/office/drawing/2014/main" id="{05D353B0-156F-4940-B10E-2416A7E4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229" y="1306513"/>
              <a:ext cx="2160377" cy="63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字符串类型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ACE44FB-8EE0-4596-A368-E2C452011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78" y="1775263"/>
            <a:ext cx="2233019" cy="24932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3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3" y="110178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数据类型代码记录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2C6E37-4D0B-4737-909C-48DBA05E4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3" y="1033160"/>
            <a:ext cx="5498189" cy="34560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341165" y="1828800"/>
            <a:ext cx="223961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要注意的是，不同类型之间的相互计算，需要使用类型转换的方式，如</a:t>
            </a:r>
            <a:r>
              <a:rPr lang="en-US" altLang="zh-CN" dirty="0"/>
              <a:t>str(),int(),float()</a:t>
            </a:r>
            <a:r>
              <a:rPr lang="zh-CN" altLang="en-US" dirty="0"/>
              <a:t>，但是并不是所有的都能转成功，如带有小数点的不能转换为整型。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4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注释和</a:t>
            </a: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328644" y="1606677"/>
            <a:ext cx="217262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分为跨行注释和多行注释，</a:t>
            </a:r>
            <a:r>
              <a:rPr lang="en-US" altLang="zh-CN" dirty="0"/>
              <a:t># </a:t>
            </a:r>
            <a:r>
              <a:rPr lang="zh-CN" altLang="en-US" dirty="0"/>
              <a:t>为单行，</a:t>
            </a:r>
            <a:r>
              <a:rPr lang="en-US" altLang="zh-CN" dirty="0"/>
              <a:t>”””</a:t>
            </a:r>
            <a:r>
              <a:rPr lang="zh-CN" altLang="en-US" dirty="0"/>
              <a:t>为多行注释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Input()</a:t>
            </a:r>
            <a:r>
              <a:rPr lang="zh-CN" altLang="en-US" dirty="0"/>
              <a:t>函数输入数值，可以对其进行打印操作，或者执行计算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3B3ED7-6E15-440B-9F87-CA22FC492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4" y="1230684"/>
            <a:ext cx="6088908" cy="3055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73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5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415998" y="1730403"/>
            <a:ext cx="217262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中的计算是可以直接在输出函数中进行数值计算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包括赋值的一些规则等等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81294D-1AE5-4D96-913A-0998DFF2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4" y="1033160"/>
            <a:ext cx="6156986" cy="3533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5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6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中的分支结构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2305D-5137-4AA0-ABEB-8E2FFAC94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" y="633398"/>
            <a:ext cx="5386413" cy="2417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7A27BA-69C5-40B1-BF97-42A575F96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" y="2340866"/>
            <a:ext cx="5386412" cy="26924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88DED67-258B-4251-9A46-D0FA85A421CB}"/>
              </a:ext>
            </a:extLst>
          </p:cNvPr>
          <p:cNvSpPr txBox="1"/>
          <p:nvPr/>
        </p:nvSpPr>
        <p:spPr>
          <a:xfrm>
            <a:off x="6207370" y="1175214"/>
            <a:ext cx="217262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if</a:t>
            </a:r>
            <a:r>
              <a:rPr lang="zh-CN" altLang="en-US" dirty="0"/>
              <a:t>或者</a:t>
            </a:r>
            <a:r>
              <a:rPr lang="en-US" altLang="zh-CN" dirty="0"/>
              <a:t>for</a:t>
            </a:r>
            <a:r>
              <a:rPr lang="zh-CN" altLang="en-US" dirty="0"/>
              <a:t>条件后，需要在结尾处添加英文冒号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input()</a:t>
            </a:r>
            <a:r>
              <a:rPr lang="zh-CN" altLang="en-US" dirty="0"/>
              <a:t>输入的数，需要做整型转换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以及对应的衍生代码功能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for…in</a:t>
            </a:r>
            <a:r>
              <a:rPr lang="zh-CN" altLang="en-US" dirty="0"/>
              <a:t>的循环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还有嵌套循环，以及</a:t>
            </a:r>
            <a:r>
              <a:rPr lang="en-US" altLang="zh-CN" dirty="0" err="1"/>
              <a:t>break,continue</a:t>
            </a:r>
            <a:r>
              <a:rPr lang="zh-CN" altLang="en-US" dirty="0"/>
              <a:t>的使用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7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中的列表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207370" y="1175214"/>
            <a:ext cx="21726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列表的不同创建，以及内置函数</a:t>
            </a:r>
            <a:r>
              <a:rPr lang="en-US" altLang="zh-CN" dirty="0"/>
              <a:t>list()</a:t>
            </a:r>
            <a:r>
              <a:rPr lang="zh-CN" altLang="en-US" dirty="0"/>
              <a:t>，单独定义使用</a:t>
            </a:r>
            <a:r>
              <a:rPr lang="en-US" altLang="zh-CN" dirty="0"/>
              <a:t>[]</a:t>
            </a:r>
            <a:r>
              <a:rPr lang="zh-CN" altLang="en-US" dirty="0"/>
              <a:t>进行赋值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对应操作功能有列表的遍历，和增删改，如</a:t>
            </a:r>
            <a:r>
              <a:rPr lang="en-US" altLang="zh-CN" dirty="0"/>
              <a:t>append()</a:t>
            </a:r>
            <a:r>
              <a:rPr lang="zh-CN" altLang="en-US" dirty="0"/>
              <a:t>在列表末尾增加一个元素等等</a:t>
            </a:r>
            <a:endParaRPr lang="en-US" altLang="zh-CN" dirty="0"/>
          </a:p>
          <a:p>
            <a:r>
              <a:rPr lang="en-US" altLang="zh-CN" dirty="0"/>
              <a:t>Remove()</a:t>
            </a:r>
            <a:r>
              <a:rPr lang="zh-CN" altLang="en-US" dirty="0"/>
              <a:t>删除列表元素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7DC329-AEAC-4AA4-8128-50C110422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4" y="816744"/>
            <a:ext cx="5561947" cy="32229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77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8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中的字典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207370" y="1175214"/>
            <a:ext cx="217262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字典的不同创建，以及内置函数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，单独定义使用</a:t>
            </a:r>
            <a:r>
              <a:rPr lang="en-US" altLang="zh-CN" dirty="0"/>
              <a:t>{}</a:t>
            </a:r>
            <a:r>
              <a:rPr lang="zh-CN" altLang="en-US" dirty="0"/>
              <a:t>进行赋值，这是和列表创建的不同之处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创建包括关键字和值分别一一对应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{‘</a:t>
            </a:r>
            <a:r>
              <a:rPr lang="zh-CN" altLang="en-US" dirty="0"/>
              <a:t>李四</a:t>
            </a:r>
            <a:r>
              <a:rPr lang="en-US" altLang="zh-CN" dirty="0"/>
              <a:t>’:95}</a:t>
            </a:r>
            <a:r>
              <a:rPr lang="zh-CN" altLang="en-US" dirty="0"/>
              <a:t>为一对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对应的操作为增加，删除</a:t>
            </a:r>
            <a:r>
              <a:rPr lang="en-US" altLang="zh-CN" dirty="0"/>
              <a:t>del</a:t>
            </a:r>
            <a:r>
              <a:rPr lang="zh-CN" altLang="en-US" dirty="0"/>
              <a:t>，修改（对关键字重新赋值）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75E33-2BBE-456D-AACE-2BF8EA8BA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" y="880239"/>
            <a:ext cx="5538684" cy="3753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7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9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2" y="110178"/>
            <a:ext cx="4558857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0E7CE-985B-4FD6-9439-BE5422C0330C}"/>
              </a:ext>
            </a:extLst>
          </p:cNvPr>
          <p:cNvSpPr txBox="1"/>
          <p:nvPr/>
        </p:nvSpPr>
        <p:spPr>
          <a:xfrm>
            <a:off x="6207370" y="1175214"/>
            <a:ext cx="21726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元组的不同创建，以及内置函数</a:t>
            </a:r>
            <a:r>
              <a:rPr lang="en-US" altLang="zh-CN" dirty="0"/>
              <a:t>tuple()</a:t>
            </a:r>
            <a:r>
              <a:rPr lang="zh-CN" altLang="en-US" dirty="0"/>
              <a:t>，单独定义使用</a:t>
            </a:r>
            <a:r>
              <a:rPr lang="en-US" altLang="zh-CN" dirty="0"/>
              <a:t>()</a:t>
            </a:r>
            <a:r>
              <a:rPr lang="zh-CN" altLang="en-US" dirty="0"/>
              <a:t>进行赋值，这是要区分和字典，列表的不同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元组的遍历，如已经定义一个元组</a:t>
            </a:r>
            <a:r>
              <a:rPr lang="en-US" altLang="zh-CN" dirty="0"/>
              <a:t>t</a:t>
            </a:r>
            <a:r>
              <a:rPr lang="zh-CN" altLang="en-US" dirty="0"/>
              <a:t>，获取值，输出函数：</a:t>
            </a:r>
            <a:r>
              <a:rPr lang="en-US" altLang="zh-CN" dirty="0"/>
              <a:t>print(t[0])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为代表指向位置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E39522-8F4F-439D-A946-FD4CBCA5F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4" y="1130360"/>
            <a:ext cx="5873683" cy="3066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2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842</Words>
  <Application>Microsoft Office PowerPoint</Application>
  <PresentationFormat>全屏显示(16:9)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Dotum</vt:lpstr>
      <vt:lpstr>微软雅黑</vt:lpstr>
      <vt:lpstr>Arial</vt:lpstr>
      <vt:lpstr>Calibri</vt:lpstr>
      <vt:lpstr>Impact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LK970526@outlook.com</cp:lastModifiedBy>
  <cp:revision>89</cp:revision>
  <dcterms:created xsi:type="dcterms:W3CDTF">2016-12-14T09:45:00Z</dcterms:created>
  <dcterms:modified xsi:type="dcterms:W3CDTF">2021-09-24T15:30:47Z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2A47CFD1941A40A899B965392ABCE920</vt:lpwstr>
  </property>
</Properties>
</file>