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78" r:id="rId7"/>
    <p:sldId id="263" r:id="rId8"/>
    <p:sldId id="293" r:id="rId9"/>
    <p:sldId id="304" r:id="rId10"/>
    <p:sldId id="267" r:id="rId11"/>
    <p:sldId id="268" r:id="rId12"/>
    <p:sldId id="315" r:id="rId13"/>
    <p:sldId id="316" r:id="rId14"/>
    <p:sldId id="317" r:id="rId15"/>
    <p:sldId id="318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932"/>
  </p:normalViewPr>
  <p:slideViewPr>
    <p:cSldViewPr snapToGrid="0" showGuides="1">
      <p:cViewPr varScale="1">
        <p:scale>
          <a:sx n="122" d="100"/>
          <a:sy n="122" d="100"/>
        </p:scale>
        <p:origin x="-90" y="-96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9970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7365" y="2000885"/>
            <a:ext cx="5814060" cy="1013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6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6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9896" y="4642449"/>
            <a:ext cx="2213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指导老师：廖列法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95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汇报人：姜炫至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3" y="-33680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zh-CN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9604" y="3358892"/>
            <a:ext cx="2965937" cy="132343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输入你的结论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6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16710" y="5612765"/>
            <a:ext cx="1009332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表示层的实现在函数presentation_transformer中。</a:t>
            </a:r>
            <a:endParaRPr lang="zh-CN" altLang="en-US" sz="1400"/>
          </a:p>
          <a:p>
            <a:r>
              <a:rPr lang="zh-CN" altLang="en-US" sz="1400"/>
              <a:t>在原Transformer中，对于其输入的三维矩阵来说，为了能够引入单词在句子中的位置信息，需要在原有单词语义向量的基础上，通过规则的方式加上每个单词在句子中的位置编码向量。在本模型中，输入数据直接通过一个双向GRU来对句子中每个字的上下文信息进行编码</a:t>
            </a:r>
            <a:r>
              <a:rPr lang="en-US" altLang="zh-CN" sz="1400"/>
              <a:t>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6735" y="610235"/>
            <a:ext cx="110744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2.表示层</a:t>
            </a:r>
            <a:endParaRPr lang="zh-CN" altLang="en-US"/>
          </a:p>
        </p:txBody>
      </p:sp>
      <p:pic>
        <p:nvPicPr>
          <p:cNvPr id="10" name="图片 9" descr="Y6_0[2(PC0MSCX)7UKH}S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993775"/>
            <a:ext cx="10058400" cy="449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3" y="-33680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zh-CN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9604" y="3358892"/>
            <a:ext cx="2965937" cy="132343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输入你的结论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6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_KUX3Q2C`AFNR0@@CU`TUX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1603375"/>
            <a:ext cx="10058400" cy="337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6735" y="675640"/>
            <a:ext cx="1037844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对输入数据进行编码以后，再将其带入到Transformer的Encoder部分，进行Self-Attention，AddNorm, Full-connect计算。其实现类依次为SelfAttention，LayNormAdd，FeedFowardNetwork，这三个类通过类TransformerEncoder进行封装。</a:t>
            </a:r>
            <a:endParaRPr lang="zh-CN" altLang="en-US" sz="1400"/>
          </a:p>
          <a:p>
            <a:r>
              <a:rPr lang="zh-CN" altLang="en-US" sz="1400"/>
              <a:t>在得到Transformer的输出以后，由于并没有得到每个句子的特征向量表示，需要在其基础上引入Global-Attention，对每个句子的最终特征向量进行计算，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710565" y="5219065"/>
            <a:ext cx="10427970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3.匹配层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匹配层的实现在函数matching_layer_training和matching_layer_infer中。这是由于模型在进行Tranning时需要进行负采样，而在Infer时不需要，因此需要定义两个不同的余弦相似度计算函数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3" y="-33680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zh-CN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9604" y="3358892"/>
            <a:ext cx="2965937" cy="132343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输入你的结论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6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16735" y="610235"/>
            <a:ext cx="939482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4.梯度更新部分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21890" y="6120765"/>
            <a:ext cx="88487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匹配层最终的输出是一个二维矩阵，矩阵中的每一行代表一个问题与其所对应答案（第一列），及负样本的余弦相似度值。对于这样一个矩阵，经过Softmax归一化后，截取第一列数据，采用交叉熵损失计算模型最终loss，最后使用Adam优化器对模型进行训练及梯度更新。</a:t>
            </a:r>
            <a:endParaRPr lang="zh-CN" altLang="en-US" sz="1400"/>
          </a:p>
        </p:txBody>
      </p:sp>
      <p:pic>
        <p:nvPicPr>
          <p:cNvPr id="8" name="图片 7" descr="LO{WI8UJY9U[0FC$CMO$~%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999490"/>
            <a:ext cx="10058400" cy="502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3" y="-33680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9604" y="3358892"/>
            <a:ext cx="2965937" cy="132343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输入你的结论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6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2670" y="1466850"/>
            <a:ext cx="9377045" cy="3892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    使用了词哈希。避免了词汇表过大，因为n-gram数量是有限的。</a:t>
            </a:r>
            <a:endParaRPr lang="zh-CN" altLang="en-US"/>
          </a:p>
          <a:p>
            <a:r>
              <a:rPr lang="zh-CN" altLang="en-US"/>
              <a:t>    n-gram的方法，对于未出现的词汇，仍然能够得到其表征。</a:t>
            </a:r>
            <a:endParaRPr lang="zh-CN" altLang="en-US"/>
          </a:p>
          <a:p>
            <a:r>
              <a:rPr lang="zh-CN" altLang="en-US"/>
              <a:t>    端到端训练，避免了人工特征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    word hashing可能造成冲突</a:t>
            </a:r>
            <a:endParaRPr lang="zh-CN" altLang="en-US"/>
          </a:p>
          <a:p>
            <a:r>
              <a:rPr lang="zh-CN" altLang="en-US"/>
              <a:t>    DSSM采用了词袋模型，损失了上下文信息</a:t>
            </a:r>
            <a:endParaRPr lang="zh-CN" altLang="en-US"/>
          </a:p>
          <a:p>
            <a:r>
              <a:rPr lang="zh-CN" altLang="en-US"/>
              <a:t>    在排序中，搜索引擎的排序由多种因素决定，由于用户点击时doc的排名越靠前，点击的概率就越大，如果仅仅用点击来判断是否为正负样本，噪声比较大，难以收敛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51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517390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zh-CN" altLang="en-US" sz="8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3917315"/>
            <a:ext cx="12019915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参考文献：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Po-Sen Huang</a:t>
            </a:r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He X, Gao J, et al. Learning deep structured semantic models for web search using clickthrough data[C]</a:t>
            </a:r>
            <a:endParaRPr lang="en-US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参考博客：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知乎</a:t>
            </a:r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_DSSM_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阴天快乐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CSDN_【深度学习】DSSM模型介绍_littlemichelle</a:t>
            </a:r>
            <a:endParaRPr lang="en-US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CSDN_DSSM|基于Transformer的语义相似度计算模型DSSM及代码开源_nopSled</a:t>
            </a:r>
            <a:endParaRPr lang="en-US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CSDN_Word Hashing_瑾明达2号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CSDN_tf.nn.bidirectional_dynamic_rnn()函数详解_酸辣螺丝粉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10249" y="505328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9" y="154059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0249" y="2537129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hashing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3565191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10068" y="464046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913" y="564975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2927" y="2156117"/>
            <a:ext cx="5987416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8250" y="1228725"/>
            <a:ext cx="9429750" cy="15671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6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DSSM (Deep Structured Semantic Models)用于文本相似度匹配场景，是为了平衡搜索的关键词，和被点击的文本标题之间的相关性。</a:t>
            </a:r>
            <a:endParaRPr lang="en-US" altLang="zh-CN" sz="3200" b="1" dirty="0">
              <a:solidFill>
                <a:schemeClr val="accent6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910" y="3348355"/>
            <a:ext cx="112585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6"/>
                </a:solidFill>
              </a:rPr>
              <a:t>通过query和document的点击曝光日志，用DNN把query和document表达为低维语义向量，并通过余弦相识度来计算两个语义向量的距离，最终训练出语义相识度模型。</a:t>
            </a:r>
            <a:endParaRPr lang="zh-CN" altLang="en-US" sz="2400" b="1">
              <a:solidFill>
                <a:schemeClr val="accent6"/>
              </a:solidFill>
            </a:endParaRPr>
          </a:p>
          <a:p>
            <a:endParaRPr lang="zh-CN" altLang="en-US" sz="2400" b="1">
              <a:solidFill>
                <a:schemeClr val="accent6"/>
              </a:solidFill>
            </a:endParaRPr>
          </a:p>
          <a:p>
            <a:r>
              <a:rPr lang="zh-CN" altLang="en-US" sz="2400" b="1">
                <a:solidFill>
                  <a:schemeClr val="accent6"/>
                </a:solidFill>
              </a:rPr>
              <a:t>该模型既可以用来预测两个句子的语义相似度，又可以获得某句子的低维语义Embedding向量。</a:t>
            </a:r>
            <a:endParaRPr lang="zh-CN" altLang="en-US" sz="2400" b="1">
              <a:solidFill>
                <a:schemeClr val="accent6"/>
              </a:solidFill>
            </a:endParaRPr>
          </a:p>
          <a:p>
            <a:endParaRPr lang="zh-CN" altLang="en-US" sz="2400" b="1">
              <a:solidFill>
                <a:schemeClr val="accent6"/>
              </a:solidFill>
            </a:endParaRPr>
          </a:p>
          <a:p>
            <a:r>
              <a:rPr lang="zh-CN" altLang="en-US" sz="2400" b="1">
                <a:solidFill>
                  <a:schemeClr val="accent6"/>
                </a:solidFill>
              </a:rPr>
              <a:t>简单来说，</a:t>
            </a:r>
            <a:r>
              <a:rPr lang="zh-CN" altLang="en-US" sz="2400" b="1">
                <a:solidFill>
                  <a:schemeClr val="accent6"/>
                </a:solidFill>
              </a:rPr>
              <a:t>核心就是将文本信息转为embbeding后，两个embedding求相似度</a:t>
            </a:r>
            <a:endParaRPr lang="zh-CN" altLang="en-US" sz="2400" b="1">
              <a:solidFill>
                <a:schemeClr val="accent6"/>
              </a:solidFill>
            </a:endParaRPr>
          </a:p>
          <a:p>
            <a:endParaRPr lang="zh-CN" altLang="en-US" sz="2400" b="1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9533" y="-54033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2927" y="2156117"/>
            <a:ext cx="5987416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GVB~G(Y{$1EKBF)ZGE]UJ~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1573530"/>
            <a:ext cx="11859895" cy="460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[7HH$OS62C[J{(DLSVKAN{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749300"/>
            <a:ext cx="10058400" cy="3866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780" y="4615815"/>
            <a:ext cx="101053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输入：原始的文本特征，是高维度的词向量</a:t>
            </a:r>
            <a:r>
              <a:rPr lang="zh-CN" altLang="en-US" sz="1400"/>
              <a:t>，比如词袋模型的特征。</a:t>
            </a:r>
            <a:endParaRPr lang="zh-CN" altLang="en-US" sz="1400"/>
          </a:p>
          <a:p>
            <a:r>
              <a:rPr lang="zh-CN" altLang="en-US" sz="1400"/>
              <a:t>输出：语义空间上的概念向量。</a:t>
            </a:r>
            <a:endParaRPr lang="zh-CN" altLang="en-US" sz="1400"/>
          </a:p>
          <a:p>
            <a:r>
              <a:rPr lang="zh-CN" altLang="en-US" sz="1400"/>
              <a:t>Q代表Query信息，D表示Document信息。</a:t>
            </a:r>
            <a:endParaRPr lang="zh-CN" altLang="en-US" sz="1400"/>
          </a:p>
          <a:p>
            <a:r>
              <a:rPr lang="zh-CN" altLang="en-US" sz="1400"/>
              <a:t>（1）Term Vecto（词向量</a:t>
            </a:r>
            <a:r>
              <a:rPr lang="zh-CN" altLang="en-US" sz="1400"/>
              <a:t>）r：表示文本的Embedding向量；</a:t>
            </a:r>
            <a:endParaRPr lang="zh-CN" altLang="en-US" sz="1400"/>
          </a:p>
          <a:p>
            <a:r>
              <a:rPr lang="zh-CN" altLang="en-US" sz="1400"/>
              <a:t>（2）Word Hashing技术：为解决词向量</a:t>
            </a:r>
            <a:r>
              <a:rPr lang="zh-CN" altLang="en-US" sz="1400"/>
              <a:t>太大问题，对词袋</a:t>
            </a:r>
            <a:r>
              <a:rPr lang="zh-CN" altLang="en-US" sz="1400"/>
              <a:t>向量降维；</a:t>
            </a:r>
            <a:endParaRPr lang="zh-CN" altLang="en-US" sz="1400"/>
          </a:p>
          <a:p>
            <a:r>
              <a:rPr lang="zh-CN" altLang="en-US" sz="1400"/>
              <a:t>（3）Multi-layer nonlinear projection（多层非线性投影</a:t>
            </a:r>
            <a:r>
              <a:rPr lang="zh-CN" altLang="en-US" sz="1400"/>
              <a:t>）：表示深度学习网络的隐层；</a:t>
            </a:r>
            <a:endParaRPr lang="zh-CN" altLang="en-US" sz="1400"/>
          </a:p>
          <a:p>
            <a:r>
              <a:rPr lang="zh-CN" altLang="en-US" sz="1400"/>
              <a:t>（4）Semantic feature ：表示Query和Document 最终的Embedding向量；</a:t>
            </a:r>
            <a:endParaRPr lang="zh-CN" altLang="en-US" sz="1400"/>
          </a:p>
          <a:p>
            <a:r>
              <a:rPr lang="zh-CN" altLang="en-US" sz="1400"/>
              <a:t>（5）Relevance measured by cosine similarity：表示计算Query与Document之间的余弦相似度；</a:t>
            </a:r>
            <a:endParaRPr lang="zh-CN" altLang="en-US" sz="1400"/>
          </a:p>
          <a:p>
            <a:r>
              <a:rPr lang="zh-CN" altLang="en-US" sz="1400"/>
              <a:t>（6）Posterior probability computed by softmax：表示通过Softmax 函数把Query 与正样本Document的语义相似性转化为一个后验概率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DNN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5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62965" y="1430020"/>
            <a:ext cx="10167620" cy="5061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DNN用于Web文档排序：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将query的高维度的term vector，映射为低维度的concept vector。通过document和query对应的语义概念向量，计算他们的相关性分数</a:t>
            </a:r>
            <a:endParaRPr lang="zh-CN" altLang="en-US"/>
          </a:p>
          <a:p>
            <a:r>
              <a:rPr lang="zh-CN" altLang="en-US"/>
              <a:t>通过前馈神经网络：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隐藏层和输出层使用tanh作为激活函数。tanh的计算公式：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然后query Q，document D得到语义向量 </a:t>
            </a:r>
            <a:r>
              <a:rPr lang="en-US" altLang="zh-CN"/>
              <a:t>Yq</a:t>
            </a:r>
            <a:r>
              <a:rPr lang="zh-CN" altLang="en-US"/>
              <a:t>，</a:t>
            </a:r>
            <a:r>
              <a:rPr lang="en-US" altLang="zh-CN"/>
              <a:t>Yd</a:t>
            </a:r>
            <a:r>
              <a:rPr lang="zh-CN" altLang="en-US"/>
              <a:t>后，计算余弦相似度，作为语义相关性得分。Web搜索中，给定query，根据语义相似度得分对document进行排序。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通常，term vector使用词袋特征，特征的维度与词汇表大小成正相关。所以DNN由于输入维度过大，通常难以训练和推理，所以使用了一种词哈希的方法。</a:t>
            </a:r>
            <a:endParaRPr lang="zh-CN" altLang="en-US"/>
          </a:p>
        </p:txBody>
      </p:sp>
      <p:pic>
        <p:nvPicPr>
          <p:cNvPr id="4" name="图片 3" descr="(PS]9TFV9C4EG_~QJS))1N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0" y="2706370"/>
            <a:ext cx="4019550" cy="1009650"/>
          </a:xfrm>
          <a:prstGeom prst="rect">
            <a:avLst/>
          </a:prstGeom>
        </p:spPr>
      </p:pic>
      <p:pic>
        <p:nvPicPr>
          <p:cNvPr id="5" name="图片 4" descr="SDCXTZE[Y4%_M6V(C$`88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70" y="3563620"/>
            <a:ext cx="1666875" cy="714375"/>
          </a:xfrm>
          <a:prstGeom prst="rect">
            <a:avLst/>
          </a:prstGeom>
        </p:spPr>
      </p:pic>
      <p:pic>
        <p:nvPicPr>
          <p:cNvPr id="6" name="图片 5" descr="H)I]F51%(9G)S4H1%5PR1]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987925"/>
            <a:ext cx="3914775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9850" y="-59690"/>
            <a:ext cx="4649470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hashing</a:t>
            </a:r>
            <a:endParaRPr lang="en-US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5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8020" y="3692525"/>
            <a:ext cx="1055179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word hashing方法是用来减少输入向量的维度，该方法基于字母的 n-gram。给定一个单词（good），我们首先增加词的开始和结束部分（#good#），然后将该词转换为字母  n-gram的形式（假设为trigrams：#go，goo，ood，od#）。最后该词使用字母 n-gram的向量来表示。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这种方法的问题在于有可能造成冲突，因为两个不同的词可能有相同的 n-gram向量来表示。word hashing在2个词典中的统计。与原始的ont-hot向量表示的词典大小相比，word hashing明显降低了向量表示的维度。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20210421102241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598930"/>
            <a:ext cx="664845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08561" y="2622830"/>
            <a:ext cx="494449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输入理论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8093" y="3627007"/>
            <a:ext cx="494449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输入理论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08561" y="4626699"/>
            <a:ext cx="4944499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输入理论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9850" y="-59690"/>
            <a:ext cx="4305300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DSSM</a:t>
            </a:r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1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445" y="1229360"/>
            <a:ext cx="1166495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点击日志里包含用户搜索的query和对应点击的document。我们假设用户在当前query下对document进行了点击，则认为query和document是相关的。我们通过最大化点击document的条件似然概率，进行模型的训练。</a:t>
            </a:r>
            <a:endParaRPr lang="zh-CN" altLang="en-US"/>
          </a:p>
          <a:p>
            <a:r>
              <a:rPr lang="zh-CN" altLang="en-US"/>
              <a:t>首先，通过softmax函数，将query和document的语义相关性得分转化为后验概率。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训练阶段，最大化被点击document的条件似然概率。然后对似然概率添加负号最为损失函数，这里和word2vec类似。即最大化似然函数，意味着最小化损失函数。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使用基于梯度的数值的优化方法(小批量随机梯度下降)进行参数优化，在训练集上20个epoch就完成了收敛。</a:t>
            </a:r>
            <a:endParaRPr lang="zh-CN" altLang="en-US"/>
          </a:p>
        </p:txBody>
      </p:sp>
      <p:pic>
        <p:nvPicPr>
          <p:cNvPr id="4" name="图片 3" descr="C9R[HNR[MOQAS3(SUX{915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2610" y="2738120"/>
            <a:ext cx="3714750" cy="675005"/>
          </a:xfrm>
          <a:prstGeom prst="rect">
            <a:avLst/>
          </a:prstGeom>
        </p:spPr>
      </p:pic>
      <p:pic>
        <p:nvPicPr>
          <p:cNvPr id="5" name="图片 4" descr="X[3FDO8LI9M3TJXJ$GU1`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10" y="4218940"/>
            <a:ext cx="3409950" cy="74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693" y="-33680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zh-CN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zh-CN" altLang="zh-CN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9604" y="3358892"/>
            <a:ext cx="2965937" cy="132343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输入你的结论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16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D3UOL~S`B`HFB%{I%`}$7%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449195"/>
            <a:ext cx="10057765" cy="1959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800" y="1593850"/>
            <a:ext cx="254000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输入层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6800" y="4772025"/>
            <a:ext cx="1005776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在输入层中，主要将输入的问题集和答案集转换成每个字符对应的字向量，最终形成一个三维矩阵t，q: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2965</Words>
  <Application>WPS 演示</Application>
  <PresentationFormat>自定义</PresentationFormat>
  <Paragraphs>194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Adobe 黑体 Std R</vt:lpstr>
      <vt:lpstr>黑体</vt:lpstr>
      <vt:lpstr>微软雅黑</vt:lpstr>
      <vt:lpstr>Segoe UI</vt:lpstr>
      <vt:lpstr>Century Gothic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Lenovo</cp:lastModifiedBy>
  <cp:revision>67</cp:revision>
  <dcterms:created xsi:type="dcterms:W3CDTF">2014-05-29T06:29:00Z</dcterms:created>
  <dcterms:modified xsi:type="dcterms:W3CDTF">2021-09-24T14:07:38Z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12F96E074E1A4022A640AE93EA467E8F</vt:lpwstr>
  </property>
</Properties>
</file>