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294" r:id="rId2"/>
    <p:sldId id="259" r:id="rId3"/>
    <p:sldId id="264" r:id="rId4"/>
    <p:sldId id="308" r:id="rId5"/>
    <p:sldId id="310" r:id="rId6"/>
    <p:sldId id="307" r:id="rId7"/>
    <p:sldId id="309" r:id="rId8"/>
    <p:sldId id="311" r:id="rId9"/>
    <p:sldId id="313" r:id="rId10"/>
    <p:sldId id="312" r:id="rId11"/>
    <p:sldId id="303" r:id="rId12"/>
    <p:sldId id="314" r:id="rId13"/>
    <p:sldId id="28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1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6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3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8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2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5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8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4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4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2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6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4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2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1586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4" r:id="rId3"/>
    <p:sldLayoutId id="2147483670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989" r="989" b="989"/>
          <a:stretch/>
        </p:blipFill>
        <p:spPr>
          <a:xfrm>
            <a:off x="0" y="0"/>
            <a:ext cx="92812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91372" y="1894788"/>
            <a:ext cx="544869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400" dirty="0"/>
              <a:t>BERT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58646" y="4514689"/>
            <a:ext cx="762000" cy="179294"/>
            <a:chOff x="4921624" y="3119718"/>
            <a:chExt cx="762000" cy="179294"/>
          </a:xfrm>
        </p:grpSpPr>
        <p:sp>
          <p:nvSpPr>
            <p:cNvPr id="8" name="矩形 7"/>
            <p:cNvSpPr/>
            <p:nvPr userDrawn="1"/>
          </p:nvSpPr>
          <p:spPr>
            <a:xfrm>
              <a:off x="4921624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212977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504330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CABA969-6358-492A-9F96-02C0FE72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206707" cy="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/>
                <a:t>BERT</a:t>
              </a:r>
              <a:r>
                <a:rPr lang="zh-CN" altLang="en-US" sz="3200" b="1" dirty="0"/>
                <a:t>微调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C221DF-FD27-4D56-A847-4436DD7A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95" y="1156889"/>
            <a:ext cx="10647619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2901186" cy="1109817"/>
            <a:chOff x="346587" y="0"/>
            <a:chExt cx="2901186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2370" y="45887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总结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C0C9ADA-4070-4C60-AFBA-87AEF099A655}"/>
              </a:ext>
            </a:extLst>
          </p:cNvPr>
          <p:cNvSpPr txBox="1"/>
          <p:nvPr/>
        </p:nvSpPr>
        <p:spPr>
          <a:xfrm>
            <a:off x="1357460" y="1502534"/>
            <a:ext cx="77841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1.BERT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针对微调设计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Transformer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的编码器做了如下修改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模型更大，训练数据更多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输入句子对，片段嵌入，可学习的位置编码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训练时使用两个任务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带掩码的语言模型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下一个句子预测</a:t>
            </a:r>
          </a:p>
        </p:txBody>
      </p:sp>
    </p:spTree>
    <p:extLst>
      <p:ext uri="{BB962C8B-B14F-4D97-AF65-F5344CB8AC3E}">
        <p14:creationId xmlns:p14="http://schemas.microsoft.com/office/powerpoint/2010/main" val="38611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2901186" cy="1109817"/>
            <a:chOff x="346587" y="0"/>
            <a:chExt cx="2901186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2370" y="45887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复现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99C21B1-8F97-40DD-9E25-1442CEA9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3" y="1157257"/>
            <a:ext cx="10963373" cy="5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989" r="989" b="989"/>
          <a:stretch/>
        </p:blipFill>
        <p:spPr>
          <a:xfrm>
            <a:off x="0" y="0"/>
            <a:ext cx="92812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7662" y="2306779"/>
            <a:ext cx="549228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感谢观看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58646" y="4514689"/>
            <a:ext cx="762000" cy="179294"/>
            <a:chOff x="4921624" y="3119718"/>
            <a:chExt cx="762000" cy="179294"/>
          </a:xfrm>
        </p:grpSpPr>
        <p:sp>
          <p:nvSpPr>
            <p:cNvPr id="8" name="矩形 7"/>
            <p:cNvSpPr/>
            <p:nvPr userDrawn="1"/>
          </p:nvSpPr>
          <p:spPr>
            <a:xfrm>
              <a:off x="4921624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212977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504330" y="3119718"/>
              <a:ext cx="179294" cy="179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CABA969-6358-492A-9F96-02C0FE72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3" y="3429000"/>
            <a:ext cx="5193053" cy="5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833" r="833" b="833"/>
          <a:stretch/>
        </p:blipFill>
        <p:spPr>
          <a:xfrm>
            <a:off x="2510115" y="-29736"/>
            <a:ext cx="9681885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347888" y="1881917"/>
            <a:ext cx="3319526" cy="590228"/>
            <a:chOff x="6954235" y="1098146"/>
            <a:chExt cx="3319526" cy="590228"/>
          </a:xfrm>
        </p:grpSpPr>
        <p:sp>
          <p:nvSpPr>
            <p:cNvPr id="4" name="椭圆 3"/>
            <p:cNvSpPr/>
            <p:nvPr/>
          </p:nvSpPr>
          <p:spPr>
            <a:xfrm>
              <a:off x="6954235" y="1098146"/>
              <a:ext cx="590228" cy="590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735759" y="1138973"/>
              <a:ext cx="2538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n-ea"/>
                </a:rPr>
                <a:t>BERT</a:t>
              </a: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网络架构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7888" y="2775794"/>
            <a:ext cx="2960454" cy="590228"/>
            <a:chOff x="6954235" y="1992023"/>
            <a:chExt cx="2960454" cy="590228"/>
          </a:xfrm>
        </p:grpSpPr>
        <p:sp>
          <p:nvSpPr>
            <p:cNvPr id="7" name="椭圆 6"/>
            <p:cNvSpPr/>
            <p:nvPr/>
          </p:nvSpPr>
          <p:spPr>
            <a:xfrm>
              <a:off x="6954235" y="1992023"/>
              <a:ext cx="590228" cy="590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35759" y="2032850"/>
              <a:ext cx="217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预训练</a:t>
              </a:r>
              <a:r>
                <a:rPr lang="en-US" altLang="zh-CN" sz="2800" b="1" dirty="0">
                  <a:solidFill>
                    <a:schemeClr val="bg1"/>
                  </a:solidFill>
                  <a:latin typeface="+mn-ea"/>
                </a:rPr>
                <a:t>BERT</a:t>
              </a:r>
              <a:endParaRPr lang="zh-CN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7888" y="3669671"/>
            <a:ext cx="2601381" cy="590228"/>
            <a:chOff x="6954235" y="2885900"/>
            <a:chExt cx="2601381" cy="590228"/>
          </a:xfrm>
        </p:grpSpPr>
        <p:sp>
          <p:nvSpPr>
            <p:cNvPr id="10" name="椭圆 9"/>
            <p:cNvSpPr/>
            <p:nvPr/>
          </p:nvSpPr>
          <p:spPr>
            <a:xfrm>
              <a:off x="6954235" y="2885900"/>
              <a:ext cx="590228" cy="5902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35759" y="2926727"/>
              <a:ext cx="1819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n-ea"/>
                </a:rPr>
                <a:t>BERT</a:t>
              </a: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微调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888" y="4563549"/>
            <a:ext cx="2761553" cy="590228"/>
            <a:chOff x="6954235" y="3779778"/>
            <a:chExt cx="2761553" cy="590228"/>
          </a:xfrm>
        </p:grpSpPr>
        <p:sp>
          <p:nvSpPr>
            <p:cNvPr id="13" name="椭圆 12"/>
            <p:cNvSpPr/>
            <p:nvPr/>
          </p:nvSpPr>
          <p:spPr>
            <a:xfrm>
              <a:off x="6954235" y="3779778"/>
              <a:ext cx="590228" cy="590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35759" y="382060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总结与复现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39420" y="4563549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6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/>
                <a:t>BERT</a:t>
              </a:r>
              <a:r>
                <a:rPr lang="zh-CN" altLang="en-US" sz="3200" b="1" dirty="0"/>
                <a:t>网络架构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BAF8A7E-C5F4-4E59-9C6F-67D965CF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7931"/>
            <a:ext cx="12192000" cy="49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/>
                <a:t>BERT</a:t>
              </a:r>
              <a:r>
                <a:rPr lang="zh-CN" altLang="en-US" sz="3200" b="1" dirty="0"/>
                <a:t>网络架构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B6A8968-A141-4306-8100-4C177381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889"/>
            <a:ext cx="12192000" cy="50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/>
                <a:t>BERT</a:t>
              </a:r>
              <a:r>
                <a:rPr lang="zh-CN" altLang="en-US" sz="3200" b="1" dirty="0"/>
                <a:t>网络架构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FEC950A-EC89-41CA-810C-75FE45DFF21C}"/>
              </a:ext>
            </a:extLst>
          </p:cNvPr>
          <p:cNvSpPr txBox="1"/>
          <p:nvPr/>
        </p:nvSpPr>
        <p:spPr>
          <a:xfrm>
            <a:off x="1046375" y="2111604"/>
            <a:ext cx="103600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原始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BERT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有两个不同模型尺寸的版本。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基本模型（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BERTBASE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）使用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层（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Transformer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编码器块），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768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个隐藏单元（隐藏大小）和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个自注意头，有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亿个参数。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大模型（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BERTLARGE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）使用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层，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1024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个隐藏单元和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个自注意头，有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亿个参数</a:t>
            </a:r>
          </a:p>
        </p:txBody>
      </p:sp>
    </p:spTree>
    <p:extLst>
      <p:ext uri="{BB962C8B-B14F-4D97-AF65-F5344CB8AC3E}">
        <p14:creationId xmlns:p14="http://schemas.microsoft.com/office/powerpoint/2010/main" val="1124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4428849" cy="1109817"/>
            <a:chOff x="346587" y="0"/>
            <a:chExt cx="4428849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2370" y="458879"/>
              <a:ext cx="25330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预训练</a:t>
              </a:r>
              <a:r>
                <a:rPr lang="en-US" altLang="zh-CN" sz="3200" b="1" dirty="0"/>
                <a:t>BERT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F857DB9-1680-4A47-AA74-527FBEDC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0" y="1654644"/>
            <a:ext cx="12164000" cy="39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预训练</a:t>
              </a:r>
              <a:r>
                <a:rPr lang="en-US" altLang="zh-CN" sz="3200" b="1" dirty="0"/>
                <a:t>BERT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91625-549A-437F-ADCE-C3A7A3D8B435}"/>
              </a:ext>
            </a:extLst>
          </p:cNvPr>
          <p:cNvSpPr txBox="1"/>
          <p:nvPr/>
        </p:nvSpPr>
        <p:spPr>
          <a:xfrm>
            <a:off x="933254" y="2432115"/>
            <a:ext cx="101338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1.Transfomer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的编码器是双向，标准语言模型要求单向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带掩码的语言模型每次随机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(15%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将一些词元换成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&lt;mask&gt;</a:t>
            </a: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因为微调任务中不出现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&lt;mask&gt;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80%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概率下，将选中的词元变成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&lt;mask&gt;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10%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概率下换成一个随机词元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10%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概率下保持原有的词元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194A1-89CC-454E-AB5B-5EE6269E1F84}"/>
              </a:ext>
            </a:extLst>
          </p:cNvPr>
          <p:cNvSpPr txBox="1"/>
          <p:nvPr/>
        </p:nvSpPr>
        <p:spPr>
          <a:xfrm>
            <a:off x="867266" y="1583703"/>
            <a:ext cx="7560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预训练任务</a:t>
            </a:r>
            <a:r>
              <a:rPr lang="en-US" altLang="zh-CN" sz="2400" dirty="0"/>
              <a:t>1:</a:t>
            </a:r>
            <a:r>
              <a:rPr lang="zh-CN" altLang="en-US" sz="2400" dirty="0"/>
              <a:t>带掩码的语言模型</a:t>
            </a:r>
          </a:p>
        </p:txBody>
      </p:sp>
    </p:spTree>
    <p:extLst>
      <p:ext uri="{BB962C8B-B14F-4D97-AF65-F5344CB8AC3E}">
        <p14:creationId xmlns:p14="http://schemas.microsoft.com/office/powerpoint/2010/main" val="17564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预训练</a:t>
              </a:r>
              <a:r>
                <a:rPr lang="en-US" altLang="zh-CN" sz="3200" b="1" dirty="0"/>
                <a:t>BERT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91625-549A-437F-ADCE-C3A7A3D8B435}"/>
              </a:ext>
            </a:extLst>
          </p:cNvPr>
          <p:cNvSpPr txBox="1"/>
          <p:nvPr/>
        </p:nvSpPr>
        <p:spPr>
          <a:xfrm>
            <a:off x="933254" y="2432115"/>
            <a:ext cx="101338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预测一个句子对中两个句子是不是相邻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训练样本中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50%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概率选择相邻句子对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50%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概率选择随机句子对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194A1-89CC-454E-AB5B-5EE6269E1F84}"/>
              </a:ext>
            </a:extLst>
          </p:cNvPr>
          <p:cNvSpPr txBox="1"/>
          <p:nvPr/>
        </p:nvSpPr>
        <p:spPr>
          <a:xfrm>
            <a:off x="867266" y="1583703"/>
            <a:ext cx="7560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预训练任务</a:t>
            </a:r>
            <a:r>
              <a:rPr lang="en-US" altLang="zh-CN" sz="2400" dirty="0"/>
              <a:t>2:</a:t>
            </a:r>
            <a:r>
              <a:rPr lang="zh-CN" altLang="en-US" sz="2400" dirty="0"/>
              <a:t>下一句子预测</a:t>
            </a:r>
          </a:p>
        </p:txBody>
      </p:sp>
    </p:spTree>
    <p:extLst>
      <p:ext uri="{BB962C8B-B14F-4D97-AF65-F5344CB8AC3E}">
        <p14:creationId xmlns:p14="http://schemas.microsoft.com/office/powerpoint/2010/main" val="217599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346587" y="0"/>
            <a:ext cx="5102105" cy="1109817"/>
            <a:chOff x="346587" y="0"/>
            <a:chExt cx="5102105" cy="1109817"/>
          </a:xfrm>
        </p:grpSpPr>
        <p:sp>
          <p:nvSpPr>
            <p:cNvPr id="23" name="任意多边形 22"/>
            <p:cNvSpPr/>
            <p:nvPr/>
          </p:nvSpPr>
          <p:spPr>
            <a:xfrm>
              <a:off x="346587" y="0"/>
              <a:ext cx="2219633" cy="1109817"/>
            </a:xfrm>
            <a:custGeom>
              <a:avLst/>
              <a:gdLst>
                <a:gd name="connsiteX0" fmla="*/ 0 w 2219633"/>
                <a:gd name="connsiteY0" fmla="*/ 0 h 1109817"/>
                <a:gd name="connsiteX1" fmla="*/ 2219633 w 2219633"/>
                <a:gd name="connsiteY1" fmla="*/ 0 h 1109817"/>
                <a:gd name="connsiteX2" fmla="*/ 1109817 w 2219633"/>
                <a:gd name="connsiteY2" fmla="*/ 1109817 h 11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633" h="1109817">
                  <a:moveTo>
                    <a:pt x="0" y="0"/>
                  </a:moveTo>
                  <a:lnTo>
                    <a:pt x="2219633" y="0"/>
                  </a:lnTo>
                  <a:lnTo>
                    <a:pt x="1109817" y="11098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8993" y="286057"/>
              <a:ext cx="3129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预训练</a:t>
              </a:r>
              <a:r>
                <a:rPr lang="en-US" altLang="zh-CN" sz="3200" b="1" dirty="0"/>
                <a:t>BERT</a:t>
              </a:r>
            </a:p>
          </p:txBody>
        </p:sp>
        <p:sp>
          <p:nvSpPr>
            <p:cNvPr id="32" name="椭圆 15"/>
            <p:cNvSpPr/>
            <p:nvPr/>
          </p:nvSpPr>
          <p:spPr>
            <a:xfrm>
              <a:off x="1249937" y="286056"/>
              <a:ext cx="412932" cy="412322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91625-549A-437F-ADCE-C3A7A3D8B435}"/>
              </a:ext>
            </a:extLst>
          </p:cNvPr>
          <p:cNvSpPr txBox="1"/>
          <p:nvPr/>
        </p:nvSpPr>
        <p:spPr>
          <a:xfrm>
            <a:off x="952106" y="3157980"/>
            <a:ext cx="101149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训练设置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We train with batch size of 256 sequences 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(256sequences * 512 tokens = 128,000 tokens/batch)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for 1,000,000 steps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194A1-89CC-454E-AB5B-5EE6269E1F84}"/>
              </a:ext>
            </a:extLst>
          </p:cNvPr>
          <p:cNvSpPr txBox="1"/>
          <p:nvPr/>
        </p:nvSpPr>
        <p:spPr>
          <a:xfrm>
            <a:off x="867266" y="1583703"/>
            <a:ext cx="110010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数据集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the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BooksCorpus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(800M words) and English Wikipedia (2,500M words</a:t>
            </a:r>
            <a:r>
              <a:rPr lang="en-US" altLang="zh-CN" sz="2400" dirty="0"/>
              <a:t>).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497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报告PPT模板 (45)"/>
</p:tagLst>
</file>

<file path=ppt/theme/theme1.xml><?xml version="1.0" encoding="utf-8"?>
<a:theme xmlns:a="http://schemas.openxmlformats.org/drawingml/2006/main" name="包图主题2">
  <a:themeElements>
    <a:clrScheme name="自定义 16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B5050"/>
      </a:accent1>
      <a:accent2>
        <a:srgbClr val="F5AA19"/>
      </a:accent2>
      <a:accent3>
        <a:srgbClr val="4B5050"/>
      </a:accent3>
      <a:accent4>
        <a:srgbClr val="F5AA19"/>
      </a:accent4>
      <a:accent5>
        <a:srgbClr val="4B5050"/>
      </a:accent5>
      <a:accent6>
        <a:srgbClr val="F5AA19"/>
      </a:accent6>
      <a:hlink>
        <a:srgbClr val="4B5050"/>
      </a:hlink>
      <a:folHlink>
        <a:srgbClr val="F5AA1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353</Words>
  <Application>Microsoft Office PowerPoint</Application>
  <PresentationFormat>宽屏</PresentationFormat>
  <Paragraphs>69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楷体</vt:lpstr>
      <vt:lpstr>微软雅黑</vt:lpstr>
      <vt:lpstr>Agency FB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述职报告PPT模板 (45)</dc:title>
  <dc:creator>逆流的小鱼</dc:creator>
  <cp:lastModifiedBy>谢 树松</cp:lastModifiedBy>
  <cp:revision>137</cp:revision>
  <dcterms:created xsi:type="dcterms:W3CDTF">2017-09-22T08:16:39Z</dcterms:created>
  <dcterms:modified xsi:type="dcterms:W3CDTF">2021-10-09T12:13:22Z</dcterms:modified>
</cp:coreProperties>
</file>