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7"/>
  </p:notesMasterIdLst>
  <p:sldIdLst>
    <p:sldId id="454" r:id="rId2"/>
    <p:sldId id="325" r:id="rId3"/>
    <p:sldId id="382" r:id="rId4"/>
    <p:sldId id="456" r:id="rId5"/>
    <p:sldId id="457" r:id="rId6"/>
    <p:sldId id="459" r:id="rId7"/>
    <p:sldId id="458" r:id="rId8"/>
    <p:sldId id="460" r:id="rId9"/>
    <p:sldId id="461" r:id="rId10"/>
    <p:sldId id="462" r:id="rId11"/>
    <p:sldId id="463" r:id="rId12"/>
    <p:sldId id="464" r:id="rId13"/>
    <p:sldId id="465" r:id="rId14"/>
    <p:sldId id="466" r:id="rId15"/>
    <p:sldId id="450"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1">
          <p15:clr>
            <a:srgbClr val="A4A3A4"/>
          </p15:clr>
        </p15:guide>
        <p15:guide id="2" pos="5498">
          <p15:clr>
            <a:srgbClr val="A4A3A4"/>
          </p15:clr>
        </p15:guide>
        <p15:guide id="3" orient="horz" pos="413">
          <p15:clr>
            <a:srgbClr val="A4A3A4"/>
          </p15:clr>
        </p15:guide>
        <p15:guide id="4" orient="horz" pos="29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2A2B"/>
    <a:srgbClr val="EF2E35"/>
    <a:srgbClr val="0065B0"/>
    <a:srgbClr val="CA1130"/>
    <a:srgbClr val="025090"/>
    <a:srgbClr val="F1F6FA"/>
    <a:srgbClr val="F2F2F2"/>
    <a:srgbClr val="0070C0"/>
    <a:srgbClr val="025DA5"/>
    <a:srgbClr val="0585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6" autoAdjust="0"/>
    <p:restoredTop sz="82389" autoAdjust="0"/>
  </p:normalViewPr>
  <p:slideViewPr>
    <p:cSldViewPr>
      <p:cViewPr varScale="1">
        <p:scale>
          <a:sx n="114" d="100"/>
          <a:sy n="114" d="100"/>
        </p:scale>
        <p:origin x="498" y="84"/>
      </p:cViewPr>
      <p:guideLst>
        <p:guide pos="281"/>
        <p:guide pos="5498"/>
        <p:guide orient="horz" pos="413"/>
        <p:guide orient="horz" pos="2932"/>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123" d="100"/>
          <a:sy n="123" d="100"/>
        </p:scale>
        <p:origin x="11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3A4F09-C816-46EA-8643-332589F14E06}"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6CE9B-81DC-4E2A-9C67-CE0D35C83A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76CE9B-81DC-4E2A-9C67-CE0D35C83AA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386891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019953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103521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427507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76CE9B-81DC-4E2A-9C67-CE0D35C83AA2}"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句子压缩到一个固定维度的向量中</a:t>
            </a:r>
            <a:r>
              <a:rPr lang="en-US" altLang="zh-CN" dirty="0"/>
              <a:t>,</a:t>
            </a:r>
            <a:r>
              <a:rPr lang="zh-CN" altLang="en-US" dirty="0"/>
              <a:t>基于循环神经网络的解码器将这一固定维度的向量解码至目标语言的翻译结果</a:t>
            </a:r>
            <a:r>
              <a:rPr lang="en-US" altLang="zh-CN" dirty="0"/>
              <a:t>,</a:t>
            </a:r>
            <a:r>
              <a:rPr lang="zh-CN" altLang="en-US" dirty="0"/>
              <a:t>使用和注意力机制</a:t>
            </a:r>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117789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143180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96444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0" i="0" dirty="0">
                <a:solidFill>
                  <a:srgbClr val="555666"/>
                </a:solidFill>
                <a:effectLst/>
                <a:latin typeface="-apple-system"/>
              </a:rPr>
              <a:t>将每个 </a:t>
            </a:r>
            <a:r>
              <a:rPr lang="en-US" altLang="zh-CN" b="0" i="0" dirty="0">
                <a:solidFill>
                  <a:srgbClr val="555666"/>
                </a:solidFill>
                <a:effectLst/>
                <a:latin typeface="-apple-system"/>
              </a:rPr>
              <a:t>hidden state</a:t>
            </a:r>
            <a:r>
              <a:rPr lang="zh-CN" altLang="en-US" b="0" i="0" dirty="0">
                <a:solidFill>
                  <a:srgbClr val="555666"/>
                </a:solidFill>
                <a:effectLst/>
                <a:latin typeface="-apple-system"/>
              </a:rPr>
              <a:t>（隐藏层状态）乘以经过 </a:t>
            </a:r>
            <a:r>
              <a:rPr lang="en-US" altLang="zh-CN" b="0" i="0" dirty="0" err="1">
                <a:solidFill>
                  <a:srgbClr val="555666"/>
                </a:solidFill>
                <a:effectLst/>
                <a:latin typeface="-apple-system"/>
              </a:rPr>
              <a:t>softmax</a:t>
            </a:r>
            <a:r>
              <a:rPr lang="en-US" altLang="zh-CN" b="0" i="0" dirty="0">
                <a:solidFill>
                  <a:srgbClr val="555666"/>
                </a:solidFill>
                <a:effectLst/>
                <a:latin typeface="-apple-system"/>
              </a:rPr>
              <a:t> </a:t>
            </a:r>
            <a:r>
              <a:rPr lang="zh-CN" altLang="en-US" b="0" i="0" dirty="0">
                <a:solidFill>
                  <a:srgbClr val="555666"/>
                </a:solidFill>
                <a:effectLst/>
                <a:latin typeface="-apple-system"/>
              </a:rPr>
              <a:t>归一化的对应分数，从而使得，得分高对应的 </a:t>
            </a:r>
            <a:r>
              <a:rPr lang="en-US" altLang="zh-CN" b="0" i="0" dirty="0">
                <a:solidFill>
                  <a:srgbClr val="555666"/>
                </a:solidFill>
                <a:effectLst/>
                <a:latin typeface="-apple-system"/>
              </a:rPr>
              <a:t>hidden state</a:t>
            </a:r>
            <a:r>
              <a:rPr lang="zh-CN" altLang="en-US" b="0" i="0" dirty="0">
                <a:solidFill>
                  <a:srgbClr val="555666"/>
                </a:solidFill>
                <a:effectLst/>
                <a:latin typeface="-apple-system"/>
              </a:rPr>
              <a:t>（隐藏层状态）会被放大，而得分低对应的 </a:t>
            </a:r>
            <a:r>
              <a:rPr lang="en-US" altLang="zh-CN" b="0" i="0" dirty="0">
                <a:solidFill>
                  <a:srgbClr val="555666"/>
                </a:solidFill>
                <a:effectLst/>
                <a:latin typeface="-apple-system"/>
              </a:rPr>
              <a:t>hidden state</a:t>
            </a:r>
            <a:r>
              <a:rPr lang="zh-CN" altLang="en-US" b="0" i="0" dirty="0">
                <a:solidFill>
                  <a:srgbClr val="555666"/>
                </a:solidFill>
                <a:effectLst/>
                <a:latin typeface="-apple-system"/>
              </a:rPr>
              <a:t>（隐藏层状态）会被缩小弱化。</a:t>
            </a:r>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388710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39336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58945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312915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4" name="矩形 3"/>
          <p:cNvSpPr/>
          <p:nvPr userDrawn="1"/>
        </p:nvSpPr>
        <p:spPr>
          <a:xfrm>
            <a:off x="-5226" y="1"/>
            <a:ext cx="9144000" cy="771550"/>
          </a:xfrm>
          <a:prstGeom prst="rect">
            <a:avLst/>
          </a:prstGeom>
          <a:solidFill>
            <a:schemeClr val="bg1">
              <a:lumMod val="95000"/>
            </a:schemeClr>
          </a:solidFill>
          <a:ln>
            <a:noFill/>
          </a:ln>
          <a:effectLst>
            <a:outerShdw blurRad="63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8" name="任意多边形 27"/>
          <p:cNvSpPr/>
          <p:nvPr userDrawn="1"/>
        </p:nvSpPr>
        <p:spPr>
          <a:xfrm>
            <a:off x="0" y="0"/>
            <a:ext cx="781903" cy="771551"/>
          </a:xfrm>
          <a:custGeom>
            <a:avLst/>
            <a:gdLst>
              <a:gd name="connsiteX0" fmla="*/ 0 w 781903"/>
              <a:gd name="connsiteY0" fmla="*/ 0 h 771551"/>
              <a:gd name="connsiteX1" fmla="*/ 781903 w 781903"/>
              <a:gd name="connsiteY1" fmla="*/ 0 h 771551"/>
              <a:gd name="connsiteX2" fmla="*/ 504199 w 781903"/>
              <a:gd name="connsiteY2" fmla="*/ 771551 h 771551"/>
              <a:gd name="connsiteX3" fmla="*/ 0 w 781903"/>
              <a:gd name="connsiteY3" fmla="*/ 771551 h 771551"/>
            </a:gdLst>
            <a:ahLst/>
            <a:cxnLst>
              <a:cxn ang="0">
                <a:pos x="connsiteX0" y="connsiteY0"/>
              </a:cxn>
              <a:cxn ang="0">
                <a:pos x="connsiteX1" y="connsiteY1"/>
              </a:cxn>
              <a:cxn ang="0">
                <a:pos x="connsiteX2" y="connsiteY2"/>
              </a:cxn>
              <a:cxn ang="0">
                <a:pos x="connsiteX3" y="connsiteY3"/>
              </a:cxn>
            </a:cxnLst>
            <a:rect l="l" t="t" r="r" b="b"/>
            <a:pathLst>
              <a:path w="781903" h="771551">
                <a:moveTo>
                  <a:pt x="0" y="0"/>
                </a:moveTo>
                <a:lnTo>
                  <a:pt x="781903" y="0"/>
                </a:lnTo>
                <a:lnTo>
                  <a:pt x="504199" y="771551"/>
                </a:lnTo>
                <a:lnTo>
                  <a:pt x="0" y="771551"/>
                </a:lnTo>
                <a:close/>
              </a:path>
            </a:pathLst>
          </a:cu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4" name="平行四边形 23"/>
          <p:cNvSpPr/>
          <p:nvPr userDrawn="1"/>
        </p:nvSpPr>
        <p:spPr>
          <a:xfrm>
            <a:off x="553517" y="0"/>
            <a:ext cx="406011" cy="771551"/>
          </a:xfrm>
          <a:prstGeom prst="parallelogram">
            <a:avLst>
              <a:gd name="adj" fmla="val 69004"/>
            </a:avLst>
          </a:prstGeom>
          <a:solidFill>
            <a:srgbClr val="EF2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pic>
        <p:nvPicPr>
          <p:cNvPr id="6" name="图片 5" descr="微信图片_20201022225032"/>
          <p:cNvPicPr>
            <a:picLocks noChangeAspect="1"/>
          </p:cNvPicPr>
          <p:nvPr userDrawn="1"/>
        </p:nvPicPr>
        <p:blipFill>
          <a:blip r:embed="rId2"/>
          <a:stretch>
            <a:fillRect/>
          </a:stretch>
        </p:blipFill>
        <p:spPr>
          <a:xfrm>
            <a:off x="6876256" y="113425"/>
            <a:ext cx="2079226" cy="544700"/>
          </a:xfrm>
          <a:prstGeom prst="rect">
            <a:avLst/>
          </a:prstGeom>
        </p:spPr>
      </p:pic>
      <p:sp>
        <p:nvSpPr>
          <p:cNvPr id="2" name="文本框 1"/>
          <p:cNvSpPr txBox="1"/>
          <p:nvPr userDrawn="1"/>
        </p:nvSpPr>
        <p:spPr>
          <a:xfrm>
            <a:off x="986840" y="195420"/>
            <a:ext cx="2646878" cy="461665"/>
          </a:xfrm>
          <a:prstGeom prst="rect">
            <a:avLst/>
          </a:prstGeom>
          <a:noFill/>
        </p:spPr>
        <p:txBody>
          <a:bodyPr wrap="none" rtlCol="0">
            <a:spAutoFit/>
          </a:bodyPr>
          <a:lstStyle/>
          <a:p>
            <a:pPr algn="l"/>
            <a:r>
              <a:rPr lang="zh-CN" altLang="en-US" sz="2400" b="1" dirty="0">
                <a:solidFill>
                  <a:schemeClr val="tx1"/>
                </a:solidFill>
                <a:latin typeface="字魂105号-简雅黑" pitchFamily="2" charset="-122"/>
                <a:ea typeface="字魂105号-简雅黑" pitchFamily="2" charset="-122"/>
                <a:sym typeface="+mn-ea"/>
              </a:rPr>
              <a:t>神经机器翻译模型</a:t>
            </a:r>
          </a:p>
        </p:txBody>
      </p:sp>
      <p:sp>
        <p:nvSpPr>
          <p:cNvPr id="8" name="文本框 7"/>
          <p:cNvSpPr txBox="1"/>
          <p:nvPr userDrawn="1"/>
        </p:nvSpPr>
        <p:spPr>
          <a:xfrm>
            <a:off x="-190688" y="157044"/>
            <a:ext cx="967928" cy="460375"/>
          </a:xfrm>
          <a:prstGeom prst="rect">
            <a:avLst/>
          </a:prstGeom>
          <a:noFill/>
        </p:spPr>
        <p:txBody>
          <a:bodyPr wrap="square" rtlCol="0">
            <a:spAutoFit/>
          </a:bodyPr>
          <a:lstStyle/>
          <a:p>
            <a:pPr algn="ctr"/>
            <a:r>
              <a:rPr lang="en-US" altLang="zh-CN" sz="2400" b="1" dirty="0">
                <a:solidFill>
                  <a:schemeClr val="bg1"/>
                </a:solidFill>
                <a:latin typeface="字魂105号-简雅黑" pitchFamily="2" charset="-122"/>
                <a:ea typeface="字魂105号-简雅黑" pitchFamily="2" charset="-122"/>
                <a:cs typeface="Aa楷体" pitchFamily="2" charset="-122"/>
              </a:rPr>
              <a:t>01</a:t>
            </a:r>
            <a:endParaRPr lang="zh-CN" altLang="en-US" sz="2400" b="1" dirty="0">
              <a:solidFill>
                <a:schemeClr val="bg1"/>
              </a:solidFill>
              <a:latin typeface="字魂105号-简雅黑" pitchFamily="2" charset="-122"/>
              <a:ea typeface="字魂105号-简雅黑" pitchFamily="2" charset="-122"/>
              <a:cs typeface="Aa楷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矩形 3"/>
          <p:cNvSpPr/>
          <p:nvPr userDrawn="1"/>
        </p:nvSpPr>
        <p:spPr>
          <a:xfrm>
            <a:off x="-5226" y="1"/>
            <a:ext cx="9144000" cy="771550"/>
          </a:xfrm>
          <a:prstGeom prst="rect">
            <a:avLst/>
          </a:prstGeom>
          <a:solidFill>
            <a:schemeClr val="bg1">
              <a:lumMod val="95000"/>
            </a:schemeClr>
          </a:solidFill>
          <a:ln>
            <a:noFill/>
          </a:ln>
          <a:effectLst>
            <a:outerShdw blurRad="63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8" name="任意多边形 27"/>
          <p:cNvSpPr/>
          <p:nvPr userDrawn="1"/>
        </p:nvSpPr>
        <p:spPr>
          <a:xfrm>
            <a:off x="0" y="0"/>
            <a:ext cx="781903" cy="771551"/>
          </a:xfrm>
          <a:custGeom>
            <a:avLst/>
            <a:gdLst>
              <a:gd name="connsiteX0" fmla="*/ 0 w 781903"/>
              <a:gd name="connsiteY0" fmla="*/ 0 h 771551"/>
              <a:gd name="connsiteX1" fmla="*/ 781903 w 781903"/>
              <a:gd name="connsiteY1" fmla="*/ 0 h 771551"/>
              <a:gd name="connsiteX2" fmla="*/ 504199 w 781903"/>
              <a:gd name="connsiteY2" fmla="*/ 771551 h 771551"/>
              <a:gd name="connsiteX3" fmla="*/ 0 w 781903"/>
              <a:gd name="connsiteY3" fmla="*/ 771551 h 771551"/>
            </a:gdLst>
            <a:ahLst/>
            <a:cxnLst>
              <a:cxn ang="0">
                <a:pos x="connsiteX0" y="connsiteY0"/>
              </a:cxn>
              <a:cxn ang="0">
                <a:pos x="connsiteX1" y="connsiteY1"/>
              </a:cxn>
              <a:cxn ang="0">
                <a:pos x="connsiteX2" y="connsiteY2"/>
              </a:cxn>
              <a:cxn ang="0">
                <a:pos x="connsiteX3" y="connsiteY3"/>
              </a:cxn>
            </a:cxnLst>
            <a:rect l="l" t="t" r="r" b="b"/>
            <a:pathLst>
              <a:path w="781903" h="771551">
                <a:moveTo>
                  <a:pt x="0" y="0"/>
                </a:moveTo>
                <a:lnTo>
                  <a:pt x="781903" y="0"/>
                </a:lnTo>
                <a:lnTo>
                  <a:pt x="504199" y="771551"/>
                </a:lnTo>
                <a:lnTo>
                  <a:pt x="0" y="771551"/>
                </a:lnTo>
                <a:close/>
              </a:path>
            </a:pathLst>
          </a:cu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4" name="平行四边形 23"/>
          <p:cNvSpPr/>
          <p:nvPr userDrawn="1"/>
        </p:nvSpPr>
        <p:spPr>
          <a:xfrm>
            <a:off x="553517" y="0"/>
            <a:ext cx="406011" cy="771551"/>
          </a:xfrm>
          <a:prstGeom prst="parallelogram">
            <a:avLst>
              <a:gd name="adj" fmla="val 69004"/>
            </a:avLst>
          </a:prstGeom>
          <a:solidFill>
            <a:srgbClr val="EF2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pic>
        <p:nvPicPr>
          <p:cNvPr id="6" name="图片 5" descr="微信图片_20201022225032"/>
          <p:cNvPicPr>
            <a:picLocks noChangeAspect="1"/>
          </p:cNvPicPr>
          <p:nvPr userDrawn="1"/>
        </p:nvPicPr>
        <p:blipFill>
          <a:blip r:embed="rId2"/>
          <a:stretch>
            <a:fillRect/>
          </a:stretch>
        </p:blipFill>
        <p:spPr>
          <a:xfrm>
            <a:off x="6876256" y="113425"/>
            <a:ext cx="2079226" cy="544700"/>
          </a:xfrm>
          <a:prstGeom prst="rect">
            <a:avLst/>
          </a:prstGeom>
        </p:spPr>
      </p:pic>
      <p:sp>
        <p:nvSpPr>
          <p:cNvPr id="7" name="文本框 6"/>
          <p:cNvSpPr txBox="1"/>
          <p:nvPr userDrawn="1"/>
        </p:nvSpPr>
        <p:spPr>
          <a:xfrm>
            <a:off x="971600" y="219550"/>
            <a:ext cx="1415772" cy="461665"/>
          </a:xfrm>
          <a:prstGeom prst="rect">
            <a:avLst/>
          </a:prstGeom>
          <a:noFill/>
        </p:spPr>
        <p:txBody>
          <a:bodyPr wrap="none" rtlCol="0">
            <a:spAutoFit/>
          </a:bodyPr>
          <a:lstStyle/>
          <a:p>
            <a:r>
              <a:rPr lang="zh-CN" altLang="en-US" sz="2400" dirty="0">
                <a:solidFill>
                  <a:schemeClr val="tx1">
                    <a:lumMod val="85000"/>
                    <a:lumOff val="15000"/>
                  </a:schemeClr>
                </a:solidFill>
                <a:ea typeface="字魂105号-简雅黑" pitchFamily="2" charset="-122"/>
              </a:rPr>
              <a:t>完成情况</a:t>
            </a:r>
          </a:p>
        </p:txBody>
      </p:sp>
      <p:sp>
        <p:nvSpPr>
          <p:cNvPr id="8" name="文本框 7"/>
          <p:cNvSpPr txBox="1"/>
          <p:nvPr userDrawn="1"/>
        </p:nvSpPr>
        <p:spPr>
          <a:xfrm>
            <a:off x="-190688" y="157044"/>
            <a:ext cx="967928" cy="461665"/>
          </a:xfrm>
          <a:prstGeom prst="rect">
            <a:avLst/>
          </a:prstGeom>
          <a:noFill/>
        </p:spPr>
        <p:txBody>
          <a:bodyPr wrap="square" rtlCol="0">
            <a:spAutoFit/>
          </a:bodyPr>
          <a:lstStyle/>
          <a:p>
            <a:pPr algn="ctr"/>
            <a:r>
              <a:rPr lang="en-US" altLang="zh-CN" sz="2400" b="1" dirty="0">
                <a:solidFill>
                  <a:schemeClr val="bg1"/>
                </a:solidFill>
                <a:latin typeface="字魂105号-简雅黑" pitchFamily="2" charset="-122"/>
                <a:ea typeface="字魂105号-简雅黑" pitchFamily="2" charset="-122"/>
                <a:cs typeface="Aa楷体" pitchFamily="2" charset="-122"/>
              </a:rPr>
              <a:t>02</a:t>
            </a:r>
            <a:endParaRPr lang="zh-CN" altLang="en-US" sz="2400" b="1" dirty="0">
              <a:solidFill>
                <a:schemeClr val="bg1"/>
              </a:solidFill>
              <a:latin typeface="字魂105号-简雅黑" pitchFamily="2" charset="-122"/>
              <a:ea typeface="字魂105号-简雅黑" pitchFamily="2" charset="-122"/>
              <a:cs typeface="Aa楷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4" name="矩形 3"/>
          <p:cNvSpPr/>
          <p:nvPr userDrawn="1"/>
        </p:nvSpPr>
        <p:spPr>
          <a:xfrm>
            <a:off x="-5226" y="1"/>
            <a:ext cx="9144000" cy="771550"/>
          </a:xfrm>
          <a:prstGeom prst="rect">
            <a:avLst/>
          </a:prstGeom>
          <a:solidFill>
            <a:schemeClr val="bg1">
              <a:lumMod val="95000"/>
            </a:schemeClr>
          </a:solidFill>
          <a:ln>
            <a:noFill/>
          </a:ln>
          <a:effectLst>
            <a:outerShdw blurRad="63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8" name="任意多边形 27"/>
          <p:cNvSpPr/>
          <p:nvPr userDrawn="1"/>
        </p:nvSpPr>
        <p:spPr>
          <a:xfrm>
            <a:off x="0" y="0"/>
            <a:ext cx="781903" cy="771551"/>
          </a:xfrm>
          <a:custGeom>
            <a:avLst/>
            <a:gdLst>
              <a:gd name="connsiteX0" fmla="*/ 0 w 781903"/>
              <a:gd name="connsiteY0" fmla="*/ 0 h 771551"/>
              <a:gd name="connsiteX1" fmla="*/ 781903 w 781903"/>
              <a:gd name="connsiteY1" fmla="*/ 0 h 771551"/>
              <a:gd name="connsiteX2" fmla="*/ 504199 w 781903"/>
              <a:gd name="connsiteY2" fmla="*/ 771551 h 771551"/>
              <a:gd name="connsiteX3" fmla="*/ 0 w 781903"/>
              <a:gd name="connsiteY3" fmla="*/ 771551 h 771551"/>
            </a:gdLst>
            <a:ahLst/>
            <a:cxnLst>
              <a:cxn ang="0">
                <a:pos x="connsiteX0" y="connsiteY0"/>
              </a:cxn>
              <a:cxn ang="0">
                <a:pos x="connsiteX1" y="connsiteY1"/>
              </a:cxn>
              <a:cxn ang="0">
                <a:pos x="connsiteX2" y="connsiteY2"/>
              </a:cxn>
              <a:cxn ang="0">
                <a:pos x="connsiteX3" y="connsiteY3"/>
              </a:cxn>
            </a:cxnLst>
            <a:rect l="l" t="t" r="r" b="b"/>
            <a:pathLst>
              <a:path w="781903" h="771551">
                <a:moveTo>
                  <a:pt x="0" y="0"/>
                </a:moveTo>
                <a:lnTo>
                  <a:pt x="781903" y="0"/>
                </a:lnTo>
                <a:lnTo>
                  <a:pt x="504199" y="771551"/>
                </a:lnTo>
                <a:lnTo>
                  <a:pt x="0" y="771551"/>
                </a:lnTo>
                <a:close/>
              </a:path>
            </a:pathLst>
          </a:cu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4" name="平行四边形 23"/>
          <p:cNvSpPr/>
          <p:nvPr userDrawn="1"/>
        </p:nvSpPr>
        <p:spPr>
          <a:xfrm>
            <a:off x="553517" y="0"/>
            <a:ext cx="406011" cy="771551"/>
          </a:xfrm>
          <a:prstGeom prst="parallelogram">
            <a:avLst>
              <a:gd name="adj" fmla="val 69004"/>
            </a:avLst>
          </a:prstGeom>
          <a:solidFill>
            <a:srgbClr val="EF2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pic>
        <p:nvPicPr>
          <p:cNvPr id="6" name="图片 5" descr="微信图片_20201022225032"/>
          <p:cNvPicPr>
            <a:picLocks noChangeAspect="1"/>
          </p:cNvPicPr>
          <p:nvPr userDrawn="1"/>
        </p:nvPicPr>
        <p:blipFill>
          <a:blip r:embed="rId2"/>
          <a:stretch>
            <a:fillRect/>
          </a:stretch>
        </p:blipFill>
        <p:spPr>
          <a:xfrm>
            <a:off x="6876256" y="113425"/>
            <a:ext cx="2079226" cy="544700"/>
          </a:xfrm>
          <a:prstGeom prst="rect">
            <a:avLst/>
          </a:prstGeom>
        </p:spPr>
      </p:pic>
      <p:sp>
        <p:nvSpPr>
          <p:cNvPr id="7" name="文本框 6"/>
          <p:cNvSpPr txBox="1"/>
          <p:nvPr userDrawn="1"/>
        </p:nvSpPr>
        <p:spPr>
          <a:xfrm>
            <a:off x="971600" y="219550"/>
            <a:ext cx="1415772" cy="461665"/>
          </a:xfrm>
          <a:prstGeom prst="rect">
            <a:avLst/>
          </a:prstGeom>
          <a:noFill/>
        </p:spPr>
        <p:txBody>
          <a:bodyPr wrap="none" rtlCol="0">
            <a:spAutoFit/>
          </a:bodyPr>
          <a:lstStyle/>
          <a:p>
            <a:r>
              <a:rPr lang="zh-CN" altLang="en-US" sz="2400" dirty="0">
                <a:solidFill>
                  <a:schemeClr val="tx1">
                    <a:lumMod val="85000"/>
                    <a:lumOff val="15000"/>
                  </a:schemeClr>
                </a:solidFill>
                <a:ea typeface="字魂105号-简雅黑" pitchFamily="2" charset="-122"/>
              </a:rPr>
              <a:t>不足之处</a:t>
            </a:r>
          </a:p>
        </p:txBody>
      </p:sp>
      <p:sp>
        <p:nvSpPr>
          <p:cNvPr id="8" name="文本框 7"/>
          <p:cNvSpPr txBox="1"/>
          <p:nvPr userDrawn="1"/>
        </p:nvSpPr>
        <p:spPr>
          <a:xfrm>
            <a:off x="-190688" y="157044"/>
            <a:ext cx="967928" cy="461665"/>
          </a:xfrm>
          <a:prstGeom prst="rect">
            <a:avLst/>
          </a:prstGeom>
          <a:noFill/>
        </p:spPr>
        <p:txBody>
          <a:bodyPr wrap="square" rtlCol="0">
            <a:spAutoFit/>
          </a:bodyPr>
          <a:lstStyle/>
          <a:p>
            <a:pPr algn="ctr"/>
            <a:r>
              <a:rPr lang="en-US" altLang="zh-CN" sz="2400" b="1" dirty="0">
                <a:solidFill>
                  <a:schemeClr val="bg1"/>
                </a:solidFill>
                <a:latin typeface="字魂105号-简雅黑" pitchFamily="2" charset="-122"/>
                <a:ea typeface="字魂105号-简雅黑" pitchFamily="2" charset="-122"/>
                <a:cs typeface="Aa楷体" pitchFamily="2" charset="-122"/>
              </a:rPr>
              <a:t>03</a:t>
            </a:r>
            <a:endParaRPr lang="zh-CN" altLang="en-US" sz="2400" b="1" dirty="0">
              <a:solidFill>
                <a:schemeClr val="bg1"/>
              </a:solidFill>
              <a:latin typeface="字魂105号-简雅黑" pitchFamily="2" charset="-122"/>
              <a:ea typeface="字魂105号-简雅黑" pitchFamily="2" charset="-122"/>
              <a:cs typeface="Aa楷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矩形 1"/>
          <p:cNvSpPr/>
          <p:nvPr userDrawn="1"/>
        </p:nvSpPr>
        <p:spPr bwMode="auto">
          <a:xfrm>
            <a:off x="0" y="5042298"/>
            <a:ext cx="9144000" cy="101203"/>
          </a:xfrm>
          <a:prstGeom prst="rect">
            <a:avLst/>
          </a:prstGeom>
          <a:solidFill>
            <a:schemeClr val="bg2"/>
          </a:solidFill>
          <a:ln w="9525" cap="flat" cmpd="sng" algn="ctr">
            <a:noFill/>
            <a:prstDash val="solid"/>
            <a:round/>
            <a:headEnd type="none" w="med" len="med"/>
            <a:tailEnd type="none" w="med" len="med"/>
          </a:ln>
          <a:effectLst/>
        </p:spPr>
        <p:txBody>
          <a:bodyPr lIns="68553" tIns="34277" rIns="68553" bIns="34277"/>
          <a:lstStyle/>
          <a:p>
            <a:pPr defTabSz="685800" eaLnBrk="1" hangingPunct="1">
              <a:buFont typeface="Arial" charset="0"/>
              <a:buNone/>
              <a:defRPr/>
            </a:pPr>
            <a:endParaRPr lang="zh-CN" altLang="en-US" sz="1350">
              <a:ea typeface="宋体" charset="-122"/>
            </a:endParaRPr>
          </a:p>
        </p:txBody>
      </p:sp>
      <p:sp>
        <p:nvSpPr>
          <p:cNvPr id="3" name="矩形 2"/>
          <p:cNvSpPr/>
          <p:nvPr userDrawn="1"/>
        </p:nvSpPr>
        <p:spPr bwMode="auto">
          <a:xfrm>
            <a:off x="8665369" y="4951810"/>
            <a:ext cx="382191" cy="159544"/>
          </a:xfrm>
          <a:prstGeom prst="rect">
            <a:avLst/>
          </a:prstGeom>
          <a:solidFill>
            <a:schemeClr val="accent1"/>
          </a:solidFill>
          <a:ln w="9525" cap="flat" cmpd="sng" algn="ctr">
            <a:solidFill>
              <a:schemeClr val="accent1">
                <a:lumMod val="85000"/>
              </a:schemeClr>
            </a:solidFill>
            <a:prstDash val="solid"/>
            <a:round/>
            <a:headEnd type="none" w="med" len="med"/>
            <a:tailEnd type="none" w="med" len="med"/>
          </a:ln>
          <a:effectLst/>
        </p:spPr>
        <p:txBody>
          <a:bodyPr lIns="68553" tIns="34277" rIns="68553" bIns="34277"/>
          <a:lstStyle/>
          <a:p>
            <a:pPr defTabSz="685800" eaLnBrk="1" hangingPunct="1">
              <a:buFont typeface="Arial" charset="0"/>
              <a:buNone/>
              <a:defRPr/>
            </a:pPr>
            <a:endParaRPr lang="zh-CN" altLang="en-US" sz="1350">
              <a:ea typeface="宋体" charset="-122"/>
            </a:endParaRPr>
          </a:p>
        </p:txBody>
      </p:sp>
      <p:sp>
        <p:nvSpPr>
          <p:cNvPr id="4" name="文本框 3"/>
          <p:cNvSpPr txBox="1">
            <a:spLocks noChangeArrowheads="1"/>
          </p:cNvSpPr>
          <p:nvPr userDrawn="1"/>
        </p:nvSpPr>
        <p:spPr bwMode="auto">
          <a:xfrm>
            <a:off x="8717756" y="4933951"/>
            <a:ext cx="277416"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微软雅黑" pitchFamily="34" charset="-122"/>
              </a:defRPr>
            </a:lvl1pPr>
            <a:lvl2pPr marL="742950" indent="-285750">
              <a:defRPr>
                <a:solidFill>
                  <a:schemeClr val="tx1"/>
                </a:solidFill>
                <a:latin typeface="Arial" charset="0"/>
                <a:ea typeface="微软雅黑" pitchFamily="34" charset="-122"/>
              </a:defRPr>
            </a:lvl2pPr>
            <a:lvl3pPr marL="1143000" indent="-228600">
              <a:defRPr>
                <a:solidFill>
                  <a:schemeClr val="tx1"/>
                </a:solidFill>
                <a:latin typeface="Arial" charset="0"/>
                <a:ea typeface="微软雅黑" pitchFamily="34" charset="-122"/>
              </a:defRPr>
            </a:lvl3pPr>
            <a:lvl4pPr marL="1600200" indent="-228600">
              <a:defRPr>
                <a:solidFill>
                  <a:schemeClr val="tx1"/>
                </a:solidFill>
                <a:latin typeface="Arial" charset="0"/>
                <a:ea typeface="微软雅黑" pitchFamily="34" charset="-122"/>
              </a:defRPr>
            </a:lvl4pPr>
            <a:lvl5pPr marL="2057400" indent="-228600">
              <a:defRPr>
                <a:solidFill>
                  <a:schemeClr val="tx1"/>
                </a:solidFill>
                <a:latin typeface="Arial" charset="0"/>
                <a:ea typeface="微软雅黑" pitchFamily="34" charset="-122"/>
              </a:defRPr>
            </a:lvl5pPr>
            <a:lvl6pPr marL="2514600" indent="-228600" defTabSz="457200" fontAlgn="base">
              <a:spcBef>
                <a:spcPct val="0"/>
              </a:spcBef>
              <a:spcAft>
                <a:spcPct val="0"/>
              </a:spcAft>
              <a:defRPr>
                <a:solidFill>
                  <a:schemeClr val="tx1"/>
                </a:solidFill>
                <a:latin typeface="Arial" charset="0"/>
                <a:ea typeface="微软雅黑" pitchFamily="34" charset="-122"/>
              </a:defRPr>
            </a:lvl6pPr>
            <a:lvl7pPr marL="2971800" indent="-228600" defTabSz="457200" fontAlgn="base">
              <a:spcBef>
                <a:spcPct val="0"/>
              </a:spcBef>
              <a:spcAft>
                <a:spcPct val="0"/>
              </a:spcAft>
              <a:defRPr>
                <a:solidFill>
                  <a:schemeClr val="tx1"/>
                </a:solidFill>
                <a:latin typeface="Arial" charset="0"/>
                <a:ea typeface="微软雅黑" pitchFamily="34" charset="-122"/>
              </a:defRPr>
            </a:lvl7pPr>
            <a:lvl8pPr marL="3429000" indent="-228600" defTabSz="457200" fontAlgn="base">
              <a:spcBef>
                <a:spcPct val="0"/>
              </a:spcBef>
              <a:spcAft>
                <a:spcPct val="0"/>
              </a:spcAft>
              <a:defRPr>
                <a:solidFill>
                  <a:schemeClr val="tx1"/>
                </a:solidFill>
                <a:latin typeface="Arial" charset="0"/>
                <a:ea typeface="微软雅黑" pitchFamily="34" charset="-122"/>
              </a:defRPr>
            </a:lvl8pPr>
            <a:lvl9pPr marL="3886200" indent="-228600" defTabSz="457200" fontAlgn="base">
              <a:spcBef>
                <a:spcPct val="0"/>
              </a:spcBef>
              <a:spcAft>
                <a:spcPct val="0"/>
              </a:spcAft>
              <a:defRPr>
                <a:solidFill>
                  <a:schemeClr val="tx1"/>
                </a:solidFill>
                <a:latin typeface="Arial" charset="0"/>
                <a:ea typeface="微软雅黑" pitchFamily="34" charset="-122"/>
              </a:defRPr>
            </a:lvl9pPr>
          </a:lstStyle>
          <a:p>
            <a:pPr algn="ctr" eaLnBrk="1" hangingPunct="1">
              <a:defRPr/>
            </a:pPr>
            <a:fld id="{27B4A65E-D6D6-4737-90BB-305C5085C50B}" type="slidenum">
              <a:rPr lang="zh-CN" altLang="en-US" sz="825" smtClean="0">
                <a:solidFill>
                  <a:schemeClr val="accent2"/>
                </a:solidFill>
                <a:latin typeface="字魂105号-简雅黑" pitchFamily="2" charset="-122"/>
                <a:ea typeface="字魂105号-简雅黑" pitchFamily="2" charset="-122"/>
              </a:rPr>
              <a:t>‹#›</a:t>
            </a:fld>
            <a:endParaRPr lang="zh-CN" altLang="en-US" sz="825" dirty="0">
              <a:solidFill>
                <a:schemeClr val="accent2"/>
              </a:solidFill>
              <a:latin typeface="字魂105号-简雅黑" pitchFamily="2" charset="-122"/>
              <a:ea typeface="字魂105号-简雅黑" pitchFamily="2" charset="-122"/>
            </a:endParaRPr>
          </a:p>
        </p:txBody>
      </p:sp>
    </p:spTree>
  </p:cSld>
  <p:clrMapOvr>
    <a:masterClrMapping/>
  </p:clrMapOvr>
  <p:transition spd="slow"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2000" advTm="11000">
        <p:fade/>
      </p:transition>
    </mc:Choice>
    <mc:Fallback xmlns="">
      <p:transition spd="slow" advTm="11000">
        <p:fade/>
      </p:transition>
    </mc:Fallback>
  </mc:AlternateContent>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答辩型7"/>
          <p:cNvPicPr>
            <a:picLocks noChangeAspect="1"/>
          </p:cNvPicPr>
          <p:nvPr/>
        </p:nvPicPr>
        <p:blipFill>
          <a:blip r:embed="rId2"/>
          <a:srcRect l="1207" t="30893" r="2375" b="1811"/>
          <a:stretch>
            <a:fillRect/>
          </a:stretch>
        </p:blipFill>
        <p:spPr>
          <a:xfrm>
            <a:off x="-2078" y="0"/>
            <a:ext cx="9142084" cy="4587975"/>
          </a:xfrm>
          <a:custGeom>
            <a:avLst/>
            <a:gdLst>
              <a:gd name="connsiteX0" fmla="*/ 0 w 9142084"/>
              <a:gd name="connsiteY0" fmla="*/ 0 h 4587975"/>
              <a:gd name="connsiteX1" fmla="*/ 9142084 w 9142084"/>
              <a:gd name="connsiteY1" fmla="*/ 0 h 4587975"/>
              <a:gd name="connsiteX2" fmla="*/ 9142084 w 9142084"/>
              <a:gd name="connsiteY2" fmla="*/ 1890585 h 4587975"/>
              <a:gd name="connsiteX3" fmla="*/ 8513806 w 9142084"/>
              <a:gd name="connsiteY3" fmla="*/ 1890585 h 4587975"/>
              <a:gd name="connsiteX4" fmla="*/ 7500551 w 9142084"/>
              <a:gd name="connsiteY4" fmla="*/ 2928553 h 4587975"/>
              <a:gd name="connsiteX5" fmla="*/ 6858001 w 9142084"/>
              <a:gd name="connsiteY5" fmla="*/ 2932169 h 4587975"/>
              <a:gd name="connsiteX6" fmla="*/ 5288692 w 9142084"/>
              <a:gd name="connsiteY6" fmla="*/ 4572001 h 4587975"/>
              <a:gd name="connsiteX7" fmla="*/ 0 w 9142084"/>
              <a:gd name="connsiteY7" fmla="*/ 4587975 h 458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2084" h="4587975">
                <a:moveTo>
                  <a:pt x="0" y="0"/>
                </a:moveTo>
                <a:lnTo>
                  <a:pt x="9142084" y="0"/>
                </a:lnTo>
                <a:lnTo>
                  <a:pt x="9142084" y="1890585"/>
                </a:lnTo>
                <a:lnTo>
                  <a:pt x="8513806" y="1890585"/>
                </a:lnTo>
                <a:lnTo>
                  <a:pt x="7500551" y="2928553"/>
                </a:lnTo>
                <a:lnTo>
                  <a:pt x="6858001" y="2932169"/>
                </a:lnTo>
                <a:lnTo>
                  <a:pt x="5288692" y="4572001"/>
                </a:lnTo>
                <a:lnTo>
                  <a:pt x="0" y="4587975"/>
                </a:lnTo>
                <a:close/>
              </a:path>
            </a:pathLst>
          </a:custGeom>
        </p:spPr>
      </p:pic>
      <p:sp>
        <p:nvSpPr>
          <p:cNvPr id="23" name="矩形 25"/>
          <p:cNvSpPr/>
          <p:nvPr/>
        </p:nvSpPr>
        <p:spPr>
          <a:xfrm>
            <a:off x="-3994" y="-1194"/>
            <a:ext cx="9144000" cy="4587975"/>
          </a:xfrm>
          <a:custGeom>
            <a:avLst/>
            <a:gdLst>
              <a:gd name="connsiteX0" fmla="*/ 0 w 9144000"/>
              <a:gd name="connsiteY0" fmla="*/ 0 h 4587975"/>
              <a:gd name="connsiteX1" fmla="*/ 9144000 w 9144000"/>
              <a:gd name="connsiteY1" fmla="*/ 0 h 4587975"/>
              <a:gd name="connsiteX2" fmla="*/ 9144000 w 9144000"/>
              <a:gd name="connsiteY2" fmla="*/ 4587975 h 4587975"/>
              <a:gd name="connsiteX3" fmla="*/ 0 w 9144000"/>
              <a:gd name="connsiteY3" fmla="*/ 4587975 h 4587975"/>
              <a:gd name="connsiteX4" fmla="*/ 0 w 9144000"/>
              <a:gd name="connsiteY4" fmla="*/ 0 h 4587975"/>
              <a:gd name="connsiteX0-1" fmla="*/ 0 w 9144000"/>
              <a:gd name="connsiteY0-2" fmla="*/ 0 h 4587975"/>
              <a:gd name="connsiteX1-3" fmla="*/ 9144000 w 9144000"/>
              <a:gd name="connsiteY1-4" fmla="*/ 0 h 4587975"/>
              <a:gd name="connsiteX2-5" fmla="*/ 9144000 w 9144000"/>
              <a:gd name="connsiteY2-6" fmla="*/ 4587975 h 4587975"/>
              <a:gd name="connsiteX3-7" fmla="*/ 5288692 w 9144000"/>
              <a:gd name="connsiteY3-8" fmla="*/ 4572001 h 4587975"/>
              <a:gd name="connsiteX4-9" fmla="*/ 0 w 9144000"/>
              <a:gd name="connsiteY4-10" fmla="*/ 4587975 h 4587975"/>
              <a:gd name="connsiteX5" fmla="*/ 0 w 9144000"/>
              <a:gd name="connsiteY5" fmla="*/ 0 h 4587975"/>
              <a:gd name="connsiteX0-11" fmla="*/ 0 w 9144000"/>
              <a:gd name="connsiteY0-12" fmla="*/ 0 h 4587975"/>
              <a:gd name="connsiteX1-13" fmla="*/ 9144000 w 9144000"/>
              <a:gd name="connsiteY1-14" fmla="*/ 0 h 4587975"/>
              <a:gd name="connsiteX2-15" fmla="*/ 6746790 w 9144000"/>
              <a:gd name="connsiteY2-16" fmla="*/ 2944526 h 4587975"/>
              <a:gd name="connsiteX3-17" fmla="*/ 5288692 w 9144000"/>
              <a:gd name="connsiteY3-18" fmla="*/ 4572001 h 4587975"/>
              <a:gd name="connsiteX4-19" fmla="*/ 0 w 9144000"/>
              <a:gd name="connsiteY4-20" fmla="*/ 4587975 h 4587975"/>
              <a:gd name="connsiteX5-21" fmla="*/ 0 w 9144000"/>
              <a:gd name="connsiteY5-22" fmla="*/ 0 h 4587975"/>
              <a:gd name="connsiteX0-23" fmla="*/ 0 w 9144000"/>
              <a:gd name="connsiteY0-24" fmla="*/ 0 h 4587975"/>
              <a:gd name="connsiteX1-25" fmla="*/ 9144000 w 9144000"/>
              <a:gd name="connsiteY1-26" fmla="*/ 0 h 4587975"/>
              <a:gd name="connsiteX2-27" fmla="*/ 7710616 w 9144000"/>
              <a:gd name="connsiteY2-28" fmla="*/ 1729947 h 4587975"/>
              <a:gd name="connsiteX3-29" fmla="*/ 6746790 w 9144000"/>
              <a:gd name="connsiteY3-30" fmla="*/ 2944526 h 4587975"/>
              <a:gd name="connsiteX4-31" fmla="*/ 5288692 w 9144000"/>
              <a:gd name="connsiteY4-32" fmla="*/ 4572001 h 4587975"/>
              <a:gd name="connsiteX5-33" fmla="*/ 0 w 9144000"/>
              <a:gd name="connsiteY5-34" fmla="*/ 4587975 h 4587975"/>
              <a:gd name="connsiteX6" fmla="*/ 0 w 9144000"/>
              <a:gd name="connsiteY6" fmla="*/ 0 h 4587975"/>
              <a:gd name="connsiteX0-35" fmla="*/ 0 w 9144000"/>
              <a:gd name="connsiteY0-36" fmla="*/ 0 h 4587975"/>
              <a:gd name="connsiteX1-37" fmla="*/ 9144000 w 9144000"/>
              <a:gd name="connsiteY1-38" fmla="*/ 0 h 4587975"/>
              <a:gd name="connsiteX2-39" fmla="*/ 7500551 w 9144000"/>
              <a:gd name="connsiteY2-40" fmla="*/ 2928553 h 4587975"/>
              <a:gd name="connsiteX3-41" fmla="*/ 6746790 w 9144000"/>
              <a:gd name="connsiteY3-42" fmla="*/ 2944526 h 4587975"/>
              <a:gd name="connsiteX4-43" fmla="*/ 5288692 w 9144000"/>
              <a:gd name="connsiteY4-44" fmla="*/ 4572001 h 4587975"/>
              <a:gd name="connsiteX5-45" fmla="*/ 0 w 9144000"/>
              <a:gd name="connsiteY5-46" fmla="*/ 4587975 h 4587975"/>
              <a:gd name="connsiteX6-47" fmla="*/ 0 w 9144000"/>
              <a:gd name="connsiteY6-48" fmla="*/ 0 h 4587975"/>
              <a:gd name="connsiteX0-49" fmla="*/ 0 w 9144000"/>
              <a:gd name="connsiteY0-50" fmla="*/ 0 h 4587975"/>
              <a:gd name="connsiteX1-51" fmla="*/ 9144000 w 9144000"/>
              <a:gd name="connsiteY1-52" fmla="*/ 0 h 4587975"/>
              <a:gd name="connsiteX2-53" fmla="*/ 8217243 w 9144000"/>
              <a:gd name="connsiteY2-54" fmla="*/ 1606379 h 4587975"/>
              <a:gd name="connsiteX3-55" fmla="*/ 7500551 w 9144000"/>
              <a:gd name="connsiteY3-56" fmla="*/ 2928553 h 4587975"/>
              <a:gd name="connsiteX4-57" fmla="*/ 6746790 w 9144000"/>
              <a:gd name="connsiteY4-58" fmla="*/ 2944526 h 4587975"/>
              <a:gd name="connsiteX5-59" fmla="*/ 5288692 w 9144000"/>
              <a:gd name="connsiteY5-60" fmla="*/ 4572001 h 4587975"/>
              <a:gd name="connsiteX6-61" fmla="*/ 0 w 9144000"/>
              <a:gd name="connsiteY6-62" fmla="*/ 4587975 h 4587975"/>
              <a:gd name="connsiteX7" fmla="*/ 0 w 9144000"/>
              <a:gd name="connsiteY7" fmla="*/ 0 h 4587975"/>
              <a:gd name="connsiteX0-63" fmla="*/ 0 w 9144000"/>
              <a:gd name="connsiteY0-64" fmla="*/ 0 h 4587975"/>
              <a:gd name="connsiteX1-65" fmla="*/ 9144000 w 9144000"/>
              <a:gd name="connsiteY1-66" fmla="*/ 0 h 4587975"/>
              <a:gd name="connsiteX2-67" fmla="*/ 8513806 w 9144000"/>
              <a:gd name="connsiteY2-68" fmla="*/ 1890585 h 4587975"/>
              <a:gd name="connsiteX3-69" fmla="*/ 7500551 w 9144000"/>
              <a:gd name="connsiteY3-70" fmla="*/ 2928553 h 4587975"/>
              <a:gd name="connsiteX4-71" fmla="*/ 6746790 w 9144000"/>
              <a:gd name="connsiteY4-72" fmla="*/ 2944526 h 4587975"/>
              <a:gd name="connsiteX5-73" fmla="*/ 5288692 w 9144000"/>
              <a:gd name="connsiteY5-74" fmla="*/ 4572001 h 4587975"/>
              <a:gd name="connsiteX6-75" fmla="*/ 0 w 9144000"/>
              <a:gd name="connsiteY6-76" fmla="*/ 4587975 h 4587975"/>
              <a:gd name="connsiteX7-77" fmla="*/ 0 w 9144000"/>
              <a:gd name="connsiteY7-78" fmla="*/ 0 h 4587975"/>
              <a:gd name="connsiteX0-79" fmla="*/ 0 w 9144000"/>
              <a:gd name="connsiteY0-80" fmla="*/ 0 h 4587975"/>
              <a:gd name="connsiteX1-81" fmla="*/ 9144000 w 9144000"/>
              <a:gd name="connsiteY1-82" fmla="*/ 0 h 4587975"/>
              <a:gd name="connsiteX2-83" fmla="*/ 8785654 w 9144000"/>
              <a:gd name="connsiteY2-84" fmla="*/ 1062682 h 4587975"/>
              <a:gd name="connsiteX3-85" fmla="*/ 8513806 w 9144000"/>
              <a:gd name="connsiteY3-86" fmla="*/ 1890585 h 4587975"/>
              <a:gd name="connsiteX4-87" fmla="*/ 7500551 w 9144000"/>
              <a:gd name="connsiteY4-88" fmla="*/ 2928553 h 4587975"/>
              <a:gd name="connsiteX5-89" fmla="*/ 6746790 w 9144000"/>
              <a:gd name="connsiteY5-90" fmla="*/ 2944526 h 4587975"/>
              <a:gd name="connsiteX6-91" fmla="*/ 5288692 w 9144000"/>
              <a:gd name="connsiteY6-92" fmla="*/ 4572001 h 4587975"/>
              <a:gd name="connsiteX7-93" fmla="*/ 0 w 9144000"/>
              <a:gd name="connsiteY7-94" fmla="*/ 4587975 h 4587975"/>
              <a:gd name="connsiteX8" fmla="*/ 0 w 9144000"/>
              <a:gd name="connsiteY8" fmla="*/ 0 h 4587975"/>
              <a:gd name="connsiteX0-95" fmla="*/ 0 w 9144000"/>
              <a:gd name="connsiteY0-96" fmla="*/ 0 h 4587975"/>
              <a:gd name="connsiteX1-97" fmla="*/ 9144000 w 9144000"/>
              <a:gd name="connsiteY1-98" fmla="*/ 0 h 4587975"/>
              <a:gd name="connsiteX2-99" fmla="*/ 9144000 w 9144000"/>
              <a:gd name="connsiteY2-100" fmla="*/ 1890585 h 4587975"/>
              <a:gd name="connsiteX3-101" fmla="*/ 8513806 w 9144000"/>
              <a:gd name="connsiteY3-102" fmla="*/ 1890585 h 4587975"/>
              <a:gd name="connsiteX4-103" fmla="*/ 7500551 w 9144000"/>
              <a:gd name="connsiteY4-104" fmla="*/ 2928553 h 4587975"/>
              <a:gd name="connsiteX5-105" fmla="*/ 6746790 w 9144000"/>
              <a:gd name="connsiteY5-106" fmla="*/ 2944526 h 4587975"/>
              <a:gd name="connsiteX6-107" fmla="*/ 5288692 w 9144000"/>
              <a:gd name="connsiteY6-108" fmla="*/ 4572001 h 4587975"/>
              <a:gd name="connsiteX7-109" fmla="*/ 0 w 9144000"/>
              <a:gd name="connsiteY7-110" fmla="*/ 4587975 h 4587975"/>
              <a:gd name="connsiteX8-111" fmla="*/ 0 w 9144000"/>
              <a:gd name="connsiteY8-112" fmla="*/ 0 h 4587975"/>
              <a:gd name="connsiteX0-113" fmla="*/ 0 w 9144000"/>
              <a:gd name="connsiteY0-114" fmla="*/ 0 h 4587975"/>
              <a:gd name="connsiteX1-115" fmla="*/ 9144000 w 9144000"/>
              <a:gd name="connsiteY1-116" fmla="*/ 0 h 4587975"/>
              <a:gd name="connsiteX2-117" fmla="*/ 9144000 w 9144000"/>
              <a:gd name="connsiteY2-118" fmla="*/ 1890585 h 4587975"/>
              <a:gd name="connsiteX3-119" fmla="*/ 8513806 w 9144000"/>
              <a:gd name="connsiteY3-120" fmla="*/ 1890585 h 4587975"/>
              <a:gd name="connsiteX4-121" fmla="*/ 7500551 w 9144000"/>
              <a:gd name="connsiteY4-122" fmla="*/ 2928553 h 4587975"/>
              <a:gd name="connsiteX5-123" fmla="*/ 6858001 w 9144000"/>
              <a:gd name="connsiteY5-124" fmla="*/ 2932169 h 4587975"/>
              <a:gd name="connsiteX6-125" fmla="*/ 5288692 w 9144000"/>
              <a:gd name="connsiteY6-126" fmla="*/ 4572001 h 4587975"/>
              <a:gd name="connsiteX7-127" fmla="*/ 0 w 9144000"/>
              <a:gd name="connsiteY7-128" fmla="*/ 4587975 h 4587975"/>
              <a:gd name="connsiteX8-129" fmla="*/ 0 w 9144000"/>
              <a:gd name="connsiteY8-130" fmla="*/ 0 h 45879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 ang="0">
                <a:pos x="connsiteX7-77" y="connsiteY7-78"/>
              </a:cxn>
              <a:cxn ang="0">
                <a:pos x="connsiteX8-111" y="connsiteY8-112"/>
              </a:cxn>
            </a:cxnLst>
            <a:rect l="l" t="t" r="r" b="b"/>
            <a:pathLst>
              <a:path w="9144000" h="4587975">
                <a:moveTo>
                  <a:pt x="0" y="0"/>
                </a:moveTo>
                <a:lnTo>
                  <a:pt x="9144000" y="0"/>
                </a:lnTo>
                <a:lnTo>
                  <a:pt x="9144000" y="1890585"/>
                </a:lnTo>
                <a:lnTo>
                  <a:pt x="8513806" y="1890585"/>
                </a:lnTo>
                <a:lnTo>
                  <a:pt x="7500551" y="2928553"/>
                </a:lnTo>
                <a:lnTo>
                  <a:pt x="6858001" y="2932169"/>
                </a:lnTo>
                <a:lnTo>
                  <a:pt x="5288692" y="4572001"/>
                </a:lnTo>
                <a:lnTo>
                  <a:pt x="0" y="4587975"/>
                </a:lnTo>
                <a:lnTo>
                  <a:pt x="0" y="0"/>
                </a:lnTo>
                <a:close/>
              </a:path>
            </a:pathLst>
          </a:custGeom>
          <a:solidFill>
            <a:schemeClr val="tx1">
              <a:lumMod val="95000"/>
              <a:lumOff val="5000"/>
              <a:alpha val="5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3" name="矩形 26"/>
          <p:cNvSpPr/>
          <p:nvPr/>
        </p:nvSpPr>
        <p:spPr>
          <a:xfrm>
            <a:off x="-3354" y="2376469"/>
            <a:ext cx="7560143" cy="1491241"/>
          </a:xfrm>
          <a:custGeom>
            <a:avLst/>
            <a:gdLst>
              <a:gd name="connsiteX0" fmla="*/ 0 w 7560143"/>
              <a:gd name="connsiteY0" fmla="*/ 0 h 1491241"/>
              <a:gd name="connsiteX1" fmla="*/ 7560143 w 7560143"/>
              <a:gd name="connsiteY1" fmla="*/ 0 h 1491241"/>
              <a:gd name="connsiteX2" fmla="*/ 7560143 w 7560143"/>
              <a:gd name="connsiteY2" fmla="*/ 1491241 h 1491241"/>
              <a:gd name="connsiteX3" fmla="*/ 0 w 7560143"/>
              <a:gd name="connsiteY3" fmla="*/ 1491241 h 1491241"/>
              <a:gd name="connsiteX4" fmla="*/ 0 w 7560143"/>
              <a:gd name="connsiteY4" fmla="*/ 0 h 1491241"/>
              <a:gd name="connsiteX0-1" fmla="*/ 0 w 7560143"/>
              <a:gd name="connsiteY0-2" fmla="*/ 0 h 1491241"/>
              <a:gd name="connsiteX1-3" fmla="*/ 7560143 w 7560143"/>
              <a:gd name="connsiteY1-4" fmla="*/ 0 h 1491241"/>
              <a:gd name="connsiteX2-5" fmla="*/ 7560143 w 7560143"/>
              <a:gd name="connsiteY2-6" fmla="*/ 1491241 h 1491241"/>
              <a:gd name="connsiteX3-7" fmla="*/ 6070522 w 7560143"/>
              <a:gd name="connsiteY3-8" fmla="*/ 1491196 h 1491241"/>
              <a:gd name="connsiteX4-9" fmla="*/ 0 w 7560143"/>
              <a:gd name="connsiteY4-10" fmla="*/ 1491241 h 1491241"/>
              <a:gd name="connsiteX5" fmla="*/ 0 w 7560143"/>
              <a:gd name="connsiteY5" fmla="*/ 0 h 1491241"/>
              <a:gd name="connsiteX0-11" fmla="*/ 0 w 7560143"/>
              <a:gd name="connsiteY0-12" fmla="*/ 0 h 1491241"/>
              <a:gd name="connsiteX1-13" fmla="*/ 7560143 w 7560143"/>
              <a:gd name="connsiteY1-14" fmla="*/ 0 h 1491241"/>
              <a:gd name="connsiteX2-15" fmla="*/ 6070522 w 7560143"/>
              <a:gd name="connsiteY2-16" fmla="*/ 1491196 h 1491241"/>
              <a:gd name="connsiteX3-17" fmla="*/ 0 w 7560143"/>
              <a:gd name="connsiteY3-18" fmla="*/ 1491241 h 1491241"/>
              <a:gd name="connsiteX4-19" fmla="*/ 0 w 7560143"/>
              <a:gd name="connsiteY4-20" fmla="*/ 0 h 14912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560143" h="1491241">
                <a:moveTo>
                  <a:pt x="0" y="0"/>
                </a:moveTo>
                <a:lnTo>
                  <a:pt x="7560143" y="0"/>
                </a:lnTo>
                <a:lnTo>
                  <a:pt x="6070522" y="1491196"/>
                </a:lnTo>
                <a:lnTo>
                  <a:pt x="0" y="1491241"/>
                </a:lnTo>
                <a:lnTo>
                  <a:pt x="0" y="0"/>
                </a:lnTo>
                <a:close/>
              </a:path>
            </a:pathLst>
          </a:custGeom>
          <a:solidFill>
            <a:srgbClr val="D62A2B"/>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4" name="TextBox 55"/>
          <p:cNvSpPr txBox="1"/>
          <p:nvPr/>
        </p:nvSpPr>
        <p:spPr>
          <a:xfrm>
            <a:off x="507881" y="2658140"/>
            <a:ext cx="6152351" cy="561682"/>
          </a:xfrm>
          <a:prstGeom prst="rect">
            <a:avLst/>
          </a:prstGeom>
          <a:noFill/>
        </p:spPr>
        <p:txBody>
          <a:bodyPr wrap="square" lIns="68571" tIns="34285" rIns="68571" bIns="34285" rtlCol="0">
            <a:spAutoFit/>
          </a:bodyPr>
          <a:lstStyle/>
          <a:p>
            <a:r>
              <a:rPr lang="zh-CN" altLang="en-US" sz="3200" b="1" spc="3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rPr>
              <a:t>模板驱动的神经机器翻译</a:t>
            </a:r>
            <a:endParaRPr lang="en-US" altLang="zh-CN" sz="3200" b="1" spc="3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endParaRPr>
          </a:p>
        </p:txBody>
      </p:sp>
      <p:sp>
        <p:nvSpPr>
          <p:cNvPr id="5" name="TextBox 55"/>
          <p:cNvSpPr txBox="1"/>
          <p:nvPr/>
        </p:nvSpPr>
        <p:spPr>
          <a:xfrm>
            <a:off x="539552" y="3363838"/>
            <a:ext cx="5082574" cy="436245"/>
          </a:xfrm>
          <a:prstGeom prst="rect">
            <a:avLst/>
          </a:prstGeom>
          <a:noFill/>
        </p:spPr>
        <p:txBody>
          <a:bodyPr wrap="square" lIns="68571" tIns="34285" rIns="68571" bIns="34285" rtlCol="0">
            <a:spAutoFit/>
          </a:bodyPr>
          <a:lstStyle/>
          <a:p>
            <a:r>
              <a:rPr lang="zh-CN" altLang="en-US" sz="1200" b="1" dirty="0">
                <a:solidFill>
                  <a:schemeClr val="bg1"/>
                </a:solidFill>
                <a:latin typeface="字魂105号-简雅黑" pitchFamily="2" charset="-122"/>
                <a:ea typeface="字魂105号-简雅黑" pitchFamily="2" charset="-122"/>
              </a:rPr>
              <a:t>报告人：余廷杰</a:t>
            </a:r>
            <a:r>
              <a:rPr lang="en-US" altLang="zh-CN" sz="1200" b="1" dirty="0">
                <a:solidFill>
                  <a:schemeClr val="bg1"/>
                </a:solidFill>
                <a:latin typeface="字魂105号-简雅黑" pitchFamily="2" charset="-122"/>
                <a:ea typeface="字魂105号-简雅黑" pitchFamily="2" charset="-122"/>
              </a:rPr>
              <a:t>   </a:t>
            </a:r>
            <a:r>
              <a:rPr lang="zh-CN" altLang="en-US" sz="1200" b="1" dirty="0">
                <a:solidFill>
                  <a:schemeClr val="bg1"/>
                </a:solidFill>
                <a:latin typeface="字魂105号-简雅黑" pitchFamily="2" charset="-122"/>
                <a:ea typeface="字魂105号-简雅黑" pitchFamily="2" charset="-122"/>
              </a:rPr>
              <a:t>时间：</a:t>
            </a:r>
            <a:r>
              <a:rPr lang="zh-CN" altLang="en-US" sz="1200" b="1" dirty="0">
                <a:solidFill>
                  <a:schemeClr val="bg1"/>
                </a:solidFill>
                <a:latin typeface="字魂105号-简雅黑" pitchFamily="2" charset="-122"/>
                <a:ea typeface="字魂105号-简雅黑" pitchFamily="2" charset="-122"/>
                <a:sym typeface="+mn-ea"/>
              </a:rPr>
              <a:t>2021年</a:t>
            </a:r>
            <a:r>
              <a:rPr lang="en-US" altLang="zh-CN" sz="1200" b="1" dirty="0">
                <a:solidFill>
                  <a:schemeClr val="bg1"/>
                </a:solidFill>
                <a:latin typeface="字魂105号-简雅黑" pitchFamily="2" charset="-122"/>
                <a:ea typeface="字魂105号-简雅黑" pitchFamily="2" charset="-122"/>
                <a:sym typeface="+mn-ea"/>
              </a:rPr>
              <a:t>10</a:t>
            </a:r>
            <a:r>
              <a:rPr lang="zh-CN" altLang="en-US" sz="1200" b="1" dirty="0">
                <a:solidFill>
                  <a:schemeClr val="bg1"/>
                </a:solidFill>
                <a:latin typeface="字魂105号-简雅黑" pitchFamily="2" charset="-122"/>
                <a:ea typeface="字魂105号-简雅黑" pitchFamily="2" charset="-122"/>
                <a:sym typeface="+mn-ea"/>
              </a:rPr>
              <a:t>月</a:t>
            </a:r>
            <a:r>
              <a:rPr lang="en-US" altLang="zh-CN" sz="1200" b="1" dirty="0">
                <a:solidFill>
                  <a:schemeClr val="bg1"/>
                </a:solidFill>
                <a:latin typeface="字魂105号-简雅黑" pitchFamily="2" charset="-122"/>
                <a:ea typeface="字魂105号-简雅黑" pitchFamily="2" charset="-122"/>
                <a:sym typeface="+mn-ea"/>
              </a:rPr>
              <a:t>14</a:t>
            </a:r>
            <a:r>
              <a:rPr lang="zh-CN" altLang="en-US" sz="1200" b="1" dirty="0">
                <a:solidFill>
                  <a:schemeClr val="bg1"/>
                </a:solidFill>
                <a:latin typeface="字魂105号-简雅黑" pitchFamily="2" charset="-122"/>
                <a:ea typeface="字魂105号-简雅黑" pitchFamily="2" charset="-122"/>
                <a:sym typeface="+mn-ea"/>
              </a:rPr>
              <a:t>日  </a:t>
            </a:r>
            <a:endParaRPr lang="zh-CN" altLang="en-US" sz="1200" b="1" dirty="0">
              <a:solidFill>
                <a:schemeClr val="bg1"/>
              </a:solidFill>
              <a:latin typeface="字魂105号-简雅黑" pitchFamily="2" charset="-122"/>
              <a:ea typeface="字魂105号-简雅黑" pitchFamily="2" charset="-122"/>
            </a:endParaRPr>
          </a:p>
          <a:p>
            <a:endParaRPr lang="zh-CN" altLang="en-US" sz="1200" b="1" dirty="0">
              <a:solidFill>
                <a:schemeClr val="bg1"/>
              </a:solidFill>
              <a:latin typeface="字魂105号-简雅黑" pitchFamily="2" charset="-122"/>
              <a:ea typeface="字魂105号-简雅黑" pitchFamily="2" charset="-122"/>
            </a:endParaRPr>
          </a:p>
        </p:txBody>
      </p:sp>
      <p:sp>
        <p:nvSpPr>
          <p:cNvPr id="6" name="TextBox 55"/>
          <p:cNvSpPr txBox="1"/>
          <p:nvPr/>
        </p:nvSpPr>
        <p:spPr>
          <a:xfrm>
            <a:off x="613545" y="1059582"/>
            <a:ext cx="2734319" cy="1300346"/>
          </a:xfrm>
          <a:prstGeom prst="rect">
            <a:avLst/>
          </a:prstGeom>
          <a:noFill/>
        </p:spPr>
        <p:txBody>
          <a:bodyPr wrap="square" lIns="68571" tIns="34285" rIns="68571" bIns="34285" rtlCol="0">
            <a:spAutoFit/>
          </a:bodyPr>
          <a:lstStyle/>
          <a:p>
            <a:r>
              <a:rPr lang="en-US" altLang="zh-CN" sz="8000" b="1"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cs typeface="Aparajita" pitchFamily="34" charset="0"/>
              </a:rPr>
              <a:t>2021</a:t>
            </a:r>
            <a:endParaRPr lang="zh-CN" altLang="en-US" sz="8000" b="1"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cs typeface="Aparajita" pitchFamily="34" charset="0"/>
            </a:endParaRPr>
          </a:p>
        </p:txBody>
      </p:sp>
      <p:sp>
        <p:nvSpPr>
          <p:cNvPr id="7" name="平行四边形 6"/>
          <p:cNvSpPr/>
          <p:nvPr/>
        </p:nvSpPr>
        <p:spPr>
          <a:xfrm>
            <a:off x="5946638" y="3345130"/>
            <a:ext cx="1452555" cy="1146122"/>
          </a:xfrm>
          <a:prstGeom prst="parallelogram">
            <a:avLst>
              <a:gd name="adj" fmla="val 98770"/>
            </a:avLst>
          </a:prstGeom>
          <a:solidFill>
            <a:srgbClr val="D62A2B"/>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105号-简雅黑" pitchFamily="2" charset="-122"/>
              <a:ea typeface="字魂105号-简雅黑" pitchFamily="2" charset="-122"/>
            </a:endParaRPr>
          </a:p>
        </p:txBody>
      </p:sp>
      <p:sp>
        <p:nvSpPr>
          <p:cNvPr id="9" name="任意多边形 8"/>
          <p:cNvSpPr/>
          <p:nvPr/>
        </p:nvSpPr>
        <p:spPr>
          <a:xfrm>
            <a:off x="4331204" y="2062544"/>
            <a:ext cx="3686020" cy="2524237"/>
          </a:xfrm>
          <a:custGeom>
            <a:avLst/>
            <a:gdLst>
              <a:gd name="connsiteX0" fmla="*/ 3074694 w 3686020"/>
              <a:gd name="connsiteY0" fmla="*/ 0 h 2524237"/>
              <a:gd name="connsiteX1" fmla="*/ 3686020 w 3686020"/>
              <a:gd name="connsiteY1" fmla="*/ 0 h 2524237"/>
              <a:gd name="connsiteX2" fmla="*/ 3686020 w 3686020"/>
              <a:gd name="connsiteY2" fmla="*/ 95536 h 2524237"/>
              <a:gd name="connsiteX3" fmla="*/ 3099804 w 3686020"/>
              <a:gd name="connsiteY3" fmla="*/ 95536 h 2524237"/>
              <a:gd name="connsiteX4" fmla="*/ 2086549 w 3686020"/>
              <a:gd name="connsiteY4" fmla="*/ 1133504 h 2524237"/>
              <a:gd name="connsiteX5" fmla="*/ 1443999 w 3686020"/>
              <a:gd name="connsiteY5" fmla="*/ 1137120 h 2524237"/>
              <a:gd name="connsiteX6" fmla="*/ 116537 w 3686020"/>
              <a:gd name="connsiteY6" fmla="*/ 2524237 h 2524237"/>
              <a:gd name="connsiteX7" fmla="*/ 0 w 3686020"/>
              <a:gd name="connsiteY7" fmla="*/ 2524237 h 2524237"/>
              <a:gd name="connsiteX8" fmla="*/ 1418889 w 3686020"/>
              <a:gd name="connsiteY8" fmla="*/ 1041584 h 2524237"/>
              <a:gd name="connsiteX9" fmla="*/ 2061439 w 3686020"/>
              <a:gd name="connsiteY9" fmla="*/ 1037968 h 252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6020" h="2524237">
                <a:moveTo>
                  <a:pt x="3074694" y="0"/>
                </a:moveTo>
                <a:lnTo>
                  <a:pt x="3686020" y="0"/>
                </a:lnTo>
                <a:lnTo>
                  <a:pt x="3686020" y="95536"/>
                </a:lnTo>
                <a:lnTo>
                  <a:pt x="3099804" y="95536"/>
                </a:lnTo>
                <a:lnTo>
                  <a:pt x="2086549" y="1133504"/>
                </a:lnTo>
                <a:lnTo>
                  <a:pt x="1443999" y="1137120"/>
                </a:lnTo>
                <a:lnTo>
                  <a:pt x="116537" y="2524237"/>
                </a:lnTo>
                <a:lnTo>
                  <a:pt x="0" y="2524237"/>
                </a:lnTo>
                <a:lnTo>
                  <a:pt x="1418889" y="1041584"/>
                </a:lnTo>
                <a:lnTo>
                  <a:pt x="2061439" y="1037968"/>
                </a:lnTo>
                <a:close/>
              </a:path>
            </a:pathLst>
          </a:custGeom>
          <a:solidFill>
            <a:srgbClr val="EF2E35"/>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10" name="等腰三角形 9"/>
          <p:cNvSpPr/>
          <p:nvPr/>
        </p:nvSpPr>
        <p:spPr>
          <a:xfrm>
            <a:off x="8316416" y="4166240"/>
            <a:ext cx="823590" cy="977259"/>
          </a:xfrm>
          <a:prstGeom prst="triangle">
            <a:avLst>
              <a:gd name="adj" fmla="val 100000"/>
            </a:avLst>
          </a:prstGeom>
          <a:solidFill>
            <a:srgbClr val="F2F2F2"/>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2" name="平行四边形 11"/>
          <p:cNvSpPr/>
          <p:nvPr/>
        </p:nvSpPr>
        <p:spPr>
          <a:xfrm>
            <a:off x="1981874" y="4049029"/>
            <a:ext cx="1727652" cy="816707"/>
          </a:xfrm>
          <a:prstGeom prst="parallelogram">
            <a:avLst>
              <a:gd name="adj" fmla="val 98770"/>
            </a:avLst>
          </a:prstGeom>
          <a:solidFill>
            <a:srgbClr val="EF2E35"/>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11" name="平行四边形 10"/>
          <p:cNvSpPr/>
          <p:nvPr/>
        </p:nvSpPr>
        <p:spPr>
          <a:xfrm>
            <a:off x="2987824" y="4300652"/>
            <a:ext cx="1944216" cy="71298"/>
          </a:xfrm>
          <a:prstGeom prst="parallelogram">
            <a:avLst>
              <a:gd name="adj" fmla="val 121165"/>
            </a:avLst>
          </a:prstGeom>
          <a:solidFill>
            <a:schemeClr val="bg1"/>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131836"/>
            <a:ext cx="2151503" cy="56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10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40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40000">
                                          <p:cBhvr additive="base">
                                            <p:cTn id="15" dur="10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40000">
                                          <p:cBhvr additive="base">
                                            <p:cTn id="19" dur="10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40000">
                                          <p:cBhvr additive="base">
                                            <p:cTn id="23" dur="10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24" dur="1000" fill="hold"/>
                                            <p:tgtEl>
                                              <p:spTgt spid="11"/>
                                            </p:tgtEl>
                                            <p:attrNameLst>
                                              <p:attrName>ppt_y</p:attrName>
                                            </p:attrNameLst>
                                          </p:cBhvr>
                                          <p:tavLst>
                                            <p:tav tm="0">
                                              <p:val>
                                                <p:strVal val="#ppt_y"/>
                                              </p:val>
                                            </p:tav>
                                            <p:tav tm="100000">
                                              <p:val>
                                                <p:strVal val="#ppt_y"/>
                                              </p:val>
                                            </p:tav>
                                          </p:tavLst>
                                        </p:anim>
                                      </p:childTnLst>
                                    </p:cTn>
                                  </p:par>
                                  <p:par>
                                    <p:cTn id="25" presetID="41" presetClass="entr" presetSubtype="0" fill="hold" grpId="0" nodeType="withEffect">
                                      <p:stCondLst>
                                        <p:cond delay="750"/>
                                      </p:stCondLst>
                                      <p:iterate type="lt">
                                        <p:tmPct val="10000"/>
                                      </p:iterate>
                                      <p:childTnLst>
                                        <p:set>
                                          <p:cBhvr>
                                            <p:cTn id="26" dur="1" fill="hold">
                                              <p:stCondLst>
                                                <p:cond delay="0"/>
                                              </p:stCondLst>
                                            </p:cTn>
                                            <p:tgtEl>
                                              <p:spTgt spid="4"/>
                                            </p:tgtEl>
                                            <p:attrNameLst>
                                              <p:attrName>style.visibility</p:attrName>
                                            </p:attrNameLst>
                                          </p:cBhvr>
                                          <p:to>
                                            <p:strVal val="visible"/>
                                          </p:to>
                                        </p:set>
                                        <p:anim calcmode="lin" valueType="num">
                                          <p:cBhvr>
                                            <p:cTn id="27" dur="7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8" dur="750" fill="hold"/>
                                            <p:tgtEl>
                                              <p:spTgt spid="4"/>
                                            </p:tgtEl>
                                            <p:attrNameLst>
                                              <p:attrName>ppt_y</p:attrName>
                                            </p:attrNameLst>
                                          </p:cBhvr>
                                          <p:tavLst>
                                            <p:tav tm="0">
                                              <p:val>
                                                <p:strVal val="#ppt_y"/>
                                              </p:val>
                                            </p:tav>
                                            <p:tav tm="100000">
                                              <p:val>
                                                <p:strVal val="#ppt_y"/>
                                              </p:val>
                                            </p:tav>
                                          </p:tavLst>
                                        </p:anim>
                                        <p:anim calcmode="lin" valueType="num">
                                          <p:cBhvr>
                                            <p:cTn id="29" dur="7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0" dur="7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750" tmFilter="0,0; .5, 1; 1, 1"/>
                                            <p:tgtEl>
                                              <p:spTgt spid="4"/>
                                            </p:tgtEl>
                                          </p:cBhvr>
                                        </p:animEffect>
                                      </p:childTnLst>
                                    </p:cTn>
                                  </p:par>
                                  <p:par>
                                    <p:cTn id="32" presetID="41" presetClass="entr" presetSubtype="0" fill="hold" grpId="0" nodeType="withEffect">
                                      <p:stCondLst>
                                        <p:cond delay="1000"/>
                                      </p:stCondLst>
                                      <p:iterate type="lt">
                                        <p:tmPct val="10000"/>
                                      </p:iterate>
                                      <p:childTnLst>
                                        <p:set>
                                          <p:cBhvr>
                                            <p:cTn id="33" dur="1" fill="hold">
                                              <p:stCondLst>
                                                <p:cond delay="0"/>
                                              </p:stCondLst>
                                            </p:cTn>
                                            <p:tgtEl>
                                              <p:spTgt spid="5"/>
                                            </p:tgtEl>
                                            <p:attrNameLst>
                                              <p:attrName>style.visibility</p:attrName>
                                            </p:attrNameLst>
                                          </p:cBhvr>
                                          <p:to>
                                            <p:strVal val="visible"/>
                                          </p:to>
                                        </p:set>
                                        <p:anim calcmode="lin" valueType="num">
                                          <p:cBhvr>
                                            <p:cTn id="34"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5" dur="750" fill="hold"/>
                                            <p:tgtEl>
                                              <p:spTgt spid="5"/>
                                            </p:tgtEl>
                                            <p:attrNameLst>
                                              <p:attrName>ppt_y</p:attrName>
                                            </p:attrNameLst>
                                          </p:cBhvr>
                                          <p:tavLst>
                                            <p:tav tm="0">
                                              <p:val>
                                                <p:strVal val="#ppt_y"/>
                                              </p:val>
                                            </p:tav>
                                            <p:tav tm="100000">
                                              <p:val>
                                                <p:strVal val="#ppt_y"/>
                                              </p:val>
                                            </p:tav>
                                          </p:tavLst>
                                        </p:anim>
                                        <p:anim calcmode="lin" valueType="num">
                                          <p:cBhvr>
                                            <p:cTn id="36"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7"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8" dur="750" tmFilter="0,0; .5, 1; 1, 1"/>
                                            <p:tgtEl>
                                              <p:spTgt spid="5"/>
                                            </p:tgtEl>
                                          </p:cBhvr>
                                        </p:animEffect>
                                      </p:childTnLst>
                                    </p:cTn>
                                  </p:par>
                                  <p:par>
                                    <p:cTn id="39" presetID="42" presetClass="entr" presetSubtype="0" fill="hold" grpId="0" nodeType="withEffect">
                                      <p:stCondLst>
                                        <p:cond delay="10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18" presetClass="entr" presetSubtype="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Righ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4" grpId="0"/>
          <p:bldP spid="5" grpId="0"/>
          <p:bldP spid="6" grpId="0"/>
          <p:bldP spid="7" grpId="0" animBg="1"/>
          <p:bldP spid="9" grpId="0" animBg="1"/>
          <p:bldP spid="12"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1+#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1+#ppt_w/2"/>
                                              </p:val>
                                            </p:tav>
                                            <p:tav tm="100000">
                                              <p:val>
                                                <p:strVal val="#ppt_x"/>
                                              </p:val>
                                            </p:tav>
                                          </p:tavLst>
                                        </p:anim>
                                        <p:anim calcmode="lin" valueType="num">
                                          <p:cBhvr additive="base">
                                            <p:cTn id="24" dur="1000" fill="hold"/>
                                            <p:tgtEl>
                                              <p:spTgt spid="11"/>
                                            </p:tgtEl>
                                            <p:attrNameLst>
                                              <p:attrName>ppt_y</p:attrName>
                                            </p:attrNameLst>
                                          </p:cBhvr>
                                          <p:tavLst>
                                            <p:tav tm="0">
                                              <p:val>
                                                <p:strVal val="#ppt_y"/>
                                              </p:val>
                                            </p:tav>
                                            <p:tav tm="100000">
                                              <p:val>
                                                <p:strVal val="#ppt_y"/>
                                              </p:val>
                                            </p:tav>
                                          </p:tavLst>
                                        </p:anim>
                                      </p:childTnLst>
                                    </p:cTn>
                                  </p:par>
                                  <p:par>
                                    <p:cTn id="25" presetID="41" presetClass="entr" presetSubtype="0" fill="hold" grpId="0" nodeType="withEffect">
                                      <p:stCondLst>
                                        <p:cond delay="750"/>
                                      </p:stCondLst>
                                      <p:iterate type="lt">
                                        <p:tmPct val="10000"/>
                                      </p:iterate>
                                      <p:childTnLst>
                                        <p:set>
                                          <p:cBhvr>
                                            <p:cTn id="26" dur="1" fill="hold">
                                              <p:stCondLst>
                                                <p:cond delay="0"/>
                                              </p:stCondLst>
                                            </p:cTn>
                                            <p:tgtEl>
                                              <p:spTgt spid="4"/>
                                            </p:tgtEl>
                                            <p:attrNameLst>
                                              <p:attrName>style.visibility</p:attrName>
                                            </p:attrNameLst>
                                          </p:cBhvr>
                                          <p:to>
                                            <p:strVal val="visible"/>
                                          </p:to>
                                        </p:set>
                                        <p:anim calcmode="lin" valueType="num">
                                          <p:cBhvr>
                                            <p:cTn id="27" dur="7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8" dur="750" fill="hold"/>
                                            <p:tgtEl>
                                              <p:spTgt spid="4"/>
                                            </p:tgtEl>
                                            <p:attrNameLst>
                                              <p:attrName>ppt_y</p:attrName>
                                            </p:attrNameLst>
                                          </p:cBhvr>
                                          <p:tavLst>
                                            <p:tav tm="0">
                                              <p:val>
                                                <p:strVal val="#ppt_y"/>
                                              </p:val>
                                            </p:tav>
                                            <p:tav tm="100000">
                                              <p:val>
                                                <p:strVal val="#ppt_y"/>
                                              </p:val>
                                            </p:tav>
                                          </p:tavLst>
                                        </p:anim>
                                        <p:anim calcmode="lin" valueType="num">
                                          <p:cBhvr>
                                            <p:cTn id="29" dur="7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0" dur="7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750" tmFilter="0,0; .5, 1; 1, 1"/>
                                            <p:tgtEl>
                                              <p:spTgt spid="4"/>
                                            </p:tgtEl>
                                          </p:cBhvr>
                                        </p:animEffect>
                                      </p:childTnLst>
                                    </p:cTn>
                                  </p:par>
                                  <p:par>
                                    <p:cTn id="32" presetID="41" presetClass="entr" presetSubtype="0" fill="hold" grpId="0" nodeType="withEffect">
                                      <p:stCondLst>
                                        <p:cond delay="1000"/>
                                      </p:stCondLst>
                                      <p:iterate type="lt">
                                        <p:tmPct val="10000"/>
                                      </p:iterate>
                                      <p:childTnLst>
                                        <p:set>
                                          <p:cBhvr>
                                            <p:cTn id="33" dur="1" fill="hold">
                                              <p:stCondLst>
                                                <p:cond delay="0"/>
                                              </p:stCondLst>
                                            </p:cTn>
                                            <p:tgtEl>
                                              <p:spTgt spid="5"/>
                                            </p:tgtEl>
                                            <p:attrNameLst>
                                              <p:attrName>style.visibility</p:attrName>
                                            </p:attrNameLst>
                                          </p:cBhvr>
                                          <p:to>
                                            <p:strVal val="visible"/>
                                          </p:to>
                                        </p:set>
                                        <p:anim calcmode="lin" valueType="num">
                                          <p:cBhvr>
                                            <p:cTn id="34"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5" dur="750" fill="hold"/>
                                            <p:tgtEl>
                                              <p:spTgt spid="5"/>
                                            </p:tgtEl>
                                            <p:attrNameLst>
                                              <p:attrName>ppt_y</p:attrName>
                                            </p:attrNameLst>
                                          </p:cBhvr>
                                          <p:tavLst>
                                            <p:tav tm="0">
                                              <p:val>
                                                <p:strVal val="#ppt_y"/>
                                              </p:val>
                                            </p:tav>
                                            <p:tav tm="100000">
                                              <p:val>
                                                <p:strVal val="#ppt_y"/>
                                              </p:val>
                                            </p:tav>
                                          </p:tavLst>
                                        </p:anim>
                                        <p:anim calcmode="lin" valueType="num">
                                          <p:cBhvr>
                                            <p:cTn id="36"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7"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8" dur="750" tmFilter="0,0; .5, 1; 1, 1"/>
                                            <p:tgtEl>
                                              <p:spTgt spid="5"/>
                                            </p:tgtEl>
                                          </p:cBhvr>
                                        </p:animEffect>
                                      </p:childTnLst>
                                    </p:cTn>
                                  </p:par>
                                  <p:par>
                                    <p:cTn id="39" presetID="42" presetClass="entr" presetSubtype="0" fill="hold" grpId="0" nodeType="withEffect">
                                      <p:stCondLst>
                                        <p:cond delay="10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18" presetClass="entr" presetSubtype="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Righ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4" grpId="0"/>
          <p:bldP spid="5" grpId="0"/>
          <p:bldP spid="6" grpId="0"/>
          <p:bldP spid="7" grpId="0" animBg="1"/>
          <p:bldP spid="9" grpId="0" animBg="1"/>
          <p:bldP spid="12" grpId="0" animBg="1"/>
          <p:bldP spid="11"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425E73-D461-4254-8735-094FD42078DF}"/>
              </a:ext>
            </a:extLst>
          </p:cNvPr>
          <p:cNvPicPr>
            <a:picLocks noChangeAspect="1"/>
          </p:cNvPicPr>
          <p:nvPr/>
        </p:nvPicPr>
        <p:blipFill rotWithShape="1">
          <a:blip r:embed="rId3"/>
          <a:srcRect b="55201"/>
          <a:stretch/>
        </p:blipFill>
        <p:spPr>
          <a:xfrm>
            <a:off x="539552" y="1275606"/>
            <a:ext cx="3655728" cy="3320404"/>
          </a:xfrm>
          <a:prstGeom prst="rect">
            <a:avLst/>
          </a:prstGeom>
        </p:spPr>
      </p:pic>
      <p:pic>
        <p:nvPicPr>
          <p:cNvPr id="11" name="图片 10">
            <a:extLst>
              <a:ext uri="{FF2B5EF4-FFF2-40B4-BE49-F238E27FC236}">
                <a16:creationId xmlns:a16="http://schemas.microsoft.com/office/drawing/2014/main" id="{8F4B7ED1-FE66-4BD9-984E-12116697D04A}"/>
              </a:ext>
            </a:extLst>
          </p:cNvPr>
          <p:cNvPicPr>
            <a:picLocks noChangeAspect="1"/>
          </p:cNvPicPr>
          <p:nvPr/>
        </p:nvPicPr>
        <p:blipFill rotWithShape="1">
          <a:blip r:embed="rId3"/>
          <a:srcRect t="44597" b="10604"/>
          <a:stretch/>
        </p:blipFill>
        <p:spPr>
          <a:xfrm>
            <a:off x="4788024" y="1275606"/>
            <a:ext cx="3655728" cy="3320404"/>
          </a:xfrm>
          <a:prstGeom prst="rect">
            <a:avLst/>
          </a:prstGeom>
        </p:spPr>
      </p:pic>
    </p:spTree>
    <p:extLst>
      <p:ext uri="{BB962C8B-B14F-4D97-AF65-F5344CB8AC3E}">
        <p14:creationId xmlns:p14="http://schemas.microsoft.com/office/powerpoint/2010/main" val="148567716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90688" y="157044"/>
            <a:ext cx="967928" cy="460375"/>
          </a:xfrm>
          <a:prstGeom prst="rect">
            <a:avLst/>
          </a:prstGeom>
          <a:noFill/>
        </p:spPr>
        <p:txBody>
          <a:bodyPr wrap="square" rtlCol="0">
            <a:spAutoFit/>
          </a:bodyPr>
          <a:lstStyle/>
          <a:p>
            <a:pPr algn="ctr"/>
            <a:r>
              <a:rPr lang="en-US" altLang="zh-CN" sz="2400" b="1" dirty="0">
                <a:solidFill>
                  <a:schemeClr val="bg1"/>
                </a:solidFill>
                <a:latin typeface="字魂105号-简雅黑" pitchFamily="2" charset="-122"/>
                <a:ea typeface="字魂105号-简雅黑" pitchFamily="2" charset="-122"/>
                <a:cs typeface="Aa楷体" pitchFamily="2" charset="-122"/>
              </a:rPr>
              <a:t>01</a:t>
            </a:r>
            <a:endParaRPr lang="zh-CN" altLang="en-US" sz="2400" b="1" dirty="0">
              <a:solidFill>
                <a:schemeClr val="bg1"/>
              </a:solidFill>
              <a:latin typeface="字魂105号-简雅黑" pitchFamily="2" charset="-122"/>
              <a:ea typeface="字魂105号-简雅黑" pitchFamily="2" charset="-122"/>
              <a:cs typeface="Aa楷体" pitchFamily="2" charset="-122"/>
            </a:endParaRPr>
          </a:p>
        </p:txBody>
      </p:sp>
      <p:sp>
        <p:nvSpPr>
          <p:cNvPr id="8" name="文本框 7">
            <a:extLst>
              <a:ext uri="{FF2B5EF4-FFF2-40B4-BE49-F238E27FC236}">
                <a16:creationId xmlns:a16="http://schemas.microsoft.com/office/drawing/2014/main" id="{6C6B30DE-4AC2-48DB-90BB-8CC3136AEEE6}"/>
              </a:ext>
            </a:extLst>
          </p:cNvPr>
          <p:cNvSpPr txBox="1"/>
          <p:nvPr/>
        </p:nvSpPr>
        <p:spPr>
          <a:xfrm>
            <a:off x="250887" y="987574"/>
            <a:ext cx="8642226" cy="580415"/>
          </a:xfrm>
          <a:prstGeom prst="rect">
            <a:avLst/>
          </a:prstGeom>
          <a:noFill/>
        </p:spPr>
        <p:txBody>
          <a:bodyPr wrap="square">
            <a:spAutoFit/>
          </a:bodyPr>
          <a:lstStyle/>
          <a:p>
            <a:pPr>
              <a:lnSpc>
                <a:spcPct val="150000"/>
              </a:lnSpc>
            </a:pPr>
            <a:r>
              <a:rPr lang="en-US" altLang="zh-CN" sz="2400" b="1" dirty="0">
                <a:latin typeface="+mj-lt"/>
                <a:ea typeface="+mj-ea"/>
              </a:rPr>
              <a:t>BLEU</a:t>
            </a:r>
            <a:r>
              <a:rPr lang="zh-CN" altLang="en-US" sz="2400" b="1" dirty="0">
                <a:latin typeface="+mj-lt"/>
                <a:ea typeface="+mj-ea"/>
              </a:rPr>
              <a:t>全称是</a:t>
            </a:r>
            <a:r>
              <a:rPr lang="en-US" altLang="zh-CN" sz="2400" b="1" dirty="0">
                <a:latin typeface="+mj-lt"/>
                <a:ea typeface="+mj-ea"/>
              </a:rPr>
              <a:t>Bilingual </a:t>
            </a:r>
            <a:r>
              <a:rPr lang="en-US" altLang="zh-CN" sz="2400" b="1" dirty="0" err="1">
                <a:latin typeface="+mj-lt"/>
                <a:ea typeface="+mj-ea"/>
              </a:rPr>
              <a:t>Evaulation</a:t>
            </a:r>
            <a:r>
              <a:rPr lang="en-US" altLang="zh-CN" sz="2400" b="1" dirty="0">
                <a:latin typeface="+mj-lt"/>
                <a:ea typeface="+mj-ea"/>
              </a:rPr>
              <a:t> Understudy(</a:t>
            </a:r>
            <a:r>
              <a:rPr lang="zh-CN" altLang="en-US" sz="2400" b="1" dirty="0">
                <a:latin typeface="+mj-lt"/>
                <a:ea typeface="+mj-ea"/>
              </a:rPr>
              <a:t>双语评估替补</a:t>
            </a:r>
            <a:r>
              <a:rPr lang="en-US" altLang="zh-CN" sz="2400" b="1" dirty="0">
                <a:latin typeface="+mj-lt"/>
                <a:ea typeface="+mj-ea"/>
              </a:rPr>
              <a:t>)</a:t>
            </a:r>
            <a:endParaRPr lang="zh-CN" altLang="en-US" sz="2400" b="1" dirty="0">
              <a:latin typeface="+mj-lt"/>
              <a:ea typeface="+mj-ea"/>
            </a:endParaRPr>
          </a:p>
        </p:txBody>
      </p:sp>
      <p:pic>
        <p:nvPicPr>
          <p:cNvPr id="5" name="图片 4">
            <a:extLst>
              <a:ext uri="{FF2B5EF4-FFF2-40B4-BE49-F238E27FC236}">
                <a16:creationId xmlns:a16="http://schemas.microsoft.com/office/drawing/2014/main" id="{01D06072-69FE-48FC-ADA2-DEF6F10CF86F}"/>
              </a:ext>
            </a:extLst>
          </p:cNvPr>
          <p:cNvPicPr>
            <a:picLocks noChangeAspect="1"/>
          </p:cNvPicPr>
          <p:nvPr/>
        </p:nvPicPr>
        <p:blipFill rotWithShape="1">
          <a:blip r:embed="rId3"/>
          <a:srcRect b="47991"/>
          <a:stretch/>
        </p:blipFill>
        <p:spPr>
          <a:xfrm>
            <a:off x="370873" y="1583219"/>
            <a:ext cx="8402254" cy="2659945"/>
          </a:xfrm>
          <a:prstGeom prst="rect">
            <a:avLst/>
          </a:prstGeom>
        </p:spPr>
      </p:pic>
      <p:sp>
        <p:nvSpPr>
          <p:cNvPr id="12" name="文本框 11">
            <a:extLst>
              <a:ext uri="{FF2B5EF4-FFF2-40B4-BE49-F238E27FC236}">
                <a16:creationId xmlns:a16="http://schemas.microsoft.com/office/drawing/2014/main" id="{F09C2897-03D9-4C50-9348-9797752941CD}"/>
              </a:ext>
            </a:extLst>
          </p:cNvPr>
          <p:cNvSpPr txBox="1"/>
          <p:nvPr/>
        </p:nvSpPr>
        <p:spPr>
          <a:xfrm>
            <a:off x="360673" y="4273227"/>
            <a:ext cx="8422654" cy="369332"/>
          </a:xfrm>
          <a:prstGeom prst="rect">
            <a:avLst/>
          </a:prstGeom>
          <a:noFill/>
        </p:spPr>
        <p:txBody>
          <a:bodyPr wrap="square">
            <a:spAutoFit/>
          </a:bodyPr>
          <a:lstStyle/>
          <a:p>
            <a:pPr algn="ctr"/>
            <a:r>
              <a:rPr lang="zh-CN" altLang="en-US" b="1" dirty="0">
                <a:solidFill>
                  <a:srgbClr val="000000"/>
                </a:solidFill>
                <a:latin typeface="方正书宋_GBK"/>
              </a:rPr>
              <a:t>使用含有不同比例词汇标准模板的翻译系统和基线系统的平均</a:t>
            </a:r>
            <a:r>
              <a:rPr lang="en-US" altLang="zh-CN" b="1" dirty="0">
                <a:solidFill>
                  <a:srgbClr val="000000"/>
                </a:solidFill>
                <a:latin typeface="方正书宋_GBK"/>
              </a:rPr>
              <a:t>BLUE</a:t>
            </a:r>
            <a:r>
              <a:rPr lang="zh-CN" altLang="en-US" b="1" dirty="0">
                <a:solidFill>
                  <a:srgbClr val="000000"/>
                </a:solidFill>
                <a:latin typeface="方正书宋_GBK"/>
              </a:rPr>
              <a:t> 值</a:t>
            </a:r>
          </a:p>
        </p:txBody>
      </p:sp>
    </p:spTree>
    <p:extLst>
      <p:ext uri="{BB962C8B-B14F-4D97-AF65-F5344CB8AC3E}">
        <p14:creationId xmlns:p14="http://schemas.microsoft.com/office/powerpoint/2010/main" val="4325676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7EF5F9-95B4-41E6-BD60-6956CE64BB4E}"/>
              </a:ext>
            </a:extLst>
          </p:cNvPr>
          <p:cNvPicPr>
            <a:picLocks noChangeAspect="1"/>
          </p:cNvPicPr>
          <p:nvPr/>
        </p:nvPicPr>
        <p:blipFill rotWithShape="1">
          <a:blip r:embed="rId3"/>
          <a:srcRect b="49601"/>
          <a:stretch/>
        </p:blipFill>
        <p:spPr>
          <a:xfrm>
            <a:off x="822491" y="936296"/>
            <a:ext cx="3312368" cy="3435654"/>
          </a:xfrm>
          <a:prstGeom prst="rect">
            <a:avLst/>
          </a:prstGeom>
        </p:spPr>
      </p:pic>
      <p:pic>
        <p:nvPicPr>
          <p:cNvPr id="9" name="图片 8">
            <a:extLst>
              <a:ext uri="{FF2B5EF4-FFF2-40B4-BE49-F238E27FC236}">
                <a16:creationId xmlns:a16="http://schemas.microsoft.com/office/drawing/2014/main" id="{EF7AE150-FCE4-4078-8F20-F5CF0F6F36EA}"/>
              </a:ext>
            </a:extLst>
          </p:cNvPr>
          <p:cNvPicPr>
            <a:picLocks noChangeAspect="1"/>
          </p:cNvPicPr>
          <p:nvPr/>
        </p:nvPicPr>
        <p:blipFill rotWithShape="1">
          <a:blip r:embed="rId3"/>
          <a:srcRect t="49601"/>
          <a:stretch/>
        </p:blipFill>
        <p:spPr>
          <a:xfrm>
            <a:off x="4957350" y="936296"/>
            <a:ext cx="3312368" cy="3435654"/>
          </a:xfrm>
          <a:prstGeom prst="rect">
            <a:avLst/>
          </a:prstGeom>
        </p:spPr>
      </p:pic>
      <p:sp>
        <p:nvSpPr>
          <p:cNvPr id="10" name="文本框 9">
            <a:extLst>
              <a:ext uri="{FF2B5EF4-FFF2-40B4-BE49-F238E27FC236}">
                <a16:creationId xmlns:a16="http://schemas.microsoft.com/office/drawing/2014/main" id="{F4A91A1A-007D-4EF7-B8A1-95A47FCFDB07}"/>
              </a:ext>
            </a:extLst>
          </p:cNvPr>
          <p:cNvSpPr txBox="1"/>
          <p:nvPr/>
        </p:nvSpPr>
        <p:spPr>
          <a:xfrm>
            <a:off x="0" y="4506674"/>
            <a:ext cx="9144000" cy="369332"/>
          </a:xfrm>
          <a:prstGeom prst="rect">
            <a:avLst/>
          </a:prstGeom>
          <a:noFill/>
        </p:spPr>
        <p:txBody>
          <a:bodyPr wrap="square">
            <a:spAutoFit/>
          </a:bodyPr>
          <a:lstStyle/>
          <a:p>
            <a:pPr algn="ctr"/>
            <a:r>
              <a:rPr lang="zh-CN" altLang="en-US" b="1" dirty="0">
                <a:solidFill>
                  <a:srgbClr val="000000"/>
                </a:solidFill>
                <a:latin typeface="方正书宋_GBK"/>
              </a:rPr>
              <a:t>汉英和英汉翻译任务上，困 惑 度（ｙ 轴）随 时 间 （ｘ轴）的变化图</a:t>
            </a:r>
          </a:p>
        </p:txBody>
      </p:sp>
    </p:spTree>
    <p:extLst>
      <p:ext uri="{BB962C8B-B14F-4D97-AF65-F5344CB8AC3E}">
        <p14:creationId xmlns:p14="http://schemas.microsoft.com/office/powerpoint/2010/main" val="314200964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65ADF-BED5-4D89-A856-FAC7050FCE5F}"/>
              </a:ext>
            </a:extLst>
          </p:cNvPr>
          <p:cNvPicPr>
            <a:picLocks noChangeAspect="1"/>
          </p:cNvPicPr>
          <p:nvPr/>
        </p:nvPicPr>
        <p:blipFill rotWithShape="1">
          <a:blip r:embed="rId3"/>
          <a:srcRect b="49601"/>
          <a:stretch/>
        </p:blipFill>
        <p:spPr>
          <a:xfrm>
            <a:off x="863603" y="1059582"/>
            <a:ext cx="3600400" cy="3346060"/>
          </a:xfrm>
          <a:prstGeom prst="rect">
            <a:avLst/>
          </a:prstGeom>
        </p:spPr>
      </p:pic>
      <p:pic>
        <p:nvPicPr>
          <p:cNvPr id="8" name="图片 7">
            <a:extLst>
              <a:ext uri="{FF2B5EF4-FFF2-40B4-BE49-F238E27FC236}">
                <a16:creationId xmlns:a16="http://schemas.microsoft.com/office/drawing/2014/main" id="{E2EA9ED2-EFCC-41AC-8085-3335A1358F70}"/>
              </a:ext>
            </a:extLst>
          </p:cNvPr>
          <p:cNvPicPr>
            <a:picLocks noChangeAspect="1"/>
          </p:cNvPicPr>
          <p:nvPr/>
        </p:nvPicPr>
        <p:blipFill rotWithShape="1">
          <a:blip r:embed="rId3"/>
          <a:srcRect t="49601"/>
          <a:stretch/>
        </p:blipFill>
        <p:spPr>
          <a:xfrm>
            <a:off x="4644008" y="1059582"/>
            <a:ext cx="3600400" cy="3346060"/>
          </a:xfrm>
          <a:prstGeom prst="rect">
            <a:avLst/>
          </a:prstGeom>
        </p:spPr>
      </p:pic>
      <p:sp>
        <p:nvSpPr>
          <p:cNvPr id="11" name="文本框 10">
            <a:extLst>
              <a:ext uri="{FF2B5EF4-FFF2-40B4-BE49-F238E27FC236}">
                <a16:creationId xmlns:a16="http://schemas.microsoft.com/office/drawing/2014/main" id="{5C49C32E-1E41-42B3-BD2F-26B01DE16BC4}"/>
              </a:ext>
            </a:extLst>
          </p:cNvPr>
          <p:cNvSpPr txBox="1"/>
          <p:nvPr/>
        </p:nvSpPr>
        <p:spPr>
          <a:xfrm>
            <a:off x="0" y="4506674"/>
            <a:ext cx="9144000" cy="369332"/>
          </a:xfrm>
          <a:prstGeom prst="rect">
            <a:avLst/>
          </a:prstGeom>
          <a:noFill/>
        </p:spPr>
        <p:txBody>
          <a:bodyPr wrap="square">
            <a:spAutoFit/>
          </a:bodyPr>
          <a:lstStyle/>
          <a:p>
            <a:pPr algn="ctr"/>
            <a:r>
              <a:rPr lang="zh-CN" altLang="en-US" b="1" dirty="0">
                <a:solidFill>
                  <a:srgbClr val="000000"/>
                </a:solidFill>
                <a:latin typeface="方正书宋_GBK"/>
              </a:rPr>
              <a:t>汉英和英汉翻译任务上，本文方法使用不同比例词汇的标准模板的翻译正确率</a:t>
            </a:r>
          </a:p>
        </p:txBody>
      </p:sp>
    </p:spTree>
    <p:extLst>
      <p:ext uri="{BB962C8B-B14F-4D97-AF65-F5344CB8AC3E}">
        <p14:creationId xmlns:p14="http://schemas.microsoft.com/office/powerpoint/2010/main" val="16647863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8C970AF-1246-40AA-9AB3-EFB1AE3A7DAD}"/>
              </a:ext>
            </a:extLst>
          </p:cNvPr>
          <p:cNvSpPr txBox="1"/>
          <p:nvPr/>
        </p:nvSpPr>
        <p:spPr>
          <a:xfrm>
            <a:off x="755576" y="2355726"/>
            <a:ext cx="7632848" cy="1884106"/>
          </a:xfrm>
          <a:prstGeom prst="rect">
            <a:avLst/>
          </a:prstGeom>
          <a:noFill/>
        </p:spPr>
        <p:txBody>
          <a:bodyPr wrap="square">
            <a:spAutoFit/>
          </a:bodyPr>
          <a:lstStyle/>
          <a:p>
            <a:pPr>
              <a:lnSpc>
                <a:spcPct val="150000"/>
              </a:lnSpc>
            </a:pPr>
            <a:r>
              <a:rPr lang="zh-CN" altLang="en-US" sz="2000" b="1" dirty="0">
                <a:latin typeface="+mj-lt"/>
                <a:ea typeface="+mj-ea"/>
              </a:rPr>
              <a:t>该模型通过额外的模板编码器对翻译模板 进行建模，通过使用知识门阀和注意力门阀动态控 制解码过程中不同来源的知识对当前解码词汇的贡献度的大小。通过实验证明，当翻译模板中的真实词汇的数量上升时，翻译性能随之增长。</a:t>
            </a:r>
            <a:endParaRPr lang="en-US" altLang="zh-CN" sz="2000" b="1" dirty="0">
              <a:latin typeface="+mj-lt"/>
              <a:ea typeface="+mj-ea"/>
            </a:endParaRPr>
          </a:p>
        </p:txBody>
      </p:sp>
      <p:sp>
        <p:nvSpPr>
          <p:cNvPr id="11" name="文本框 10">
            <a:extLst>
              <a:ext uri="{FF2B5EF4-FFF2-40B4-BE49-F238E27FC236}">
                <a16:creationId xmlns:a16="http://schemas.microsoft.com/office/drawing/2014/main" id="{B39F008A-4C82-4DAB-A0CE-5DFDF6811B78}"/>
              </a:ext>
            </a:extLst>
          </p:cNvPr>
          <p:cNvSpPr txBox="1"/>
          <p:nvPr/>
        </p:nvSpPr>
        <p:spPr>
          <a:xfrm>
            <a:off x="2216944" y="1419622"/>
            <a:ext cx="4710112" cy="580415"/>
          </a:xfrm>
          <a:prstGeom prst="rect">
            <a:avLst/>
          </a:prstGeom>
          <a:noFill/>
        </p:spPr>
        <p:txBody>
          <a:bodyPr wrap="square">
            <a:spAutoFit/>
          </a:bodyPr>
          <a:lstStyle/>
          <a:p>
            <a:pPr algn="ctr">
              <a:lnSpc>
                <a:spcPct val="150000"/>
              </a:lnSpc>
            </a:pPr>
            <a:r>
              <a:rPr lang="zh-CN" altLang="en-US" sz="2400" b="1" dirty="0">
                <a:latin typeface="+mj-lt"/>
                <a:ea typeface="+mj-ea"/>
              </a:rPr>
              <a:t>模板驱动的神经机器翻译模型</a:t>
            </a:r>
          </a:p>
        </p:txBody>
      </p:sp>
    </p:spTree>
    <p:extLst>
      <p:ext uri="{BB962C8B-B14F-4D97-AF65-F5344CB8AC3E}">
        <p14:creationId xmlns:p14="http://schemas.microsoft.com/office/powerpoint/2010/main" val="30599094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答辩型7"/>
          <p:cNvPicPr>
            <a:picLocks noChangeAspect="1"/>
          </p:cNvPicPr>
          <p:nvPr/>
        </p:nvPicPr>
        <p:blipFill>
          <a:blip r:embed="rId3"/>
          <a:srcRect l="1207" t="30893" r="2375" b="1811"/>
          <a:stretch>
            <a:fillRect/>
          </a:stretch>
        </p:blipFill>
        <p:spPr>
          <a:xfrm>
            <a:off x="3318" y="-7217"/>
            <a:ext cx="9142084" cy="4587975"/>
          </a:xfrm>
          <a:custGeom>
            <a:avLst/>
            <a:gdLst>
              <a:gd name="connsiteX0" fmla="*/ 0 w 9142084"/>
              <a:gd name="connsiteY0" fmla="*/ 0 h 4587975"/>
              <a:gd name="connsiteX1" fmla="*/ 9142084 w 9142084"/>
              <a:gd name="connsiteY1" fmla="*/ 0 h 4587975"/>
              <a:gd name="connsiteX2" fmla="*/ 9142084 w 9142084"/>
              <a:gd name="connsiteY2" fmla="*/ 1890585 h 4587975"/>
              <a:gd name="connsiteX3" fmla="*/ 8513806 w 9142084"/>
              <a:gd name="connsiteY3" fmla="*/ 1890585 h 4587975"/>
              <a:gd name="connsiteX4" fmla="*/ 7500551 w 9142084"/>
              <a:gd name="connsiteY4" fmla="*/ 2928553 h 4587975"/>
              <a:gd name="connsiteX5" fmla="*/ 6858001 w 9142084"/>
              <a:gd name="connsiteY5" fmla="*/ 2932169 h 4587975"/>
              <a:gd name="connsiteX6" fmla="*/ 5288692 w 9142084"/>
              <a:gd name="connsiteY6" fmla="*/ 4572001 h 4587975"/>
              <a:gd name="connsiteX7" fmla="*/ 0 w 9142084"/>
              <a:gd name="connsiteY7" fmla="*/ 4587975 h 458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2084" h="4587975">
                <a:moveTo>
                  <a:pt x="0" y="0"/>
                </a:moveTo>
                <a:lnTo>
                  <a:pt x="9142084" y="0"/>
                </a:lnTo>
                <a:lnTo>
                  <a:pt x="9142084" y="1890585"/>
                </a:lnTo>
                <a:lnTo>
                  <a:pt x="8513806" y="1890585"/>
                </a:lnTo>
                <a:lnTo>
                  <a:pt x="7500551" y="2928553"/>
                </a:lnTo>
                <a:lnTo>
                  <a:pt x="6858001" y="2932169"/>
                </a:lnTo>
                <a:lnTo>
                  <a:pt x="5288692" y="4572001"/>
                </a:lnTo>
                <a:lnTo>
                  <a:pt x="0" y="4587975"/>
                </a:lnTo>
                <a:close/>
              </a:path>
            </a:pathLst>
          </a:custGeom>
        </p:spPr>
      </p:pic>
      <p:sp>
        <p:nvSpPr>
          <p:cNvPr id="23" name="矩形 25"/>
          <p:cNvSpPr/>
          <p:nvPr/>
        </p:nvSpPr>
        <p:spPr>
          <a:xfrm>
            <a:off x="3318" y="-7216"/>
            <a:ext cx="9144000" cy="4587975"/>
          </a:xfrm>
          <a:custGeom>
            <a:avLst/>
            <a:gdLst>
              <a:gd name="connsiteX0" fmla="*/ 0 w 9144000"/>
              <a:gd name="connsiteY0" fmla="*/ 0 h 4587975"/>
              <a:gd name="connsiteX1" fmla="*/ 9144000 w 9144000"/>
              <a:gd name="connsiteY1" fmla="*/ 0 h 4587975"/>
              <a:gd name="connsiteX2" fmla="*/ 9144000 w 9144000"/>
              <a:gd name="connsiteY2" fmla="*/ 4587975 h 4587975"/>
              <a:gd name="connsiteX3" fmla="*/ 0 w 9144000"/>
              <a:gd name="connsiteY3" fmla="*/ 4587975 h 4587975"/>
              <a:gd name="connsiteX4" fmla="*/ 0 w 9144000"/>
              <a:gd name="connsiteY4" fmla="*/ 0 h 4587975"/>
              <a:gd name="connsiteX0-1" fmla="*/ 0 w 9144000"/>
              <a:gd name="connsiteY0-2" fmla="*/ 0 h 4587975"/>
              <a:gd name="connsiteX1-3" fmla="*/ 9144000 w 9144000"/>
              <a:gd name="connsiteY1-4" fmla="*/ 0 h 4587975"/>
              <a:gd name="connsiteX2-5" fmla="*/ 9144000 w 9144000"/>
              <a:gd name="connsiteY2-6" fmla="*/ 4587975 h 4587975"/>
              <a:gd name="connsiteX3-7" fmla="*/ 5288692 w 9144000"/>
              <a:gd name="connsiteY3-8" fmla="*/ 4572001 h 4587975"/>
              <a:gd name="connsiteX4-9" fmla="*/ 0 w 9144000"/>
              <a:gd name="connsiteY4-10" fmla="*/ 4587975 h 4587975"/>
              <a:gd name="connsiteX5" fmla="*/ 0 w 9144000"/>
              <a:gd name="connsiteY5" fmla="*/ 0 h 4587975"/>
              <a:gd name="connsiteX0-11" fmla="*/ 0 w 9144000"/>
              <a:gd name="connsiteY0-12" fmla="*/ 0 h 4587975"/>
              <a:gd name="connsiteX1-13" fmla="*/ 9144000 w 9144000"/>
              <a:gd name="connsiteY1-14" fmla="*/ 0 h 4587975"/>
              <a:gd name="connsiteX2-15" fmla="*/ 6746790 w 9144000"/>
              <a:gd name="connsiteY2-16" fmla="*/ 2944526 h 4587975"/>
              <a:gd name="connsiteX3-17" fmla="*/ 5288692 w 9144000"/>
              <a:gd name="connsiteY3-18" fmla="*/ 4572001 h 4587975"/>
              <a:gd name="connsiteX4-19" fmla="*/ 0 w 9144000"/>
              <a:gd name="connsiteY4-20" fmla="*/ 4587975 h 4587975"/>
              <a:gd name="connsiteX5-21" fmla="*/ 0 w 9144000"/>
              <a:gd name="connsiteY5-22" fmla="*/ 0 h 4587975"/>
              <a:gd name="connsiteX0-23" fmla="*/ 0 w 9144000"/>
              <a:gd name="connsiteY0-24" fmla="*/ 0 h 4587975"/>
              <a:gd name="connsiteX1-25" fmla="*/ 9144000 w 9144000"/>
              <a:gd name="connsiteY1-26" fmla="*/ 0 h 4587975"/>
              <a:gd name="connsiteX2-27" fmla="*/ 7710616 w 9144000"/>
              <a:gd name="connsiteY2-28" fmla="*/ 1729947 h 4587975"/>
              <a:gd name="connsiteX3-29" fmla="*/ 6746790 w 9144000"/>
              <a:gd name="connsiteY3-30" fmla="*/ 2944526 h 4587975"/>
              <a:gd name="connsiteX4-31" fmla="*/ 5288692 w 9144000"/>
              <a:gd name="connsiteY4-32" fmla="*/ 4572001 h 4587975"/>
              <a:gd name="connsiteX5-33" fmla="*/ 0 w 9144000"/>
              <a:gd name="connsiteY5-34" fmla="*/ 4587975 h 4587975"/>
              <a:gd name="connsiteX6" fmla="*/ 0 w 9144000"/>
              <a:gd name="connsiteY6" fmla="*/ 0 h 4587975"/>
              <a:gd name="connsiteX0-35" fmla="*/ 0 w 9144000"/>
              <a:gd name="connsiteY0-36" fmla="*/ 0 h 4587975"/>
              <a:gd name="connsiteX1-37" fmla="*/ 9144000 w 9144000"/>
              <a:gd name="connsiteY1-38" fmla="*/ 0 h 4587975"/>
              <a:gd name="connsiteX2-39" fmla="*/ 7500551 w 9144000"/>
              <a:gd name="connsiteY2-40" fmla="*/ 2928553 h 4587975"/>
              <a:gd name="connsiteX3-41" fmla="*/ 6746790 w 9144000"/>
              <a:gd name="connsiteY3-42" fmla="*/ 2944526 h 4587975"/>
              <a:gd name="connsiteX4-43" fmla="*/ 5288692 w 9144000"/>
              <a:gd name="connsiteY4-44" fmla="*/ 4572001 h 4587975"/>
              <a:gd name="connsiteX5-45" fmla="*/ 0 w 9144000"/>
              <a:gd name="connsiteY5-46" fmla="*/ 4587975 h 4587975"/>
              <a:gd name="connsiteX6-47" fmla="*/ 0 w 9144000"/>
              <a:gd name="connsiteY6-48" fmla="*/ 0 h 4587975"/>
              <a:gd name="connsiteX0-49" fmla="*/ 0 w 9144000"/>
              <a:gd name="connsiteY0-50" fmla="*/ 0 h 4587975"/>
              <a:gd name="connsiteX1-51" fmla="*/ 9144000 w 9144000"/>
              <a:gd name="connsiteY1-52" fmla="*/ 0 h 4587975"/>
              <a:gd name="connsiteX2-53" fmla="*/ 8217243 w 9144000"/>
              <a:gd name="connsiteY2-54" fmla="*/ 1606379 h 4587975"/>
              <a:gd name="connsiteX3-55" fmla="*/ 7500551 w 9144000"/>
              <a:gd name="connsiteY3-56" fmla="*/ 2928553 h 4587975"/>
              <a:gd name="connsiteX4-57" fmla="*/ 6746790 w 9144000"/>
              <a:gd name="connsiteY4-58" fmla="*/ 2944526 h 4587975"/>
              <a:gd name="connsiteX5-59" fmla="*/ 5288692 w 9144000"/>
              <a:gd name="connsiteY5-60" fmla="*/ 4572001 h 4587975"/>
              <a:gd name="connsiteX6-61" fmla="*/ 0 w 9144000"/>
              <a:gd name="connsiteY6-62" fmla="*/ 4587975 h 4587975"/>
              <a:gd name="connsiteX7" fmla="*/ 0 w 9144000"/>
              <a:gd name="connsiteY7" fmla="*/ 0 h 4587975"/>
              <a:gd name="connsiteX0-63" fmla="*/ 0 w 9144000"/>
              <a:gd name="connsiteY0-64" fmla="*/ 0 h 4587975"/>
              <a:gd name="connsiteX1-65" fmla="*/ 9144000 w 9144000"/>
              <a:gd name="connsiteY1-66" fmla="*/ 0 h 4587975"/>
              <a:gd name="connsiteX2-67" fmla="*/ 8513806 w 9144000"/>
              <a:gd name="connsiteY2-68" fmla="*/ 1890585 h 4587975"/>
              <a:gd name="connsiteX3-69" fmla="*/ 7500551 w 9144000"/>
              <a:gd name="connsiteY3-70" fmla="*/ 2928553 h 4587975"/>
              <a:gd name="connsiteX4-71" fmla="*/ 6746790 w 9144000"/>
              <a:gd name="connsiteY4-72" fmla="*/ 2944526 h 4587975"/>
              <a:gd name="connsiteX5-73" fmla="*/ 5288692 w 9144000"/>
              <a:gd name="connsiteY5-74" fmla="*/ 4572001 h 4587975"/>
              <a:gd name="connsiteX6-75" fmla="*/ 0 w 9144000"/>
              <a:gd name="connsiteY6-76" fmla="*/ 4587975 h 4587975"/>
              <a:gd name="connsiteX7-77" fmla="*/ 0 w 9144000"/>
              <a:gd name="connsiteY7-78" fmla="*/ 0 h 4587975"/>
              <a:gd name="connsiteX0-79" fmla="*/ 0 w 9144000"/>
              <a:gd name="connsiteY0-80" fmla="*/ 0 h 4587975"/>
              <a:gd name="connsiteX1-81" fmla="*/ 9144000 w 9144000"/>
              <a:gd name="connsiteY1-82" fmla="*/ 0 h 4587975"/>
              <a:gd name="connsiteX2-83" fmla="*/ 8785654 w 9144000"/>
              <a:gd name="connsiteY2-84" fmla="*/ 1062682 h 4587975"/>
              <a:gd name="connsiteX3-85" fmla="*/ 8513806 w 9144000"/>
              <a:gd name="connsiteY3-86" fmla="*/ 1890585 h 4587975"/>
              <a:gd name="connsiteX4-87" fmla="*/ 7500551 w 9144000"/>
              <a:gd name="connsiteY4-88" fmla="*/ 2928553 h 4587975"/>
              <a:gd name="connsiteX5-89" fmla="*/ 6746790 w 9144000"/>
              <a:gd name="connsiteY5-90" fmla="*/ 2944526 h 4587975"/>
              <a:gd name="connsiteX6-91" fmla="*/ 5288692 w 9144000"/>
              <a:gd name="connsiteY6-92" fmla="*/ 4572001 h 4587975"/>
              <a:gd name="connsiteX7-93" fmla="*/ 0 w 9144000"/>
              <a:gd name="connsiteY7-94" fmla="*/ 4587975 h 4587975"/>
              <a:gd name="connsiteX8" fmla="*/ 0 w 9144000"/>
              <a:gd name="connsiteY8" fmla="*/ 0 h 4587975"/>
              <a:gd name="connsiteX0-95" fmla="*/ 0 w 9144000"/>
              <a:gd name="connsiteY0-96" fmla="*/ 0 h 4587975"/>
              <a:gd name="connsiteX1-97" fmla="*/ 9144000 w 9144000"/>
              <a:gd name="connsiteY1-98" fmla="*/ 0 h 4587975"/>
              <a:gd name="connsiteX2-99" fmla="*/ 9144000 w 9144000"/>
              <a:gd name="connsiteY2-100" fmla="*/ 1890585 h 4587975"/>
              <a:gd name="connsiteX3-101" fmla="*/ 8513806 w 9144000"/>
              <a:gd name="connsiteY3-102" fmla="*/ 1890585 h 4587975"/>
              <a:gd name="connsiteX4-103" fmla="*/ 7500551 w 9144000"/>
              <a:gd name="connsiteY4-104" fmla="*/ 2928553 h 4587975"/>
              <a:gd name="connsiteX5-105" fmla="*/ 6746790 w 9144000"/>
              <a:gd name="connsiteY5-106" fmla="*/ 2944526 h 4587975"/>
              <a:gd name="connsiteX6-107" fmla="*/ 5288692 w 9144000"/>
              <a:gd name="connsiteY6-108" fmla="*/ 4572001 h 4587975"/>
              <a:gd name="connsiteX7-109" fmla="*/ 0 w 9144000"/>
              <a:gd name="connsiteY7-110" fmla="*/ 4587975 h 4587975"/>
              <a:gd name="connsiteX8-111" fmla="*/ 0 w 9144000"/>
              <a:gd name="connsiteY8-112" fmla="*/ 0 h 4587975"/>
              <a:gd name="connsiteX0-113" fmla="*/ 0 w 9144000"/>
              <a:gd name="connsiteY0-114" fmla="*/ 0 h 4587975"/>
              <a:gd name="connsiteX1-115" fmla="*/ 9144000 w 9144000"/>
              <a:gd name="connsiteY1-116" fmla="*/ 0 h 4587975"/>
              <a:gd name="connsiteX2-117" fmla="*/ 9144000 w 9144000"/>
              <a:gd name="connsiteY2-118" fmla="*/ 1890585 h 4587975"/>
              <a:gd name="connsiteX3-119" fmla="*/ 8513806 w 9144000"/>
              <a:gd name="connsiteY3-120" fmla="*/ 1890585 h 4587975"/>
              <a:gd name="connsiteX4-121" fmla="*/ 7500551 w 9144000"/>
              <a:gd name="connsiteY4-122" fmla="*/ 2928553 h 4587975"/>
              <a:gd name="connsiteX5-123" fmla="*/ 6858001 w 9144000"/>
              <a:gd name="connsiteY5-124" fmla="*/ 2932169 h 4587975"/>
              <a:gd name="connsiteX6-125" fmla="*/ 5288692 w 9144000"/>
              <a:gd name="connsiteY6-126" fmla="*/ 4572001 h 4587975"/>
              <a:gd name="connsiteX7-127" fmla="*/ 0 w 9144000"/>
              <a:gd name="connsiteY7-128" fmla="*/ 4587975 h 4587975"/>
              <a:gd name="connsiteX8-129" fmla="*/ 0 w 9144000"/>
              <a:gd name="connsiteY8-130" fmla="*/ 0 h 45879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 ang="0">
                <a:pos x="connsiteX7-77" y="connsiteY7-78"/>
              </a:cxn>
              <a:cxn ang="0">
                <a:pos x="connsiteX8-111" y="connsiteY8-112"/>
              </a:cxn>
            </a:cxnLst>
            <a:rect l="l" t="t" r="r" b="b"/>
            <a:pathLst>
              <a:path w="9144000" h="4587975">
                <a:moveTo>
                  <a:pt x="0" y="0"/>
                </a:moveTo>
                <a:lnTo>
                  <a:pt x="9144000" y="0"/>
                </a:lnTo>
                <a:lnTo>
                  <a:pt x="9144000" y="1890585"/>
                </a:lnTo>
                <a:lnTo>
                  <a:pt x="8513806" y="1890585"/>
                </a:lnTo>
                <a:lnTo>
                  <a:pt x="7500551" y="2928553"/>
                </a:lnTo>
                <a:lnTo>
                  <a:pt x="6858001" y="2932169"/>
                </a:lnTo>
                <a:lnTo>
                  <a:pt x="5288692" y="4572001"/>
                </a:lnTo>
                <a:lnTo>
                  <a:pt x="0" y="4587975"/>
                </a:lnTo>
                <a:lnTo>
                  <a:pt x="0" y="0"/>
                </a:lnTo>
                <a:close/>
              </a:path>
            </a:pathLst>
          </a:custGeom>
          <a:solidFill>
            <a:schemeClr val="tx1">
              <a:lumMod val="95000"/>
              <a:lumOff val="5000"/>
              <a:alpha val="5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3" name="矩形 26"/>
          <p:cNvSpPr/>
          <p:nvPr/>
        </p:nvSpPr>
        <p:spPr>
          <a:xfrm>
            <a:off x="-3354" y="2376469"/>
            <a:ext cx="7560143" cy="1491241"/>
          </a:xfrm>
          <a:custGeom>
            <a:avLst/>
            <a:gdLst>
              <a:gd name="connsiteX0" fmla="*/ 0 w 7560143"/>
              <a:gd name="connsiteY0" fmla="*/ 0 h 1491241"/>
              <a:gd name="connsiteX1" fmla="*/ 7560143 w 7560143"/>
              <a:gd name="connsiteY1" fmla="*/ 0 h 1491241"/>
              <a:gd name="connsiteX2" fmla="*/ 7560143 w 7560143"/>
              <a:gd name="connsiteY2" fmla="*/ 1491241 h 1491241"/>
              <a:gd name="connsiteX3" fmla="*/ 0 w 7560143"/>
              <a:gd name="connsiteY3" fmla="*/ 1491241 h 1491241"/>
              <a:gd name="connsiteX4" fmla="*/ 0 w 7560143"/>
              <a:gd name="connsiteY4" fmla="*/ 0 h 1491241"/>
              <a:gd name="connsiteX0-1" fmla="*/ 0 w 7560143"/>
              <a:gd name="connsiteY0-2" fmla="*/ 0 h 1491241"/>
              <a:gd name="connsiteX1-3" fmla="*/ 7560143 w 7560143"/>
              <a:gd name="connsiteY1-4" fmla="*/ 0 h 1491241"/>
              <a:gd name="connsiteX2-5" fmla="*/ 7560143 w 7560143"/>
              <a:gd name="connsiteY2-6" fmla="*/ 1491241 h 1491241"/>
              <a:gd name="connsiteX3-7" fmla="*/ 6070522 w 7560143"/>
              <a:gd name="connsiteY3-8" fmla="*/ 1491196 h 1491241"/>
              <a:gd name="connsiteX4-9" fmla="*/ 0 w 7560143"/>
              <a:gd name="connsiteY4-10" fmla="*/ 1491241 h 1491241"/>
              <a:gd name="connsiteX5" fmla="*/ 0 w 7560143"/>
              <a:gd name="connsiteY5" fmla="*/ 0 h 1491241"/>
              <a:gd name="connsiteX0-11" fmla="*/ 0 w 7560143"/>
              <a:gd name="connsiteY0-12" fmla="*/ 0 h 1491241"/>
              <a:gd name="connsiteX1-13" fmla="*/ 7560143 w 7560143"/>
              <a:gd name="connsiteY1-14" fmla="*/ 0 h 1491241"/>
              <a:gd name="connsiteX2-15" fmla="*/ 6070522 w 7560143"/>
              <a:gd name="connsiteY2-16" fmla="*/ 1491196 h 1491241"/>
              <a:gd name="connsiteX3-17" fmla="*/ 0 w 7560143"/>
              <a:gd name="connsiteY3-18" fmla="*/ 1491241 h 1491241"/>
              <a:gd name="connsiteX4-19" fmla="*/ 0 w 7560143"/>
              <a:gd name="connsiteY4-20" fmla="*/ 0 h 14912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560143" h="1491241">
                <a:moveTo>
                  <a:pt x="0" y="0"/>
                </a:moveTo>
                <a:lnTo>
                  <a:pt x="7560143" y="0"/>
                </a:lnTo>
                <a:lnTo>
                  <a:pt x="6070522" y="1491196"/>
                </a:lnTo>
                <a:lnTo>
                  <a:pt x="0" y="1491241"/>
                </a:lnTo>
                <a:lnTo>
                  <a:pt x="0" y="0"/>
                </a:lnTo>
                <a:close/>
              </a:path>
            </a:pathLst>
          </a:custGeom>
          <a:solidFill>
            <a:srgbClr val="D62A2B"/>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6" name="TextBox 55"/>
          <p:cNvSpPr txBox="1"/>
          <p:nvPr/>
        </p:nvSpPr>
        <p:spPr>
          <a:xfrm>
            <a:off x="613545" y="1059582"/>
            <a:ext cx="2734319" cy="1300346"/>
          </a:xfrm>
          <a:prstGeom prst="rect">
            <a:avLst/>
          </a:prstGeom>
          <a:noFill/>
        </p:spPr>
        <p:txBody>
          <a:bodyPr wrap="square" lIns="68571" tIns="34285" rIns="68571" bIns="34285" rtlCol="0">
            <a:spAutoFit/>
          </a:bodyPr>
          <a:lstStyle/>
          <a:p>
            <a:r>
              <a:rPr lang="en-US" altLang="zh-CN" sz="80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cs typeface="Aparajita" pitchFamily="34" charset="0"/>
              </a:rPr>
              <a:t>2021</a:t>
            </a:r>
            <a:endParaRPr lang="zh-CN" altLang="en-US" sz="80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cs typeface="Aparajita" pitchFamily="34" charset="0"/>
            </a:endParaRPr>
          </a:p>
        </p:txBody>
      </p:sp>
      <p:sp>
        <p:nvSpPr>
          <p:cNvPr id="7" name="平行四边形 6"/>
          <p:cNvSpPr/>
          <p:nvPr/>
        </p:nvSpPr>
        <p:spPr>
          <a:xfrm>
            <a:off x="5946638" y="3345130"/>
            <a:ext cx="1452555" cy="1146122"/>
          </a:xfrm>
          <a:prstGeom prst="parallelogram">
            <a:avLst>
              <a:gd name="adj" fmla="val 98770"/>
            </a:avLst>
          </a:prstGeom>
          <a:solidFill>
            <a:srgbClr val="D62A2B"/>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105号-简雅黑" pitchFamily="2" charset="-122"/>
              <a:ea typeface="字魂105号-简雅黑" pitchFamily="2" charset="-122"/>
            </a:endParaRPr>
          </a:p>
        </p:txBody>
      </p:sp>
      <p:sp>
        <p:nvSpPr>
          <p:cNvPr id="9" name="任意多边形 8"/>
          <p:cNvSpPr/>
          <p:nvPr/>
        </p:nvSpPr>
        <p:spPr>
          <a:xfrm>
            <a:off x="5521506" y="2062544"/>
            <a:ext cx="3686020" cy="2524237"/>
          </a:xfrm>
          <a:custGeom>
            <a:avLst/>
            <a:gdLst>
              <a:gd name="connsiteX0" fmla="*/ 3074694 w 3686020"/>
              <a:gd name="connsiteY0" fmla="*/ 0 h 2524237"/>
              <a:gd name="connsiteX1" fmla="*/ 3686020 w 3686020"/>
              <a:gd name="connsiteY1" fmla="*/ 0 h 2524237"/>
              <a:gd name="connsiteX2" fmla="*/ 3686020 w 3686020"/>
              <a:gd name="connsiteY2" fmla="*/ 95536 h 2524237"/>
              <a:gd name="connsiteX3" fmla="*/ 3099804 w 3686020"/>
              <a:gd name="connsiteY3" fmla="*/ 95536 h 2524237"/>
              <a:gd name="connsiteX4" fmla="*/ 2086549 w 3686020"/>
              <a:gd name="connsiteY4" fmla="*/ 1133504 h 2524237"/>
              <a:gd name="connsiteX5" fmla="*/ 1443999 w 3686020"/>
              <a:gd name="connsiteY5" fmla="*/ 1137120 h 2524237"/>
              <a:gd name="connsiteX6" fmla="*/ 116537 w 3686020"/>
              <a:gd name="connsiteY6" fmla="*/ 2524237 h 2524237"/>
              <a:gd name="connsiteX7" fmla="*/ 0 w 3686020"/>
              <a:gd name="connsiteY7" fmla="*/ 2524237 h 2524237"/>
              <a:gd name="connsiteX8" fmla="*/ 1418889 w 3686020"/>
              <a:gd name="connsiteY8" fmla="*/ 1041584 h 2524237"/>
              <a:gd name="connsiteX9" fmla="*/ 2061439 w 3686020"/>
              <a:gd name="connsiteY9" fmla="*/ 1037968 h 252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6020" h="2524237">
                <a:moveTo>
                  <a:pt x="3074694" y="0"/>
                </a:moveTo>
                <a:lnTo>
                  <a:pt x="3686020" y="0"/>
                </a:lnTo>
                <a:lnTo>
                  <a:pt x="3686020" y="95536"/>
                </a:lnTo>
                <a:lnTo>
                  <a:pt x="3099804" y="95536"/>
                </a:lnTo>
                <a:lnTo>
                  <a:pt x="2086549" y="1133504"/>
                </a:lnTo>
                <a:lnTo>
                  <a:pt x="1443999" y="1137120"/>
                </a:lnTo>
                <a:lnTo>
                  <a:pt x="116537" y="2524237"/>
                </a:lnTo>
                <a:lnTo>
                  <a:pt x="0" y="2524237"/>
                </a:lnTo>
                <a:lnTo>
                  <a:pt x="1418889" y="1041584"/>
                </a:lnTo>
                <a:lnTo>
                  <a:pt x="2061439" y="1037968"/>
                </a:lnTo>
                <a:close/>
              </a:path>
            </a:pathLst>
          </a:custGeom>
          <a:solidFill>
            <a:srgbClr val="EF2E35"/>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10" name="等腰三角形 9"/>
          <p:cNvSpPr/>
          <p:nvPr/>
        </p:nvSpPr>
        <p:spPr>
          <a:xfrm>
            <a:off x="8316416" y="4166240"/>
            <a:ext cx="823590" cy="977259"/>
          </a:xfrm>
          <a:prstGeom prst="triangle">
            <a:avLst>
              <a:gd name="adj" fmla="val 100000"/>
            </a:avLst>
          </a:prstGeom>
          <a:solidFill>
            <a:srgbClr val="F2F2F2"/>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2" name="平行四边形 11"/>
          <p:cNvSpPr/>
          <p:nvPr/>
        </p:nvSpPr>
        <p:spPr>
          <a:xfrm>
            <a:off x="1981874" y="4049029"/>
            <a:ext cx="1727652" cy="816707"/>
          </a:xfrm>
          <a:prstGeom prst="parallelogram">
            <a:avLst>
              <a:gd name="adj" fmla="val 98770"/>
            </a:avLst>
          </a:prstGeom>
          <a:solidFill>
            <a:srgbClr val="EF2E35"/>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20" name="TextBox 55"/>
          <p:cNvSpPr txBox="1"/>
          <p:nvPr/>
        </p:nvSpPr>
        <p:spPr>
          <a:xfrm>
            <a:off x="6695169" y="4731990"/>
            <a:ext cx="2222704" cy="223128"/>
          </a:xfrm>
          <a:prstGeom prst="rect">
            <a:avLst/>
          </a:prstGeom>
          <a:noFill/>
        </p:spPr>
        <p:txBody>
          <a:bodyPr wrap="square" lIns="68571" tIns="34285" rIns="68571" bIns="34285" rtlCol="0">
            <a:spAutoFit/>
          </a:bodyPr>
          <a:lstStyle/>
          <a:p>
            <a:pPr algn="r"/>
            <a:r>
              <a:rPr lang="en-US" altLang="zh-CN" sz="1000" b="1" dirty="0">
                <a:solidFill>
                  <a:schemeClr val="tx1">
                    <a:lumMod val="95000"/>
                    <a:lumOff val="5000"/>
                  </a:schemeClr>
                </a:solidFill>
                <a:effectLst>
                  <a:outerShdw blurRad="38100" dist="38100" dir="2700000" algn="tl">
                    <a:srgbClr val="000000">
                      <a:alpha val="20000"/>
                    </a:srgbClr>
                  </a:outerShdw>
                </a:effectLst>
                <a:latin typeface="字魂105号-简雅黑" pitchFamily="2" charset="-122"/>
                <a:ea typeface="字魂105号-简雅黑" pitchFamily="2" charset="-122"/>
                <a:cs typeface="Aparajita" pitchFamily="34" charset="0"/>
              </a:rPr>
              <a:t>FINANCIAL WORK REPORT</a:t>
            </a:r>
            <a:endParaRPr lang="zh-CN" altLang="en-US" sz="1000" b="1" dirty="0">
              <a:solidFill>
                <a:schemeClr val="tx1">
                  <a:lumMod val="95000"/>
                  <a:lumOff val="5000"/>
                </a:schemeClr>
              </a:solidFill>
              <a:effectLst>
                <a:outerShdw blurRad="38100" dist="38100" dir="2700000" algn="tl">
                  <a:srgbClr val="000000">
                    <a:alpha val="20000"/>
                  </a:srgbClr>
                </a:outerShdw>
              </a:effectLst>
              <a:latin typeface="字魂105号-简雅黑" pitchFamily="2" charset="-122"/>
              <a:ea typeface="字魂105号-简雅黑" pitchFamily="2" charset="-122"/>
              <a:cs typeface="Aparajita" pitchFamily="34" charset="0"/>
            </a:endParaRPr>
          </a:p>
        </p:txBody>
      </p:sp>
      <p:sp>
        <p:nvSpPr>
          <p:cNvPr id="11" name="平行四边形 10"/>
          <p:cNvSpPr/>
          <p:nvPr/>
        </p:nvSpPr>
        <p:spPr>
          <a:xfrm>
            <a:off x="2987824" y="4300652"/>
            <a:ext cx="1944216" cy="71298"/>
          </a:xfrm>
          <a:prstGeom prst="parallelogram">
            <a:avLst>
              <a:gd name="adj" fmla="val 121165"/>
            </a:avLst>
          </a:prstGeom>
          <a:solidFill>
            <a:schemeClr val="bg1"/>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itchFamily="2" charset="-122"/>
              <a:ea typeface="字魂105号-简雅黑" pitchFamily="2" charset="-122"/>
            </a:endParaRPr>
          </a:p>
        </p:txBody>
      </p:sp>
      <p:sp>
        <p:nvSpPr>
          <p:cNvPr id="18" name="TextBox 55"/>
          <p:cNvSpPr txBox="1"/>
          <p:nvPr/>
        </p:nvSpPr>
        <p:spPr>
          <a:xfrm>
            <a:off x="577002" y="2491196"/>
            <a:ext cx="6152351" cy="807903"/>
          </a:xfrm>
          <a:prstGeom prst="rect">
            <a:avLst/>
          </a:prstGeom>
          <a:noFill/>
        </p:spPr>
        <p:txBody>
          <a:bodyPr wrap="square" lIns="68571" tIns="34285" rIns="68571" bIns="34285" rtlCol="0">
            <a:spAutoFit/>
          </a:bodyPr>
          <a:lstStyle/>
          <a:p>
            <a:r>
              <a:rPr lang="en-US" altLang="zh-CN" sz="4800" b="1" spc="3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rPr>
              <a:t>THANK YOU</a:t>
            </a:r>
            <a:endParaRPr lang="zh-CN" altLang="en-US" sz="4800" b="1" spc="300" dirty="0">
              <a:solidFill>
                <a:schemeClr val="bg1"/>
              </a:solidFill>
              <a:effectLst>
                <a:outerShdw blurRad="38100" dist="38100" dir="2700000" algn="tl">
                  <a:srgbClr val="000000">
                    <a:alpha val="25000"/>
                  </a:srgbClr>
                </a:outerShdw>
              </a:effectLst>
              <a:latin typeface="字魂105号-简雅黑" pitchFamily="2" charset="-122"/>
              <a:ea typeface="字魂105号-简雅黑" pitchFamily="2" charset="-122"/>
            </a:endParaRPr>
          </a:p>
        </p:txBody>
      </p:sp>
      <p:sp>
        <p:nvSpPr>
          <p:cNvPr id="19" name="TextBox 55"/>
          <p:cNvSpPr txBox="1"/>
          <p:nvPr/>
        </p:nvSpPr>
        <p:spPr>
          <a:xfrm>
            <a:off x="586846" y="3231251"/>
            <a:ext cx="5082574" cy="438572"/>
          </a:xfrm>
          <a:prstGeom prst="rect">
            <a:avLst/>
          </a:prstGeom>
          <a:noFill/>
        </p:spPr>
        <p:txBody>
          <a:bodyPr wrap="square" lIns="68571" tIns="34285" rIns="68571" bIns="34285" rtlCol="0">
            <a:spAutoFit/>
          </a:bodyPr>
          <a:lstStyle/>
          <a:p>
            <a:r>
              <a:rPr lang="zh-CN" altLang="en-US" sz="2400" dirty="0">
                <a:solidFill>
                  <a:schemeClr val="bg1"/>
                </a:solidFill>
                <a:latin typeface="字魂105号-简雅黑" pitchFamily="2" charset="-122"/>
                <a:ea typeface="字魂105号-简雅黑" pitchFamily="2" charset="-122"/>
              </a:rPr>
              <a:t>演示完毕  感谢观看</a:t>
            </a:r>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6256" y="131836"/>
            <a:ext cx="2151503" cy="56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10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40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40000">
                                          <p:cBhvr additive="base">
                                            <p:cTn id="15" dur="10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40000">
                                          <p:cBhvr additive="base">
                                            <p:cTn id="19" dur="10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40000">
                                          <p:cBhvr additive="base">
                                            <p:cTn id="23" dur="10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24" dur="10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7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18" presetClass="entr" presetSubtype="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trips(downRight)">
                                          <p:cBhvr>
                                            <p:cTn id="36" dur="500"/>
                                            <p:tgtEl>
                                              <p:spTgt spid="23"/>
                                            </p:tgtEl>
                                          </p:cBhvr>
                                        </p:animEffect>
                                      </p:childTnLst>
                                    </p:cTn>
                                  </p:par>
                                  <p:par>
                                    <p:cTn id="37" presetID="41" presetClass="entr" presetSubtype="0" fill="hold" grpId="0" nodeType="withEffect">
                                      <p:stCondLst>
                                        <p:cond delay="750"/>
                                      </p:stCondLst>
                                      <p:iterate type="lt">
                                        <p:tmPct val="10000"/>
                                      </p:iterate>
                                      <p:childTnLst>
                                        <p:set>
                                          <p:cBhvr>
                                            <p:cTn id="38" dur="1" fill="hold">
                                              <p:stCondLst>
                                                <p:cond delay="0"/>
                                              </p:stCondLst>
                                            </p:cTn>
                                            <p:tgtEl>
                                              <p:spTgt spid="18"/>
                                            </p:tgtEl>
                                            <p:attrNameLst>
                                              <p:attrName>style.visibility</p:attrName>
                                            </p:attrNameLst>
                                          </p:cBhvr>
                                          <p:to>
                                            <p:strVal val="visible"/>
                                          </p:to>
                                        </p:set>
                                        <p:anim calcmode="lin" valueType="num">
                                          <p:cBhvr>
                                            <p:cTn id="39" dur="75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0" dur="750" fill="hold"/>
                                            <p:tgtEl>
                                              <p:spTgt spid="18"/>
                                            </p:tgtEl>
                                            <p:attrNameLst>
                                              <p:attrName>ppt_y</p:attrName>
                                            </p:attrNameLst>
                                          </p:cBhvr>
                                          <p:tavLst>
                                            <p:tav tm="0">
                                              <p:val>
                                                <p:strVal val="#ppt_y"/>
                                              </p:val>
                                            </p:tav>
                                            <p:tav tm="100000">
                                              <p:val>
                                                <p:strVal val="#ppt_y"/>
                                              </p:val>
                                            </p:tav>
                                          </p:tavLst>
                                        </p:anim>
                                        <p:anim calcmode="lin" valueType="num">
                                          <p:cBhvr>
                                            <p:cTn id="41" dur="75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2" dur="75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750" tmFilter="0,0; .5, 1; 1, 1"/>
                                            <p:tgtEl>
                                              <p:spTgt spid="18"/>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9"/>
                                            </p:tgtEl>
                                            <p:attrNameLst>
                                              <p:attrName>style.visibility</p:attrName>
                                            </p:attrNameLst>
                                          </p:cBhvr>
                                          <p:to>
                                            <p:strVal val="visible"/>
                                          </p:to>
                                        </p:set>
                                        <p:anim calcmode="lin" valueType="num">
                                          <p:cBhvr>
                                            <p:cTn id="46" dur="75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47" dur="750" fill="hold"/>
                                            <p:tgtEl>
                                              <p:spTgt spid="19"/>
                                            </p:tgtEl>
                                            <p:attrNameLst>
                                              <p:attrName>ppt_y</p:attrName>
                                            </p:attrNameLst>
                                          </p:cBhvr>
                                          <p:tavLst>
                                            <p:tav tm="0">
                                              <p:val>
                                                <p:strVal val="#ppt_y"/>
                                              </p:val>
                                            </p:tav>
                                            <p:tav tm="100000">
                                              <p:val>
                                                <p:strVal val="#ppt_y"/>
                                              </p:val>
                                            </p:tav>
                                          </p:tavLst>
                                        </p:anim>
                                        <p:anim calcmode="lin" valueType="num">
                                          <p:cBhvr>
                                            <p:cTn id="48" dur="75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9" dur="75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75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6" grpId="0"/>
          <p:bldP spid="7" grpId="0" animBg="1"/>
          <p:bldP spid="9" grpId="0" animBg="1"/>
          <p:bldP spid="12" grpId="0" animBg="1"/>
          <p:bldP spid="20" grpId="0"/>
          <p:bldP spid="11" grpId="0" animBg="1"/>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1+#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1+#ppt_w/2"/>
                                              </p:val>
                                            </p:tav>
                                            <p:tav tm="100000">
                                              <p:val>
                                                <p:strVal val="#ppt_x"/>
                                              </p:val>
                                            </p:tav>
                                          </p:tavLst>
                                        </p:anim>
                                        <p:anim calcmode="lin" valueType="num">
                                          <p:cBhvr additive="base">
                                            <p:cTn id="24" dur="10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7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18" presetClass="entr" presetSubtype="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trips(downRight)">
                                          <p:cBhvr>
                                            <p:cTn id="36" dur="500"/>
                                            <p:tgtEl>
                                              <p:spTgt spid="23"/>
                                            </p:tgtEl>
                                          </p:cBhvr>
                                        </p:animEffect>
                                      </p:childTnLst>
                                    </p:cTn>
                                  </p:par>
                                  <p:par>
                                    <p:cTn id="37" presetID="41" presetClass="entr" presetSubtype="0" fill="hold" grpId="0" nodeType="withEffect">
                                      <p:stCondLst>
                                        <p:cond delay="750"/>
                                      </p:stCondLst>
                                      <p:iterate type="lt">
                                        <p:tmPct val="10000"/>
                                      </p:iterate>
                                      <p:childTnLst>
                                        <p:set>
                                          <p:cBhvr>
                                            <p:cTn id="38" dur="1" fill="hold">
                                              <p:stCondLst>
                                                <p:cond delay="0"/>
                                              </p:stCondLst>
                                            </p:cTn>
                                            <p:tgtEl>
                                              <p:spTgt spid="18"/>
                                            </p:tgtEl>
                                            <p:attrNameLst>
                                              <p:attrName>style.visibility</p:attrName>
                                            </p:attrNameLst>
                                          </p:cBhvr>
                                          <p:to>
                                            <p:strVal val="visible"/>
                                          </p:to>
                                        </p:set>
                                        <p:anim calcmode="lin" valueType="num">
                                          <p:cBhvr>
                                            <p:cTn id="39" dur="75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0" dur="750" fill="hold"/>
                                            <p:tgtEl>
                                              <p:spTgt spid="18"/>
                                            </p:tgtEl>
                                            <p:attrNameLst>
                                              <p:attrName>ppt_y</p:attrName>
                                            </p:attrNameLst>
                                          </p:cBhvr>
                                          <p:tavLst>
                                            <p:tav tm="0">
                                              <p:val>
                                                <p:strVal val="#ppt_y"/>
                                              </p:val>
                                            </p:tav>
                                            <p:tav tm="100000">
                                              <p:val>
                                                <p:strVal val="#ppt_y"/>
                                              </p:val>
                                            </p:tav>
                                          </p:tavLst>
                                        </p:anim>
                                        <p:anim calcmode="lin" valueType="num">
                                          <p:cBhvr>
                                            <p:cTn id="41" dur="75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2" dur="75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750" tmFilter="0,0; .5, 1; 1, 1"/>
                                            <p:tgtEl>
                                              <p:spTgt spid="18"/>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9"/>
                                            </p:tgtEl>
                                            <p:attrNameLst>
                                              <p:attrName>style.visibility</p:attrName>
                                            </p:attrNameLst>
                                          </p:cBhvr>
                                          <p:to>
                                            <p:strVal val="visible"/>
                                          </p:to>
                                        </p:set>
                                        <p:anim calcmode="lin" valueType="num">
                                          <p:cBhvr>
                                            <p:cTn id="46" dur="75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47" dur="750" fill="hold"/>
                                            <p:tgtEl>
                                              <p:spTgt spid="19"/>
                                            </p:tgtEl>
                                            <p:attrNameLst>
                                              <p:attrName>ppt_y</p:attrName>
                                            </p:attrNameLst>
                                          </p:cBhvr>
                                          <p:tavLst>
                                            <p:tav tm="0">
                                              <p:val>
                                                <p:strVal val="#ppt_y"/>
                                              </p:val>
                                            </p:tav>
                                            <p:tav tm="100000">
                                              <p:val>
                                                <p:strVal val="#ppt_y"/>
                                              </p:val>
                                            </p:tav>
                                          </p:tavLst>
                                        </p:anim>
                                        <p:anim calcmode="lin" valueType="num">
                                          <p:cBhvr>
                                            <p:cTn id="48" dur="75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9" dur="75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75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6" grpId="0"/>
          <p:bldP spid="7" grpId="0" animBg="1"/>
          <p:bldP spid="9" grpId="0" animBg="1"/>
          <p:bldP spid="12" grpId="0" animBg="1"/>
          <p:bldP spid="20" grpId="0"/>
          <p:bldP spid="11" grpId="0" animBg="1"/>
          <p:bldP spid="18" grpId="0"/>
          <p:bldP spid="1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答辩型7"/>
          <p:cNvPicPr>
            <a:picLocks noChangeAspect="1"/>
          </p:cNvPicPr>
          <p:nvPr/>
        </p:nvPicPr>
        <p:blipFill rotWithShape="1">
          <a:blip r:embed="rId3"/>
          <a:srcRect t="14033" r="4722"/>
          <a:stretch>
            <a:fillRect/>
          </a:stretch>
        </p:blipFill>
        <p:spPr>
          <a:xfrm>
            <a:off x="-63545" y="-3"/>
            <a:ext cx="9259643" cy="5184576"/>
          </a:xfrm>
          <a:prstGeom prst="rect">
            <a:avLst/>
          </a:prstGeom>
        </p:spPr>
      </p:pic>
      <p:sp>
        <p:nvSpPr>
          <p:cNvPr id="19" name="矩形 18"/>
          <p:cNvSpPr/>
          <p:nvPr/>
        </p:nvSpPr>
        <p:spPr>
          <a:xfrm>
            <a:off x="24951" y="20538"/>
            <a:ext cx="9144000" cy="51435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 name="等腰三角形 1"/>
          <p:cNvSpPr/>
          <p:nvPr/>
        </p:nvSpPr>
        <p:spPr>
          <a:xfrm flipV="1">
            <a:off x="-63545" y="-3"/>
            <a:ext cx="4275505" cy="4155927"/>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4" name="等腰三角形 3"/>
          <p:cNvSpPr/>
          <p:nvPr/>
        </p:nvSpPr>
        <p:spPr>
          <a:xfrm>
            <a:off x="3440892" y="987574"/>
            <a:ext cx="1907489" cy="873044"/>
          </a:xfrm>
          <a:prstGeom prst="triangle">
            <a:avLst/>
          </a:prstGeom>
          <a:solidFill>
            <a:srgbClr val="EF2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5" name="任意多边形 24"/>
          <p:cNvSpPr/>
          <p:nvPr/>
        </p:nvSpPr>
        <p:spPr>
          <a:xfrm flipV="1">
            <a:off x="5264" y="0"/>
            <a:ext cx="5379844" cy="5668094"/>
          </a:xfrm>
          <a:custGeom>
            <a:avLst/>
            <a:gdLst>
              <a:gd name="connsiteX0" fmla="*/ 4782760 w 5379844"/>
              <a:gd name="connsiteY0" fmla="*/ 5668094 h 5668094"/>
              <a:gd name="connsiteX1" fmla="*/ 5379844 w 5379844"/>
              <a:gd name="connsiteY1" fmla="*/ 5668094 h 5668094"/>
              <a:gd name="connsiteX2" fmla="*/ 0 w 5379844"/>
              <a:gd name="connsiteY2" fmla="*/ 0 h 5668094"/>
              <a:gd name="connsiteX3" fmla="*/ 0 w 5379844"/>
              <a:gd name="connsiteY3" fmla="*/ 801334 h 5668094"/>
            </a:gdLst>
            <a:ahLst/>
            <a:cxnLst>
              <a:cxn ang="0">
                <a:pos x="connsiteX0" y="connsiteY0"/>
              </a:cxn>
              <a:cxn ang="0">
                <a:pos x="connsiteX1" y="connsiteY1"/>
              </a:cxn>
              <a:cxn ang="0">
                <a:pos x="connsiteX2" y="connsiteY2"/>
              </a:cxn>
              <a:cxn ang="0">
                <a:pos x="connsiteX3" y="connsiteY3"/>
              </a:cxn>
            </a:cxnLst>
            <a:rect l="l" t="t" r="r" b="b"/>
            <a:pathLst>
              <a:path w="5379844" h="5668094">
                <a:moveTo>
                  <a:pt x="4782760" y="5668094"/>
                </a:moveTo>
                <a:lnTo>
                  <a:pt x="5379844" y="5668094"/>
                </a:lnTo>
                <a:lnTo>
                  <a:pt x="0" y="0"/>
                </a:lnTo>
                <a:lnTo>
                  <a:pt x="0" y="801334"/>
                </a:lnTo>
                <a:close/>
              </a:path>
            </a:pathLst>
          </a:custGeom>
          <a:solidFill>
            <a:srgbClr val="EF2E35"/>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6" name="任意多边形 25"/>
          <p:cNvSpPr/>
          <p:nvPr/>
        </p:nvSpPr>
        <p:spPr>
          <a:xfrm flipV="1">
            <a:off x="-11749" y="0"/>
            <a:ext cx="4791846" cy="4876006"/>
          </a:xfrm>
          <a:custGeom>
            <a:avLst/>
            <a:gdLst>
              <a:gd name="connsiteX0" fmla="*/ 0 w 4791846"/>
              <a:gd name="connsiteY0" fmla="*/ 4876006 h 4876006"/>
              <a:gd name="connsiteX1" fmla="*/ 11749 w 4791846"/>
              <a:gd name="connsiteY1" fmla="*/ 4876006 h 4876006"/>
              <a:gd name="connsiteX2" fmla="*/ 11749 w 4791846"/>
              <a:gd name="connsiteY2" fmla="*/ 1080120 h 4876006"/>
              <a:gd name="connsiteX3" fmla="*/ 3742118 w 4791846"/>
              <a:gd name="connsiteY3" fmla="*/ 4876006 h 4876006"/>
              <a:gd name="connsiteX4" fmla="*/ 4791846 w 4791846"/>
              <a:gd name="connsiteY4" fmla="*/ 4876006 h 4876006"/>
              <a:gd name="connsiteX5" fmla="*/ 0 w 4791846"/>
              <a:gd name="connsiteY5" fmla="*/ 0 h 487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1846" h="4876006">
                <a:moveTo>
                  <a:pt x="0" y="4876006"/>
                </a:moveTo>
                <a:lnTo>
                  <a:pt x="11749" y="4876006"/>
                </a:lnTo>
                <a:lnTo>
                  <a:pt x="11749" y="1080120"/>
                </a:lnTo>
                <a:lnTo>
                  <a:pt x="3742118" y="4876006"/>
                </a:lnTo>
                <a:lnTo>
                  <a:pt x="4791846" y="4876006"/>
                </a:lnTo>
                <a:lnTo>
                  <a:pt x="0" y="0"/>
                </a:lnTo>
                <a:close/>
              </a:path>
            </a:pathLst>
          </a:custGeom>
          <a:solidFill>
            <a:schemeClr val="bg1"/>
          </a:solidFill>
          <a:ln>
            <a:noFill/>
          </a:ln>
          <a:effectLst>
            <a:outerShdw blurRad="1905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30" name="任意多边形 29"/>
          <p:cNvSpPr/>
          <p:nvPr/>
        </p:nvSpPr>
        <p:spPr>
          <a:xfrm flipV="1">
            <a:off x="0" y="1347643"/>
            <a:ext cx="3707207" cy="1491212"/>
          </a:xfrm>
          <a:custGeom>
            <a:avLst/>
            <a:gdLst>
              <a:gd name="connsiteX0" fmla="*/ 0 w 3707207"/>
              <a:gd name="connsiteY0" fmla="*/ 1491212 h 1491212"/>
              <a:gd name="connsiteX1" fmla="*/ 2217586 w 3707207"/>
              <a:gd name="connsiteY1" fmla="*/ 1491196 h 1491212"/>
              <a:gd name="connsiteX2" fmla="*/ 3707207 w 3707207"/>
              <a:gd name="connsiteY2" fmla="*/ 0 h 1491212"/>
              <a:gd name="connsiteX3" fmla="*/ 3577801 w 3707207"/>
              <a:gd name="connsiteY3" fmla="*/ 0 h 1491212"/>
              <a:gd name="connsiteX4" fmla="*/ 2175986 w 3707207"/>
              <a:gd name="connsiteY4" fmla="*/ 1403297 h 1491212"/>
              <a:gd name="connsiteX5" fmla="*/ 0 w 3707207"/>
              <a:gd name="connsiteY5" fmla="*/ 1403313 h 149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7207" h="1491212">
                <a:moveTo>
                  <a:pt x="0" y="1491212"/>
                </a:moveTo>
                <a:lnTo>
                  <a:pt x="2217586" y="1491196"/>
                </a:lnTo>
                <a:lnTo>
                  <a:pt x="3707207" y="0"/>
                </a:lnTo>
                <a:lnTo>
                  <a:pt x="3577801" y="0"/>
                </a:lnTo>
                <a:lnTo>
                  <a:pt x="2175986" y="1403297"/>
                </a:lnTo>
                <a:lnTo>
                  <a:pt x="0" y="1403313"/>
                </a:lnTo>
                <a:close/>
              </a:path>
            </a:pathLst>
          </a:custGeom>
          <a:solidFill>
            <a:srgbClr val="EF2E35"/>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5" name="矩形 26"/>
          <p:cNvSpPr/>
          <p:nvPr/>
        </p:nvSpPr>
        <p:spPr>
          <a:xfrm>
            <a:off x="-2196055" y="1860618"/>
            <a:ext cx="7560143" cy="1554208"/>
          </a:xfrm>
          <a:custGeom>
            <a:avLst/>
            <a:gdLst>
              <a:gd name="connsiteX0" fmla="*/ 0 w 7560143"/>
              <a:gd name="connsiteY0" fmla="*/ 0 h 1491241"/>
              <a:gd name="connsiteX1" fmla="*/ 7560143 w 7560143"/>
              <a:gd name="connsiteY1" fmla="*/ 0 h 1491241"/>
              <a:gd name="connsiteX2" fmla="*/ 7560143 w 7560143"/>
              <a:gd name="connsiteY2" fmla="*/ 1491241 h 1491241"/>
              <a:gd name="connsiteX3" fmla="*/ 0 w 7560143"/>
              <a:gd name="connsiteY3" fmla="*/ 1491241 h 1491241"/>
              <a:gd name="connsiteX4" fmla="*/ 0 w 7560143"/>
              <a:gd name="connsiteY4" fmla="*/ 0 h 1491241"/>
              <a:gd name="connsiteX0-1" fmla="*/ 0 w 7560143"/>
              <a:gd name="connsiteY0-2" fmla="*/ 0 h 1491241"/>
              <a:gd name="connsiteX1-3" fmla="*/ 7560143 w 7560143"/>
              <a:gd name="connsiteY1-4" fmla="*/ 0 h 1491241"/>
              <a:gd name="connsiteX2-5" fmla="*/ 7560143 w 7560143"/>
              <a:gd name="connsiteY2-6" fmla="*/ 1491241 h 1491241"/>
              <a:gd name="connsiteX3-7" fmla="*/ 6070522 w 7560143"/>
              <a:gd name="connsiteY3-8" fmla="*/ 1491196 h 1491241"/>
              <a:gd name="connsiteX4-9" fmla="*/ 0 w 7560143"/>
              <a:gd name="connsiteY4-10" fmla="*/ 1491241 h 1491241"/>
              <a:gd name="connsiteX5" fmla="*/ 0 w 7560143"/>
              <a:gd name="connsiteY5" fmla="*/ 0 h 1491241"/>
              <a:gd name="connsiteX0-11" fmla="*/ 0 w 7560143"/>
              <a:gd name="connsiteY0-12" fmla="*/ 0 h 1491241"/>
              <a:gd name="connsiteX1-13" fmla="*/ 7560143 w 7560143"/>
              <a:gd name="connsiteY1-14" fmla="*/ 0 h 1491241"/>
              <a:gd name="connsiteX2-15" fmla="*/ 6070522 w 7560143"/>
              <a:gd name="connsiteY2-16" fmla="*/ 1491196 h 1491241"/>
              <a:gd name="connsiteX3-17" fmla="*/ 0 w 7560143"/>
              <a:gd name="connsiteY3-18" fmla="*/ 1491241 h 1491241"/>
              <a:gd name="connsiteX4-19" fmla="*/ 0 w 7560143"/>
              <a:gd name="connsiteY4-20" fmla="*/ 0 h 14912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560143" h="1491241">
                <a:moveTo>
                  <a:pt x="0" y="0"/>
                </a:moveTo>
                <a:lnTo>
                  <a:pt x="7560143" y="0"/>
                </a:lnTo>
                <a:lnTo>
                  <a:pt x="6070522" y="1491196"/>
                </a:lnTo>
                <a:lnTo>
                  <a:pt x="0" y="1491241"/>
                </a:lnTo>
                <a:lnTo>
                  <a:pt x="0" y="0"/>
                </a:lnTo>
                <a:close/>
              </a:path>
            </a:pathLst>
          </a:custGeom>
          <a:solidFill>
            <a:srgbClr val="D62A2B"/>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31" name="平行四边形 30"/>
          <p:cNvSpPr/>
          <p:nvPr/>
        </p:nvSpPr>
        <p:spPr>
          <a:xfrm>
            <a:off x="7164596" y="4469555"/>
            <a:ext cx="1151820" cy="694483"/>
          </a:xfrm>
          <a:prstGeom prst="parallelogram">
            <a:avLst>
              <a:gd name="adj" fmla="val 98770"/>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7" name="等腰三角形 16"/>
          <p:cNvSpPr/>
          <p:nvPr/>
        </p:nvSpPr>
        <p:spPr>
          <a:xfrm>
            <a:off x="7452320" y="3507854"/>
            <a:ext cx="1691280" cy="1642092"/>
          </a:xfrm>
          <a:prstGeom prst="triangle">
            <a:avLst>
              <a:gd name="adj" fmla="val 100000"/>
            </a:avLst>
          </a:prstGeom>
          <a:solidFill>
            <a:srgbClr val="D62A2B"/>
          </a:soli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8" name="等腰三角形 17"/>
          <p:cNvSpPr/>
          <p:nvPr/>
        </p:nvSpPr>
        <p:spPr>
          <a:xfrm>
            <a:off x="7793826" y="3795886"/>
            <a:ext cx="1343912" cy="1357502"/>
          </a:xfrm>
          <a:prstGeom prst="triangle">
            <a:avLst>
              <a:gd name="adj" fmla="val 100000"/>
            </a:avLst>
          </a:prstGeom>
          <a:solidFill>
            <a:srgbClr val="EF2E35"/>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12" name="TextBox 11"/>
          <p:cNvSpPr txBox="1"/>
          <p:nvPr/>
        </p:nvSpPr>
        <p:spPr>
          <a:xfrm>
            <a:off x="624007" y="2723294"/>
            <a:ext cx="3570208" cy="461665"/>
          </a:xfrm>
          <a:prstGeom prst="rect">
            <a:avLst/>
          </a:prstGeom>
          <a:noFill/>
        </p:spPr>
        <p:txBody>
          <a:bodyPr wrap="none" rtlCol="0">
            <a:spAutoFit/>
          </a:bodyPr>
          <a:lstStyle/>
          <a:p>
            <a:r>
              <a:rPr lang="zh-CN" altLang="en-US" sz="2400" b="1" dirty="0">
                <a:solidFill>
                  <a:schemeClr val="bg1"/>
                </a:solidFill>
                <a:latin typeface="字魂105号-简雅黑" pitchFamily="2" charset="-122"/>
                <a:ea typeface="字魂105号-简雅黑" pitchFamily="2" charset="-122"/>
                <a:sym typeface="+mn-ea"/>
              </a:rPr>
              <a:t>模板驱动的神经机器翻译</a:t>
            </a:r>
            <a:endParaRPr lang="zh-CN" altLang="en-US" sz="2400" b="1" dirty="0">
              <a:solidFill>
                <a:schemeClr val="bg1"/>
              </a:solidFill>
              <a:effectLst>
                <a:outerShdw blurRad="63500" dist="38100" dir="2700000" algn="tl">
                  <a:srgbClr val="000000">
                    <a:alpha val="40000"/>
                  </a:srgbClr>
                </a:outerShdw>
              </a:effectLst>
              <a:latin typeface="字魂105号-简雅黑" pitchFamily="2" charset="-122"/>
              <a:ea typeface="字魂105号-简雅黑" pitchFamily="2" charset="-122"/>
              <a:sym typeface="+mn-ea"/>
            </a:endParaRPr>
          </a:p>
        </p:txBody>
      </p:sp>
      <p:sp>
        <p:nvSpPr>
          <p:cNvPr id="10" name="TextBox 9"/>
          <p:cNvSpPr txBox="1"/>
          <p:nvPr/>
        </p:nvSpPr>
        <p:spPr>
          <a:xfrm>
            <a:off x="573314" y="2067694"/>
            <a:ext cx="3471942" cy="707886"/>
          </a:xfrm>
          <a:prstGeom prst="rect">
            <a:avLst/>
          </a:prstGeom>
          <a:noFill/>
        </p:spPr>
        <p:txBody>
          <a:bodyPr wrap="square" rtlCol="0">
            <a:spAutoFit/>
          </a:bodyPr>
          <a:lstStyle/>
          <a:p>
            <a:r>
              <a:rPr lang="en-US" altLang="zh-CN" sz="4000" i="1" dirty="0">
                <a:solidFill>
                  <a:schemeClr val="bg1"/>
                </a:solidFill>
                <a:effectLst>
                  <a:outerShdw blurRad="25400" dist="25400" dir="2700000" algn="tl">
                    <a:srgbClr val="000000">
                      <a:alpha val="40000"/>
                    </a:srgbClr>
                  </a:outerShdw>
                </a:effectLst>
                <a:latin typeface="字魂105号-简雅黑" pitchFamily="2" charset="-122"/>
                <a:ea typeface="字魂105号-简雅黑" pitchFamily="2" charset="-122"/>
                <a:cs typeface="Aparajita" pitchFamily="34" charset="0"/>
              </a:rPr>
              <a:t>PART 01</a:t>
            </a:r>
            <a:endParaRPr lang="zh-CN" altLang="en-US" sz="4000" i="1" dirty="0">
              <a:solidFill>
                <a:schemeClr val="bg1"/>
              </a:solidFill>
              <a:effectLst>
                <a:outerShdw blurRad="25400" dist="25400" dir="2700000" algn="tl">
                  <a:srgbClr val="000000">
                    <a:alpha val="40000"/>
                  </a:srgbClr>
                </a:outerShdw>
              </a:effectLst>
              <a:latin typeface="字魂105号-简雅黑" pitchFamily="2" charset="-122"/>
              <a:ea typeface="字魂105号-简雅黑" pitchFamily="2" charset="-122"/>
              <a:cs typeface="Aparajita" pitchFamily="34" charset="0"/>
            </a:endParaRPr>
          </a:p>
        </p:txBody>
      </p:sp>
      <p:sp>
        <p:nvSpPr>
          <p:cNvPr id="32" name="平行四边形 31"/>
          <p:cNvSpPr/>
          <p:nvPr/>
        </p:nvSpPr>
        <p:spPr>
          <a:xfrm>
            <a:off x="559898" y="3632030"/>
            <a:ext cx="1080120" cy="89917"/>
          </a:xfrm>
          <a:prstGeom prst="parallelogram">
            <a:avLst>
              <a:gd name="adj" fmla="val 121165"/>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itchFamily="2" charset="-122"/>
            </a:endParaRPr>
          </a:p>
        </p:txBody>
      </p:sp>
      <p:sp>
        <p:nvSpPr>
          <p:cNvPr id="21" name="矩形 20"/>
          <p:cNvSpPr/>
          <p:nvPr/>
        </p:nvSpPr>
        <p:spPr>
          <a:xfrm rot="210800">
            <a:off x="3162861" y="2399295"/>
            <a:ext cx="176251" cy="291030"/>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5DA5"/>
              </a:solidFill>
              <a:ea typeface="字魂105号-简雅黑" pitchFamily="2"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6256" y="131836"/>
            <a:ext cx="2151503" cy="56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par>
                                    <p:cTn id="32" presetID="42" presetClass="entr" presetSubtype="0"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750"/>
                                            <p:tgtEl>
                                              <p:spTgt spid="10"/>
                                            </p:tgtEl>
                                          </p:cBhvr>
                                        </p:animEffect>
                                        <p:anim calcmode="lin" valueType="num">
                                          <p:cBhvr>
                                            <p:cTn id="35" dur="750" fill="hold"/>
                                            <p:tgtEl>
                                              <p:spTgt spid="10"/>
                                            </p:tgtEl>
                                            <p:attrNameLst>
                                              <p:attrName>ppt_x</p:attrName>
                                            </p:attrNameLst>
                                          </p:cBhvr>
                                          <p:tavLst>
                                            <p:tav tm="0">
                                              <p:val>
                                                <p:strVal val="#ppt_x"/>
                                              </p:val>
                                            </p:tav>
                                            <p:tav tm="100000">
                                              <p:val>
                                                <p:strVal val="#ppt_x"/>
                                              </p:val>
                                            </p:tav>
                                          </p:tavLst>
                                        </p:anim>
                                        <p:anim calcmode="lin" valueType="num">
                                          <p:cBhvr>
                                            <p:cTn id="36" dur="75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0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2" presetClass="entr" presetSubtype="8" fill="hold" grpId="0" nodeType="withEffect">
                                      <p:stCondLst>
                                        <p:cond delay="10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0-#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40000">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14:bounceEnd="40000">
                                          <p:cBhvr additive="base">
                                            <p:cTn id="48" dur="10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49" dur="1000" fill="hold"/>
                                            <p:tgtEl>
                                              <p:spTgt spid="15"/>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175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Right)">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25" grpId="0" animBg="1"/>
          <p:bldP spid="26" grpId="0" animBg="1"/>
          <p:bldP spid="30" grpId="0" animBg="1"/>
          <p:bldP spid="15" grpId="0" animBg="1"/>
          <p:bldP spid="31" grpId="0" animBg="1"/>
          <p:bldP spid="17" grpId="0" animBg="1"/>
          <p:bldP spid="18" grpId="0" animBg="1"/>
          <p:bldP spid="12" grpId="0"/>
          <p:bldP spid="10" grpId="0"/>
          <p:bldP spid="32"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par>
                                    <p:cTn id="32" presetID="42" presetClass="entr" presetSubtype="0"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750"/>
                                            <p:tgtEl>
                                              <p:spTgt spid="10"/>
                                            </p:tgtEl>
                                          </p:cBhvr>
                                        </p:animEffect>
                                        <p:anim calcmode="lin" valueType="num">
                                          <p:cBhvr>
                                            <p:cTn id="35" dur="750" fill="hold"/>
                                            <p:tgtEl>
                                              <p:spTgt spid="10"/>
                                            </p:tgtEl>
                                            <p:attrNameLst>
                                              <p:attrName>ppt_x</p:attrName>
                                            </p:attrNameLst>
                                          </p:cBhvr>
                                          <p:tavLst>
                                            <p:tav tm="0">
                                              <p:val>
                                                <p:strVal val="#ppt_x"/>
                                              </p:val>
                                            </p:tav>
                                            <p:tav tm="100000">
                                              <p:val>
                                                <p:strVal val="#ppt_x"/>
                                              </p:val>
                                            </p:tav>
                                          </p:tavLst>
                                        </p:anim>
                                        <p:anim calcmode="lin" valueType="num">
                                          <p:cBhvr>
                                            <p:cTn id="36" dur="75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0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2" presetClass="entr" presetSubtype="8" fill="hold" grpId="0" nodeType="withEffect">
                                      <p:stCondLst>
                                        <p:cond delay="10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0-#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1000" fill="hold"/>
                                            <p:tgtEl>
                                              <p:spTgt spid="15"/>
                                            </p:tgtEl>
                                            <p:attrNameLst>
                                              <p:attrName>ppt_x</p:attrName>
                                            </p:attrNameLst>
                                          </p:cBhvr>
                                          <p:tavLst>
                                            <p:tav tm="0">
                                              <p:val>
                                                <p:strVal val="0-#ppt_w/2"/>
                                              </p:val>
                                            </p:tav>
                                            <p:tav tm="100000">
                                              <p:val>
                                                <p:strVal val="#ppt_x"/>
                                              </p:val>
                                            </p:tav>
                                          </p:tavLst>
                                        </p:anim>
                                        <p:anim calcmode="lin" valueType="num">
                                          <p:cBhvr additive="base">
                                            <p:cTn id="49" dur="1000" fill="hold"/>
                                            <p:tgtEl>
                                              <p:spTgt spid="15"/>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175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Right)">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25" grpId="0" animBg="1"/>
          <p:bldP spid="26" grpId="0" animBg="1"/>
          <p:bldP spid="30" grpId="0" animBg="1"/>
          <p:bldP spid="15" grpId="0" animBg="1"/>
          <p:bldP spid="31" grpId="0" animBg="1"/>
          <p:bldP spid="17" grpId="0" animBg="1"/>
          <p:bldP spid="18" grpId="0" animBg="1"/>
          <p:bldP spid="12" grpId="0"/>
          <p:bldP spid="10" grpId="0"/>
          <p:bldP spid="32" grpId="0" animBg="1"/>
          <p:bldP spid="2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54A87814-F859-4962-A23A-6054116A62D2}"/>
              </a:ext>
            </a:extLst>
          </p:cNvPr>
          <p:cNvGrpSpPr/>
          <p:nvPr/>
        </p:nvGrpSpPr>
        <p:grpSpPr>
          <a:xfrm>
            <a:off x="523947" y="2139702"/>
            <a:ext cx="2277622" cy="2556284"/>
            <a:chOff x="755576" y="1635646"/>
            <a:chExt cx="1615440" cy="792088"/>
          </a:xfrm>
        </p:grpSpPr>
        <p:sp>
          <p:nvSpPr>
            <p:cNvPr id="34" name="圆角矩形 8">
              <a:extLst>
                <a:ext uri="{FF2B5EF4-FFF2-40B4-BE49-F238E27FC236}">
                  <a16:creationId xmlns:a16="http://schemas.microsoft.com/office/drawing/2014/main" id="{FEE3DF24-85B6-408A-AE50-5E1E94ABAC0F}"/>
                </a:ext>
              </a:extLst>
            </p:cNvPr>
            <p:cNvSpPr/>
            <p:nvPr/>
          </p:nvSpPr>
          <p:spPr>
            <a:xfrm>
              <a:off x="755576" y="1635646"/>
              <a:ext cx="1615440" cy="7920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2F47EBEB-D946-46CC-B4FF-9C06051A8780}"/>
                </a:ext>
              </a:extLst>
            </p:cNvPr>
            <p:cNvSpPr txBox="1"/>
            <p:nvPr/>
          </p:nvSpPr>
          <p:spPr>
            <a:xfrm>
              <a:off x="812523" y="1831915"/>
              <a:ext cx="1501546" cy="399550"/>
            </a:xfrm>
            <a:prstGeom prst="rect">
              <a:avLst/>
            </a:prstGeom>
            <a:noFill/>
          </p:spPr>
          <p:txBody>
            <a:bodyPr wrap="square" rtlCol="0">
              <a:spAutoFit/>
            </a:bodyPr>
            <a:lstStyle/>
            <a:p>
              <a:pPr algn="ctr">
                <a:lnSpc>
                  <a:spcPct val="150000"/>
                </a:lnSpc>
                <a:buClrTx/>
                <a:buSzTx/>
                <a:buFontTx/>
              </a:pPr>
              <a:r>
                <a:rPr lang="zh-CN" altLang="en-US" b="1" dirty="0">
                  <a:solidFill>
                    <a:schemeClr val="bg1"/>
                  </a:solidFill>
                  <a:sym typeface="+mn-ea"/>
                </a:rPr>
                <a:t>通过引入词汇翻译表和短语翻译表可以提高翻译质量</a:t>
              </a:r>
            </a:p>
          </p:txBody>
        </p:sp>
      </p:grpSp>
      <p:grpSp>
        <p:nvGrpSpPr>
          <p:cNvPr id="36" name="组合 35">
            <a:extLst>
              <a:ext uri="{FF2B5EF4-FFF2-40B4-BE49-F238E27FC236}">
                <a16:creationId xmlns:a16="http://schemas.microsoft.com/office/drawing/2014/main" id="{D2449B4F-AAFE-4861-A2EF-062F2E72E8F9}"/>
              </a:ext>
            </a:extLst>
          </p:cNvPr>
          <p:cNvGrpSpPr/>
          <p:nvPr/>
        </p:nvGrpSpPr>
        <p:grpSpPr>
          <a:xfrm>
            <a:off x="3382780" y="2139702"/>
            <a:ext cx="2277623" cy="2556284"/>
            <a:chOff x="739498" y="1635646"/>
            <a:chExt cx="1641096" cy="792088"/>
          </a:xfrm>
        </p:grpSpPr>
        <p:sp>
          <p:nvSpPr>
            <p:cNvPr id="37" name="圆角矩形 11">
              <a:extLst>
                <a:ext uri="{FF2B5EF4-FFF2-40B4-BE49-F238E27FC236}">
                  <a16:creationId xmlns:a16="http://schemas.microsoft.com/office/drawing/2014/main" id="{B145928D-60B1-448F-AF5C-9D8F0FE95574}"/>
                </a:ext>
              </a:extLst>
            </p:cNvPr>
            <p:cNvSpPr/>
            <p:nvPr/>
          </p:nvSpPr>
          <p:spPr>
            <a:xfrm>
              <a:off x="739498" y="1635646"/>
              <a:ext cx="1641096" cy="7920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7F2EB2D0-1A6B-496C-A354-BCFE9E4EBC99}"/>
                </a:ext>
              </a:extLst>
            </p:cNvPr>
            <p:cNvSpPr txBox="1"/>
            <p:nvPr/>
          </p:nvSpPr>
          <p:spPr>
            <a:xfrm>
              <a:off x="783569" y="1782728"/>
              <a:ext cx="1552952" cy="528296"/>
            </a:xfrm>
            <a:prstGeom prst="rect">
              <a:avLst/>
            </a:prstGeom>
            <a:noFill/>
            <a:ln>
              <a:noFill/>
            </a:ln>
          </p:spPr>
          <p:txBody>
            <a:bodyPr wrap="square" rtlCol="0">
              <a:spAutoFit/>
            </a:bodyPr>
            <a:lstStyle/>
            <a:p>
              <a:pPr algn="ctr">
                <a:lnSpc>
                  <a:spcPct val="150000"/>
                </a:lnSpc>
              </a:pPr>
              <a:r>
                <a:rPr lang="zh-CN" altLang="en-US" b="1" dirty="0">
                  <a:solidFill>
                    <a:schemeClr val="bg1"/>
                  </a:solidFill>
                </a:rPr>
                <a:t>已有的神经机器翻译框架不存在有效的方法对这些翻译模板进行建模</a:t>
              </a:r>
            </a:p>
          </p:txBody>
        </p:sp>
      </p:grpSp>
      <p:grpSp>
        <p:nvGrpSpPr>
          <p:cNvPr id="39" name="组合 38">
            <a:extLst>
              <a:ext uri="{FF2B5EF4-FFF2-40B4-BE49-F238E27FC236}">
                <a16:creationId xmlns:a16="http://schemas.microsoft.com/office/drawing/2014/main" id="{2136C744-0B9A-43D8-998A-112D413B52AD}"/>
              </a:ext>
            </a:extLst>
          </p:cNvPr>
          <p:cNvGrpSpPr/>
          <p:nvPr/>
        </p:nvGrpSpPr>
        <p:grpSpPr>
          <a:xfrm>
            <a:off x="6245425" y="2139702"/>
            <a:ext cx="2277622" cy="2556284"/>
            <a:chOff x="752564" y="1635646"/>
            <a:chExt cx="1615440" cy="792088"/>
          </a:xfrm>
        </p:grpSpPr>
        <p:sp>
          <p:nvSpPr>
            <p:cNvPr id="40" name="圆角矩形 14">
              <a:extLst>
                <a:ext uri="{FF2B5EF4-FFF2-40B4-BE49-F238E27FC236}">
                  <a16:creationId xmlns:a16="http://schemas.microsoft.com/office/drawing/2014/main" id="{F0A90508-98E6-4F80-84A4-6FE243CB5453}"/>
                </a:ext>
              </a:extLst>
            </p:cNvPr>
            <p:cNvSpPr/>
            <p:nvPr/>
          </p:nvSpPr>
          <p:spPr>
            <a:xfrm>
              <a:off x="752564" y="1635646"/>
              <a:ext cx="1615440" cy="7920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80D61780-C7D9-4BD8-A5ED-5DBB462EBD67}"/>
                </a:ext>
              </a:extLst>
            </p:cNvPr>
            <p:cNvSpPr txBox="1"/>
            <p:nvPr/>
          </p:nvSpPr>
          <p:spPr>
            <a:xfrm>
              <a:off x="835819" y="1783572"/>
              <a:ext cx="1448930" cy="528296"/>
            </a:xfrm>
            <a:prstGeom prst="rect">
              <a:avLst/>
            </a:prstGeom>
            <a:noFill/>
          </p:spPr>
          <p:txBody>
            <a:bodyPr wrap="square" rtlCol="0">
              <a:spAutoFit/>
            </a:bodyPr>
            <a:lstStyle/>
            <a:p>
              <a:pPr algn="ctr">
                <a:lnSpc>
                  <a:spcPct val="150000"/>
                </a:lnSpc>
              </a:pPr>
              <a:r>
                <a:rPr lang="zh-CN" altLang="en-US" b="1" dirty="0">
                  <a:solidFill>
                    <a:schemeClr val="bg1"/>
                  </a:solidFill>
                </a:rPr>
                <a:t>该文研究的主要内容是将翻译模板内嵌到端到端的神经机器翻译模型中</a:t>
              </a:r>
            </a:p>
          </p:txBody>
        </p:sp>
      </p:grpSp>
      <p:sp>
        <p:nvSpPr>
          <p:cNvPr id="42" name="文本框 41">
            <a:extLst>
              <a:ext uri="{FF2B5EF4-FFF2-40B4-BE49-F238E27FC236}">
                <a16:creationId xmlns:a16="http://schemas.microsoft.com/office/drawing/2014/main" id="{92552ADD-9DD1-4FAE-936C-DFEAFC56F538}"/>
              </a:ext>
            </a:extLst>
          </p:cNvPr>
          <p:cNvSpPr txBox="1"/>
          <p:nvPr/>
        </p:nvSpPr>
        <p:spPr>
          <a:xfrm>
            <a:off x="107504" y="1245989"/>
            <a:ext cx="8928992" cy="461665"/>
          </a:xfrm>
          <a:prstGeom prst="rect">
            <a:avLst/>
          </a:prstGeom>
          <a:noFill/>
        </p:spPr>
        <p:txBody>
          <a:bodyPr wrap="square" rtlCol="0">
            <a:spAutoFit/>
          </a:bodyPr>
          <a:lstStyle/>
          <a:p>
            <a:pPr algn="ctr"/>
            <a:r>
              <a:rPr lang="zh-CN" altLang="en-US" sz="2400" b="1" dirty="0">
                <a:latin typeface="+mj-lt"/>
                <a:ea typeface="+mj-ea"/>
              </a:rPr>
              <a:t>神经机器翻译模型（</a:t>
            </a:r>
            <a:r>
              <a:rPr lang="en-US" altLang="zh-CN" sz="2400" b="1" dirty="0">
                <a:latin typeface="+mj-lt"/>
                <a:ea typeface="+mj-ea"/>
              </a:rPr>
              <a:t>Neural Machine Translation , NMT</a:t>
            </a:r>
            <a:r>
              <a:rPr lang="zh-CN" altLang="en-US" sz="2400" b="1" dirty="0">
                <a:latin typeface="+mj-lt"/>
                <a:ea typeface="+mj-ea"/>
              </a:rPr>
              <a:t>）</a:t>
            </a:r>
          </a:p>
        </p:txBody>
      </p:sp>
      <p:sp>
        <p:nvSpPr>
          <p:cNvPr id="43" name="文本框 42">
            <a:extLst>
              <a:ext uri="{FF2B5EF4-FFF2-40B4-BE49-F238E27FC236}">
                <a16:creationId xmlns:a16="http://schemas.microsoft.com/office/drawing/2014/main" id="{0A9A78F2-2F85-4B0E-B580-5D9F84170BB2}"/>
              </a:ext>
            </a:extLst>
          </p:cNvPr>
          <p:cNvSpPr txBox="1"/>
          <p:nvPr/>
        </p:nvSpPr>
        <p:spPr>
          <a:xfrm>
            <a:off x="0" y="-740618"/>
            <a:ext cx="8712968" cy="369332"/>
          </a:xfrm>
          <a:prstGeom prst="rect">
            <a:avLst/>
          </a:prstGeom>
          <a:noFill/>
        </p:spPr>
        <p:txBody>
          <a:bodyPr wrap="square">
            <a:spAutoFit/>
          </a:bodyPr>
          <a:lstStyle/>
          <a:p>
            <a:r>
              <a:rPr lang="zh-CN" altLang="en-US" dirty="0"/>
              <a:t>神经机器翻译模型</a:t>
            </a:r>
            <a:r>
              <a:rPr lang="zh-CN" altLang="en-US" sz="1800" spc="-150" dirty="0">
                <a:solidFill>
                  <a:srgbClr val="000000"/>
                </a:solidFill>
                <a:effectLst/>
                <a:latin typeface="DY128"/>
              </a:rPr>
              <a:t>（</a:t>
            </a:r>
            <a:r>
              <a:rPr lang="zh-CN" altLang="en-US" sz="1800" spc="-150" dirty="0">
                <a:solidFill>
                  <a:srgbClr val="000000"/>
                </a:solidFill>
                <a:effectLst/>
                <a:latin typeface="DY4"/>
              </a:rPr>
              <a:t>Ｎｅｕｒａｌ</a:t>
            </a:r>
            <a:r>
              <a:rPr lang="en-US" altLang="zh-CN" spc="-150" dirty="0"/>
              <a:t>   </a:t>
            </a:r>
            <a:r>
              <a:rPr lang="zh-CN" altLang="en-US" sz="1800" spc="-150" dirty="0">
                <a:solidFill>
                  <a:srgbClr val="000000"/>
                </a:solidFill>
                <a:effectLst/>
                <a:latin typeface="DY4"/>
              </a:rPr>
              <a:t>Ｍａｃｈｉｎｅ     Ｔｒａｎｓｌａｔｉｏｎ</a:t>
            </a:r>
            <a:r>
              <a:rPr lang="zh-CN" altLang="en-US" sz="1800" spc="-150" dirty="0">
                <a:solidFill>
                  <a:srgbClr val="000000"/>
                </a:solidFill>
                <a:effectLst/>
                <a:latin typeface="DY128"/>
              </a:rPr>
              <a:t>，</a:t>
            </a:r>
            <a:r>
              <a:rPr lang="zh-CN" altLang="en-US" sz="1800" spc="-150" dirty="0">
                <a:solidFill>
                  <a:srgbClr val="000000"/>
                </a:solidFill>
                <a:effectLst/>
                <a:latin typeface="DY4"/>
              </a:rPr>
              <a:t>ＮＭＴ</a:t>
            </a:r>
            <a:r>
              <a:rPr lang="zh-CN" altLang="en-US" sz="1800" spc="-150" dirty="0">
                <a:solidFill>
                  <a:srgbClr val="000000"/>
                </a:solidFill>
                <a:effectLst/>
                <a:latin typeface="DY128"/>
              </a:rPr>
              <a:t>）</a:t>
            </a:r>
            <a:endParaRPr lang="en-US" altLang="zh-CN" spc="-15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ppt_x"/>
                                          </p:val>
                                        </p:tav>
                                        <p:tav tm="100000">
                                          <p:val>
                                            <p:strVal val="#ppt_x"/>
                                          </p:val>
                                        </p:tav>
                                      </p:tavLst>
                                    </p:anim>
                                    <p:anim calcmode="lin" valueType="num">
                                      <p:cBhvr additive="base">
                                        <p:cTn id="13" dur="75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750" fill="hold"/>
                                        <p:tgtEl>
                                          <p:spTgt spid="39"/>
                                        </p:tgtEl>
                                        <p:attrNameLst>
                                          <p:attrName>ppt_x</p:attrName>
                                        </p:attrNameLst>
                                      </p:cBhvr>
                                      <p:tavLst>
                                        <p:tav tm="0">
                                          <p:val>
                                            <p:strVal val="#ppt_x"/>
                                          </p:val>
                                        </p:tav>
                                        <p:tav tm="100000">
                                          <p:val>
                                            <p:strVal val="#ppt_x"/>
                                          </p:val>
                                        </p:tav>
                                      </p:tavLst>
                                    </p:anim>
                                    <p:anim calcmode="lin" valueType="num">
                                      <p:cBhvr additive="base">
                                        <p:cTn id="18"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03255AE6-969F-4115-A742-014309268A74}"/>
              </a:ext>
            </a:extLst>
          </p:cNvPr>
          <p:cNvGrpSpPr/>
          <p:nvPr/>
        </p:nvGrpSpPr>
        <p:grpSpPr>
          <a:xfrm>
            <a:off x="1115616" y="2269977"/>
            <a:ext cx="1664970" cy="792088"/>
            <a:chOff x="715571" y="1635646"/>
            <a:chExt cx="1664970" cy="792088"/>
          </a:xfrm>
        </p:grpSpPr>
        <p:sp>
          <p:nvSpPr>
            <p:cNvPr id="28" name="圆角矩形 8">
              <a:extLst>
                <a:ext uri="{FF2B5EF4-FFF2-40B4-BE49-F238E27FC236}">
                  <a16:creationId xmlns:a16="http://schemas.microsoft.com/office/drawing/2014/main" id="{E5974CAD-BC8B-4B4E-9B05-C1894836D2EE}"/>
                </a:ext>
              </a:extLst>
            </p:cNvPr>
            <p:cNvSpPr/>
            <p:nvPr/>
          </p:nvSpPr>
          <p:spPr>
            <a:xfrm>
              <a:off x="755576" y="1635646"/>
              <a:ext cx="1584176" cy="792088"/>
            </a:xfrm>
            <a:prstGeom prst="roundRect">
              <a:avLst/>
            </a:pr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1CE7E21-1956-43BC-9155-8FC5C5D72786}"/>
                </a:ext>
              </a:extLst>
            </p:cNvPr>
            <p:cNvSpPr txBox="1"/>
            <p:nvPr/>
          </p:nvSpPr>
          <p:spPr>
            <a:xfrm>
              <a:off x="715571" y="1847101"/>
              <a:ext cx="1664970" cy="368300"/>
            </a:xfrm>
            <a:prstGeom prst="rect">
              <a:avLst/>
            </a:prstGeom>
            <a:noFill/>
          </p:spPr>
          <p:txBody>
            <a:bodyPr wrap="square" rtlCol="0">
              <a:spAutoFit/>
            </a:bodyPr>
            <a:lstStyle/>
            <a:p>
              <a:pPr algn="ctr">
                <a:buClrTx/>
                <a:buSzTx/>
                <a:buFontTx/>
              </a:pPr>
              <a:r>
                <a:rPr lang="zh-CN" altLang="en-US" b="1" dirty="0">
                  <a:solidFill>
                    <a:schemeClr val="bg1"/>
                  </a:solidFill>
                  <a:sym typeface="+mn-ea"/>
                </a:rPr>
                <a:t>句子</a:t>
              </a:r>
              <a:endParaRPr lang="zh-CN" b="1" dirty="0">
                <a:solidFill>
                  <a:schemeClr val="bg1"/>
                </a:solidFill>
                <a:sym typeface="+mn-ea"/>
              </a:endParaRPr>
            </a:p>
          </p:txBody>
        </p:sp>
      </p:grpSp>
      <p:grpSp>
        <p:nvGrpSpPr>
          <p:cNvPr id="32" name="组合 31">
            <a:extLst>
              <a:ext uri="{FF2B5EF4-FFF2-40B4-BE49-F238E27FC236}">
                <a16:creationId xmlns:a16="http://schemas.microsoft.com/office/drawing/2014/main" id="{8DF803BB-C04E-4251-BA7F-499F544659C4}"/>
              </a:ext>
            </a:extLst>
          </p:cNvPr>
          <p:cNvGrpSpPr/>
          <p:nvPr/>
        </p:nvGrpSpPr>
        <p:grpSpPr>
          <a:xfrm>
            <a:off x="3851334" y="2305537"/>
            <a:ext cx="1584176" cy="792088"/>
            <a:chOff x="755576" y="1635646"/>
            <a:chExt cx="1584176" cy="792088"/>
          </a:xfrm>
        </p:grpSpPr>
        <p:sp>
          <p:nvSpPr>
            <p:cNvPr id="33" name="圆角矩形 11">
              <a:extLst>
                <a:ext uri="{FF2B5EF4-FFF2-40B4-BE49-F238E27FC236}">
                  <a16:creationId xmlns:a16="http://schemas.microsoft.com/office/drawing/2014/main" id="{8402B276-7ACC-49F6-9829-423D24197DB3}"/>
                </a:ext>
              </a:extLst>
            </p:cNvPr>
            <p:cNvSpPr/>
            <p:nvPr/>
          </p:nvSpPr>
          <p:spPr>
            <a:xfrm>
              <a:off x="755576" y="1635646"/>
              <a:ext cx="1584176" cy="792088"/>
            </a:xfrm>
            <a:prstGeom prst="roundRect">
              <a:avLst/>
            </a:pr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A09AFC77-9D1D-497B-8F3B-892805CE3323}"/>
                </a:ext>
              </a:extLst>
            </p:cNvPr>
            <p:cNvSpPr txBox="1"/>
            <p:nvPr/>
          </p:nvSpPr>
          <p:spPr>
            <a:xfrm>
              <a:off x="899592" y="1847024"/>
              <a:ext cx="1296144" cy="368300"/>
            </a:xfrm>
            <a:prstGeom prst="rect">
              <a:avLst/>
            </a:prstGeom>
            <a:noFill/>
          </p:spPr>
          <p:txBody>
            <a:bodyPr wrap="square" rtlCol="0">
              <a:spAutoFit/>
            </a:bodyPr>
            <a:lstStyle/>
            <a:p>
              <a:pPr algn="ctr"/>
              <a:r>
                <a:rPr lang="zh-CN" altLang="en-US" b="1" dirty="0">
                  <a:solidFill>
                    <a:schemeClr val="bg1"/>
                  </a:solidFill>
                </a:rPr>
                <a:t>向量</a:t>
              </a:r>
            </a:p>
          </p:txBody>
        </p:sp>
      </p:grpSp>
      <p:sp>
        <p:nvSpPr>
          <p:cNvPr id="35" name="右箭头 1">
            <a:extLst>
              <a:ext uri="{FF2B5EF4-FFF2-40B4-BE49-F238E27FC236}">
                <a16:creationId xmlns:a16="http://schemas.microsoft.com/office/drawing/2014/main" id="{7667403E-73E6-42F5-BE57-B54BD2C0065E}"/>
              </a:ext>
            </a:extLst>
          </p:cNvPr>
          <p:cNvSpPr/>
          <p:nvPr/>
        </p:nvSpPr>
        <p:spPr>
          <a:xfrm>
            <a:off x="2898214" y="2593053"/>
            <a:ext cx="791845" cy="215900"/>
          </a:xfrm>
          <a:prstGeom prst="rightArrow">
            <a:avLst/>
          </a:prstGeom>
          <a:solidFill>
            <a:srgbClr val="D62A2B"/>
          </a:solidFill>
          <a:ln>
            <a:solidFill>
              <a:srgbClr val="D62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6" name="文本框 35">
            <a:extLst>
              <a:ext uri="{FF2B5EF4-FFF2-40B4-BE49-F238E27FC236}">
                <a16:creationId xmlns:a16="http://schemas.microsoft.com/office/drawing/2014/main" id="{32B194AF-3AD7-479E-A7E6-E2B31C6E955B}"/>
              </a:ext>
            </a:extLst>
          </p:cNvPr>
          <p:cNvSpPr txBox="1"/>
          <p:nvPr/>
        </p:nvSpPr>
        <p:spPr>
          <a:xfrm>
            <a:off x="2771214" y="2233643"/>
            <a:ext cx="996950" cy="398780"/>
          </a:xfrm>
          <a:prstGeom prst="rect">
            <a:avLst/>
          </a:prstGeom>
          <a:noFill/>
        </p:spPr>
        <p:txBody>
          <a:bodyPr wrap="square" rtlCol="0">
            <a:spAutoFit/>
          </a:bodyPr>
          <a:lstStyle/>
          <a:p>
            <a:pPr algn="ctr"/>
            <a:r>
              <a:rPr lang="zh-CN" altLang="en-US" sz="2000" b="1" dirty="0">
                <a:latin typeface="+mj-lt"/>
                <a:ea typeface="+mj-ea"/>
              </a:rPr>
              <a:t>压缩</a:t>
            </a:r>
          </a:p>
        </p:txBody>
      </p:sp>
      <p:grpSp>
        <p:nvGrpSpPr>
          <p:cNvPr id="37" name="组合 36">
            <a:extLst>
              <a:ext uri="{FF2B5EF4-FFF2-40B4-BE49-F238E27FC236}">
                <a16:creationId xmlns:a16="http://schemas.microsoft.com/office/drawing/2014/main" id="{3692AD2A-8A23-47E8-8E4C-886399566491}"/>
              </a:ext>
            </a:extLst>
          </p:cNvPr>
          <p:cNvGrpSpPr/>
          <p:nvPr/>
        </p:nvGrpSpPr>
        <p:grpSpPr>
          <a:xfrm>
            <a:off x="6618182" y="2299894"/>
            <a:ext cx="1584176" cy="792088"/>
            <a:chOff x="755576" y="1635646"/>
            <a:chExt cx="1584176" cy="792088"/>
          </a:xfrm>
        </p:grpSpPr>
        <p:sp>
          <p:nvSpPr>
            <p:cNvPr id="38" name="圆角矩形 11">
              <a:extLst>
                <a:ext uri="{FF2B5EF4-FFF2-40B4-BE49-F238E27FC236}">
                  <a16:creationId xmlns:a16="http://schemas.microsoft.com/office/drawing/2014/main" id="{CDD159A6-BED8-475C-800E-B6C786D24FF2}"/>
                </a:ext>
              </a:extLst>
            </p:cNvPr>
            <p:cNvSpPr/>
            <p:nvPr/>
          </p:nvSpPr>
          <p:spPr>
            <a:xfrm>
              <a:off x="755576" y="1635646"/>
              <a:ext cx="1584176" cy="792088"/>
            </a:xfrm>
            <a:prstGeom prst="roundRect">
              <a:avLst/>
            </a:prstGeom>
            <a:solidFill>
              <a:srgbClr val="D62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8383B111-40C0-480B-9C42-6CEB9C6816AF}"/>
                </a:ext>
              </a:extLst>
            </p:cNvPr>
            <p:cNvSpPr txBox="1"/>
            <p:nvPr/>
          </p:nvSpPr>
          <p:spPr>
            <a:xfrm>
              <a:off x="899592" y="1847024"/>
              <a:ext cx="1296144" cy="369332"/>
            </a:xfrm>
            <a:prstGeom prst="rect">
              <a:avLst/>
            </a:prstGeom>
            <a:noFill/>
          </p:spPr>
          <p:txBody>
            <a:bodyPr wrap="square" rtlCol="0">
              <a:spAutoFit/>
            </a:bodyPr>
            <a:lstStyle/>
            <a:p>
              <a:pPr algn="ctr"/>
              <a:r>
                <a:rPr lang="zh-CN" altLang="en-US" b="1" dirty="0">
                  <a:solidFill>
                    <a:schemeClr val="bg1"/>
                  </a:solidFill>
                </a:rPr>
                <a:t>翻译结果</a:t>
              </a:r>
            </a:p>
          </p:txBody>
        </p:sp>
      </p:grpSp>
      <p:sp>
        <p:nvSpPr>
          <p:cNvPr id="42" name="文本框 41">
            <a:extLst>
              <a:ext uri="{FF2B5EF4-FFF2-40B4-BE49-F238E27FC236}">
                <a16:creationId xmlns:a16="http://schemas.microsoft.com/office/drawing/2014/main" id="{E0D66169-A080-46C5-8643-1FFF89B8B224}"/>
              </a:ext>
            </a:extLst>
          </p:cNvPr>
          <p:cNvSpPr txBox="1"/>
          <p:nvPr/>
        </p:nvSpPr>
        <p:spPr>
          <a:xfrm>
            <a:off x="107504" y="1245989"/>
            <a:ext cx="8928992" cy="461665"/>
          </a:xfrm>
          <a:prstGeom prst="rect">
            <a:avLst/>
          </a:prstGeom>
          <a:noFill/>
        </p:spPr>
        <p:txBody>
          <a:bodyPr wrap="square" rtlCol="0">
            <a:spAutoFit/>
          </a:bodyPr>
          <a:lstStyle/>
          <a:p>
            <a:pPr algn="ctr"/>
            <a:r>
              <a:rPr lang="zh-CN" altLang="en-US" sz="2400" b="1" dirty="0">
                <a:latin typeface="+mj-lt"/>
                <a:ea typeface="+mj-ea"/>
              </a:rPr>
              <a:t>神经机器翻译模型</a:t>
            </a:r>
            <a:r>
              <a:rPr lang="en-US" altLang="zh-CN" sz="2400" b="1" dirty="0">
                <a:latin typeface="+mj-lt"/>
                <a:ea typeface="+mj-ea"/>
              </a:rPr>
              <a:t>:</a:t>
            </a:r>
            <a:r>
              <a:rPr lang="zh-CN" altLang="en-US" sz="2400" b="1" dirty="0">
                <a:latin typeface="+mj-lt"/>
                <a:ea typeface="+mj-ea"/>
              </a:rPr>
              <a:t>循环神经网络</a:t>
            </a:r>
          </a:p>
        </p:txBody>
      </p:sp>
      <p:sp>
        <p:nvSpPr>
          <p:cNvPr id="43" name="右箭头 1">
            <a:extLst>
              <a:ext uri="{FF2B5EF4-FFF2-40B4-BE49-F238E27FC236}">
                <a16:creationId xmlns:a16="http://schemas.microsoft.com/office/drawing/2014/main" id="{A5EE9149-2926-47B4-A8F2-B3BADEBBC2F3}"/>
              </a:ext>
            </a:extLst>
          </p:cNvPr>
          <p:cNvSpPr/>
          <p:nvPr/>
        </p:nvSpPr>
        <p:spPr>
          <a:xfrm>
            <a:off x="5621232" y="2593053"/>
            <a:ext cx="791845" cy="215900"/>
          </a:xfrm>
          <a:prstGeom prst="rightArrow">
            <a:avLst/>
          </a:prstGeom>
          <a:solidFill>
            <a:srgbClr val="D62A2B"/>
          </a:solidFill>
          <a:ln>
            <a:solidFill>
              <a:srgbClr val="D62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文本框 43">
            <a:extLst>
              <a:ext uri="{FF2B5EF4-FFF2-40B4-BE49-F238E27FC236}">
                <a16:creationId xmlns:a16="http://schemas.microsoft.com/office/drawing/2014/main" id="{9332B31A-91FB-41A9-8ADE-0001B796B49F}"/>
              </a:ext>
            </a:extLst>
          </p:cNvPr>
          <p:cNvSpPr txBox="1"/>
          <p:nvPr/>
        </p:nvSpPr>
        <p:spPr>
          <a:xfrm>
            <a:off x="5518680" y="2204159"/>
            <a:ext cx="996950" cy="1015663"/>
          </a:xfrm>
          <a:prstGeom prst="rect">
            <a:avLst/>
          </a:prstGeom>
          <a:noFill/>
        </p:spPr>
        <p:txBody>
          <a:bodyPr wrap="square" rtlCol="0">
            <a:spAutoFit/>
          </a:bodyPr>
          <a:lstStyle/>
          <a:p>
            <a:pPr algn="ctr"/>
            <a:r>
              <a:rPr lang="zh-CN" altLang="en-US" sz="2000" b="1" dirty="0">
                <a:latin typeface="+mj-lt"/>
                <a:ea typeface="+mj-ea"/>
              </a:rPr>
              <a:t>注意力</a:t>
            </a:r>
            <a:endParaRPr lang="en-US" altLang="zh-CN" sz="2000" b="1" dirty="0">
              <a:latin typeface="+mj-lt"/>
              <a:ea typeface="+mj-ea"/>
            </a:endParaRPr>
          </a:p>
          <a:p>
            <a:pPr algn="ctr"/>
            <a:endParaRPr lang="en-US" altLang="zh-CN" sz="2000" b="1" dirty="0">
              <a:latin typeface="+mj-lt"/>
              <a:ea typeface="+mj-ea"/>
            </a:endParaRPr>
          </a:p>
          <a:p>
            <a:pPr algn="ctr"/>
            <a:r>
              <a:rPr lang="zh-CN" altLang="en-US" sz="2000" b="1" dirty="0">
                <a:latin typeface="+mj-lt"/>
                <a:ea typeface="+mj-ea"/>
              </a:rPr>
              <a:t>机制</a:t>
            </a:r>
          </a:p>
        </p:txBody>
      </p:sp>
      <p:sp>
        <p:nvSpPr>
          <p:cNvPr id="45" name="文本框 44">
            <a:extLst>
              <a:ext uri="{FF2B5EF4-FFF2-40B4-BE49-F238E27FC236}">
                <a16:creationId xmlns:a16="http://schemas.microsoft.com/office/drawing/2014/main" id="{968EE3A0-F05F-4118-8C14-2FB712F94658}"/>
              </a:ext>
            </a:extLst>
          </p:cNvPr>
          <p:cNvSpPr txBox="1"/>
          <p:nvPr/>
        </p:nvSpPr>
        <p:spPr>
          <a:xfrm>
            <a:off x="1331595" y="3763010"/>
            <a:ext cx="6572250" cy="1134413"/>
          </a:xfrm>
          <a:prstGeom prst="rect">
            <a:avLst/>
          </a:prstGeom>
          <a:noFill/>
        </p:spPr>
        <p:txBody>
          <a:bodyPr wrap="square" rtlCol="0">
            <a:spAutoFit/>
          </a:bodyPr>
          <a:lstStyle/>
          <a:p>
            <a:pPr algn="ctr">
              <a:lnSpc>
                <a:spcPct val="150000"/>
              </a:lnSpc>
            </a:pPr>
            <a:r>
              <a:rPr lang="zh-CN" altLang="en-US" sz="2400" b="1" dirty="0">
                <a:latin typeface="+mj-lt"/>
                <a:ea typeface="+mj-ea"/>
              </a:rPr>
              <a:t>优势：获得准确句子结构的目标语翻译结果</a:t>
            </a:r>
            <a:endParaRPr lang="en-US" altLang="zh-CN" sz="2400" b="1" dirty="0">
              <a:latin typeface="+mj-lt"/>
              <a:ea typeface="+mj-ea"/>
            </a:endParaRPr>
          </a:p>
          <a:p>
            <a:pPr algn="ctr">
              <a:lnSpc>
                <a:spcPct val="150000"/>
              </a:lnSpc>
            </a:pPr>
            <a:r>
              <a:rPr lang="zh-CN" altLang="en-US" sz="2400" b="1" dirty="0">
                <a:latin typeface="+mj-lt"/>
                <a:ea typeface="+mj-ea"/>
              </a:rPr>
              <a:t>    同时大大提高翻译结果的正确率</a:t>
            </a:r>
          </a:p>
        </p:txBody>
      </p:sp>
    </p:spTree>
    <p:extLst>
      <p:ext uri="{BB962C8B-B14F-4D97-AF65-F5344CB8AC3E}">
        <p14:creationId xmlns:p14="http://schemas.microsoft.com/office/powerpoint/2010/main" val="37892703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750" fill="hold"/>
                                        <p:tgtEl>
                                          <p:spTgt spid="32"/>
                                        </p:tgtEl>
                                        <p:attrNameLst>
                                          <p:attrName>ppt_x</p:attrName>
                                        </p:attrNameLst>
                                      </p:cBhvr>
                                      <p:tavLst>
                                        <p:tav tm="0">
                                          <p:val>
                                            <p:strVal val="#ppt_x"/>
                                          </p:val>
                                        </p:tav>
                                        <p:tav tm="100000">
                                          <p:val>
                                            <p:strVal val="#ppt_x"/>
                                          </p:val>
                                        </p:tav>
                                      </p:tavLst>
                                    </p:anim>
                                    <p:anim calcmode="lin" valueType="num">
                                      <p:cBhvr additive="base">
                                        <p:cTn id="13" dur="750" fill="hold"/>
                                        <p:tgtEl>
                                          <p:spTgt spid="32"/>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750" fill="hold"/>
                                        <p:tgtEl>
                                          <p:spTgt spid="37"/>
                                        </p:tgtEl>
                                        <p:attrNameLst>
                                          <p:attrName>ppt_x</p:attrName>
                                        </p:attrNameLst>
                                      </p:cBhvr>
                                      <p:tavLst>
                                        <p:tav tm="0">
                                          <p:val>
                                            <p:strVal val="#ppt_x"/>
                                          </p:val>
                                        </p:tav>
                                        <p:tav tm="100000">
                                          <p:val>
                                            <p:strVal val="#ppt_x"/>
                                          </p:val>
                                        </p:tav>
                                      </p:tavLst>
                                    </p:anim>
                                    <p:anim calcmode="lin" valueType="num">
                                      <p:cBhvr additive="base">
                                        <p:cTn id="18" dur="75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326022A1-5EA1-4209-B471-491564360F48}"/>
              </a:ext>
            </a:extLst>
          </p:cNvPr>
          <p:cNvPicPr>
            <a:picLocks noChangeAspect="1"/>
          </p:cNvPicPr>
          <p:nvPr/>
        </p:nvPicPr>
        <p:blipFill>
          <a:blip r:embed="rId3"/>
          <a:stretch>
            <a:fillRect/>
          </a:stretch>
        </p:blipFill>
        <p:spPr>
          <a:xfrm>
            <a:off x="2339752" y="1851670"/>
            <a:ext cx="4102994" cy="2996265"/>
          </a:xfrm>
          <a:prstGeom prst="rect">
            <a:avLst/>
          </a:prstGeom>
        </p:spPr>
      </p:pic>
      <p:sp>
        <p:nvSpPr>
          <p:cNvPr id="18" name="文本框 17">
            <a:extLst>
              <a:ext uri="{FF2B5EF4-FFF2-40B4-BE49-F238E27FC236}">
                <a16:creationId xmlns:a16="http://schemas.microsoft.com/office/drawing/2014/main" id="{2200CC3C-3DC6-451F-BF53-4E8544C77EA9}"/>
              </a:ext>
            </a:extLst>
          </p:cNvPr>
          <p:cNvSpPr txBox="1"/>
          <p:nvPr/>
        </p:nvSpPr>
        <p:spPr>
          <a:xfrm>
            <a:off x="107504" y="1245989"/>
            <a:ext cx="8928992" cy="461665"/>
          </a:xfrm>
          <a:prstGeom prst="rect">
            <a:avLst/>
          </a:prstGeom>
          <a:noFill/>
        </p:spPr>
        <p:txBody>
          <a:bodyPr wrap="square" rtlCol="0">
            <a:spAutoFit/>
          </a:bodyPr>
          <a:lstStyle/>
          <a:p>
            <a:pPr algn="ctr"/>
            <a:r>
              <a:rPr lang="zh-CN" altLang="en-US" sz="2400" b="1" dirty="0">
                <a:latin typeface="+mj-lt"/>
                <a:ea typeface="+mj-ea"/>
              </a:rPr>
              <a:t>动机：使用翻译模板 ， 提高神经机器翻译模型的翻译质量</a:t>
            </a:r>
          </a:p>
        </p:txBody>
      </p:sp>
    </p:spTree>
    <p:extLst>
      <p:ext uri="{BB962C8B-B14F-4D97-AF65-F5344CB8AC3E}">
        <p14:creationId xmlns:p14="http://schemas.microsoft.com/office/powerpoint/2010/main" val="2624831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8">
            <a:extLst>
              <a:ext uri="{FF2B5EF4-FFF2-40B4-BE49-F238E27FC236}">
                <a16:creationId xmlns:a16="http://schemas.microsoft.com/office/drawing/2014/main" id="{EC96534B-F403-4756-8B0E-3BCBC63C1C65}"/>
              </a:ext>
            </a:extLst>
          </p:cNvPr>
          <p:cNvSpPr/>
          <p:nvPr/>
        </p:nvSpPr>
        <p:spPr>
          <a:xfrm>
            <a:off x="395536" y="1035974"/>
            <a:ext cx="3312750" cy="37692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C7244467-E7D2-4D3C-A539-18DF515778A5}"/>
              </a:ext>
            </a:extLst>
          </p:cNvPr>
          <p:cNvPicPr>
            <a:picLocks noChangeAspect="1"/>
          </p:cNvPicPr>
          <p:nvPr/>
        </p:nvPicPr>
        <p:blipFill>
          <a:blip r:embed="rId3"/>
          <a:stretch>
            <a:fillRect/>
          </a:stretch>
        </p:blipFill>
        <p:spPr>
          <a:xfrm>
            <a:off x="4253061" y="915564"/>
            <a:ext cx="4391025" cy="4010025"/>
          </a:xfrm>
          <a:prstGeom prst="rect">
            <a:avLst/>
          </a:prstGeom>
        </p:spPr>
      </p:pic>
      <p:sp>
        <p:nvSpPr>
          <p:cNvPr id="6" name="文本框 5">
            <a:extLst>
              <a:ext uri="{FF2B5EF4-FFF2-40B4-BE49-F238E27FC236}">
                <a16:creationId xmlns:a16="http://schemas.microsoft.com/office/drawing/2014/main" id="{7DAFEBA5-0F49-482A-B0EF-BE16500E7BDE}"/>
              </a:ext>
            </a:extLst>
          </p:cNvPr>
          <p:cNvSpPr txBox="1"/>
          <p:nvPr/>
        </p:nvSpPr>
        <p:spPr>
          <a:xfrm>
            <a:off x="2593872" y="-1756751"/>
            <a:ext cx="4752974" cy="1754326"/>
          </a:xfrm>
          <a:prstGeom prst="rect">
            <a:avLst/>
          </a:prstGeom>
          <a:noFill/>
        </p:spPr>
        <p:txBody>
          <a:bodyPr wrap="square">
            <a:spAutoFit/>
          </a:bodyPr>
          <a:lstStyle/>
          <a:p>
            <a:r>
              <a:rPr lang="zh-CN" altLang="en-US" sz="1800" dirty="0">
                <a:solidFill>
                  <a:srgbClr val="000000"/>
                </a:solidFill>
                <a:effectLst/>
                <a:latin typeface="方正书宋_GBK"/>
              </a:rPr>
              <a:t>本文的主要研究内容是</a:t>
            </a:r>
            <a:endParaRPr lang="zh-CN" altLang="en-US" dirty="0"/>
          </a:p>
          <a:p>
            <a:r>
              <a:rPr lang="zh-CN" altLang="en-US" sz="1800" dirty="0">
                <a:solidFill>
                  <a:srgbClr val="000000"/>
                </a:solidFill>
                <a:effectLst/>
                <a:latin typeface="DY129"/>
              </a:rPr>
              <a:t>：</a:t>
            </a:r>
            <a:r>
              <a:rPr lang="zh-CN" altLang="en-US" sz="1800" dirty="0">
                <a:solidFill>
                  <a:srgbClr val="000000"/>
                </a:solidFill>
                <a:effectLst/>
                <a:latin typeface="方正书宋_GBK"/>
              </a:rPr>
              <a:t>给定待翻译的源 语言句子</a:t>
            </a:r>
            <a:r>
              <a:rPr lang="zh-CN" altLang="en-US" sz="1800" dirty="0">
                <a:solidFill>
                  <a:srgbClr val="000000"/>
                </a:solidFill>
                <a:effectLst/>
                <a:latin typeface="DY129"/>
              </a:rPr>
              <a:t>，</a:t>
            </a:r>
            <a:r>
              <a:rPr lang="zh-CN" altLang="en-US" sz="1800" dirty="0">
                <a:solidFill>
                  <a:srgbClr val="000000"/>
                </a:solidFill>
                <a:effectLst/>
                <a:latin typeface="方正书宋_GBK"/>
              </a:rPr>
              <a:t>以及该源语言句子对应的翻译模板</a:t>
            </a:r>
            <a:r>
              <a:rPr lang="zh-CN" altLang="en-US" sz="1800" dirty="0">
                <a:solidFill>
                  <a:srgbClr val="000000"/>
                </a:solidFill>
                <a:effectLst/>
                <a:latin typeface="DY129"/>
              </a:rPr>
              <a:t>，</a:t>
            </a:r>
            <a:r>
              <a:rPr lang="zh-CN" altLang="en-US" sz="1800" dirty="0">
                <a:solidFill>
                  <a:srgbClr val="000000"/>
                </a:solidFill>
                <a:effectLst/>
                <a:latin typeface="方正书宋_GBK"/>
              </a:rPr>
              <a:t>如何 使用神经机器翻译系统对翻译模板进行建模</a:t>
            </a:r>
            <a:r>
              <a:rPr lang="zh-CN" altLang="en-US" sz="1800" dirty="0">
                <a:solidFill>
                  <a:srgbClr val="000000"/>
                </a:solidFill>
                <a:effectLst/>
                <a:latin typeface="DY129"/>
              </a:rPr>
              <a:t>，</a:t>
            </a:r>
            <a:r>
              <a:rPr lang="zh-CN" altLang="en-US" sz="1800" dirty="0">
                <a:solidFill>
                  <a:srgbClr val="000000"/>
                </a:solidFill>
                <a:effectLst/>
                <a:latin typeface="方正书宋_GBK"/>
              </a:rPr>
              <a:t>从而 可以在神经机器翻译模型中对已存在的翻译模板进 </a:t>
            </a:r>
            <a:endParaRPr lang="zh-CN" altLang="en-US" dirty="0"/>
          </a:p>
          <a:p>
            <a:r>
              <a:rPr lang="zh-CN" altLang="en-US" sz="1800" dirty="0">
                <a:solidFill>
                  <a:srgbClr val="000000"/>
                </a:solidFill>
                <a:effectLst/>
                <a:latin typeface="方正书宋_GBK"/>
              </a:rPr>
              <a:t>行更为充分的利用</a:t>
            </a:r>
            <a:endParaRPr lang="zh-CN" altLang="en-US" dirty="0"/>
          </a:p>
        </p:txBody>
      </p:sp>
      <p:sp>
        <p:nvSpPr>
          <p:cNvPr id="8" name="文本框 7">
            <a:extLst>
              <a:ext uri="{FF2B5EF4-FFF2-40B4-BE49-F238E27FC236}">
                <a16:creationId xmlns:a16="http://schemas.microsoft.com/office/drawing/2014/main" id="{4FD77113-05AE-4F82-9408-78DB4F3A30E9}"/>
              </a:ext>
            </a:extLst>
          </p:cNvPr>
          <p:cNvSpPr txBox="1"/>
          <p:nvPr/>
        </p:nvSpPr>
        <p:spPr>
          <a:xfrm>
            <a:off x="854087" y="1522374"/>
            <a:ext cx="2520471" cy="2796407"/>
          </a:xfrm>
          <a:prstGeom prst="rect">
            <a:avLst/>
          </a:prstGeom>
          <a:noFill/>
        </p:spPr>
        <p:txBody>
          <a:bodyPr wrap="square" rtlCol="0">
            <a:spAutoFit/>
          </a:bodyPr>
          <a:lstStyle/>
          <a:p>
            <a:pPr>
              <a:lnSpc>
                <a:spcPct val="150000"/>
              </a:lnSpc>
            </a:pPr>
            <a:r>
              <a:rPr lang="zh-CN" altLang="en-US" sz="2400" b="1" dirty="0">
                <a:solidFill>
                  <a:schemeClr val="bg1"/>
                </a:solidFill>
                <a:latin typeface="+mj-lt"/>
                <a:ea typeface="+mj-ea"/>
              </a:rPr>
              <a:t>研究内容：给定待翻译的源 语言句子，以及对应的翻译模板，建模充分利用模板</a:t>
            </a:r>
          </a:p>
        </p:txBody>
      </p:sp>
    </p:spTree>
    <p:extLst>
      <p:ext uri="{BB962C8B-B14F-4D97-AF65-F5344CB8AC3E}">
        <p14:creationId xmlns:p14="http://schemas.microsoft.com/office/powerpoint/2010/main" val="14987138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68DCF419-3564-46F9-9F80-1FE87B5A39E9}"/>
              </a:ext>
            </a:extLst>
          </p:cNvPr>
          <p:cNvSpPr txBox="1"/>
          <p:nvPr/>
        </p:nvSpPr>
        <p:spPr>
          <a:xfrm>
            <a:off x="353322" y="1071345"/>
            <a:ext cx="4320480" cy="1688411"/>
          </a:xfrm>
          <a:prstGeom prst="rect">
            <a:avLst/>
          </a:prstGeom>
          <a:noFill/>
        </p:spPr>
        <p:txBody>
          <a:bodyPr wrap="square">
            <a:spAutoFit/>
          </a:bodyPr>
          <a:lstStyle/>
          <a:p>
            <a:pPr>
              <a:lnSpc>
                <a:spcPct val="150000"/>
              </a:lnSpc>
            </a:pPr>
            <a:r>
              <a:rPr lang="zh-CN" altLang="en-US" sz="2400" b="1" dirty="0">
                <a:latin typeface="+mj-lt"/>
                <a:ea typeface="+mj-ea"/>
              </a:rPr>
              <a:t>模板驱动的神经机器翻译模型是在 基于注意力机制的神经机器翻译模型的基础上做的</a:t>
            </a:r>
          </a:p>
        </p:txBody>
      </p:sp>
      <p:pic>
        <p:nvPicPr>
          <p:cNvPr id="7" name="图片 6">
            <a:extLst>
              <a:ext uri="{FF2B5EF4-FFF2-40B4-BE49-F238E27FC236}">
                <a16:creationId xmlns:a16="http://schemas.microsoft.com/office/drawing/2014/main" id="{E49E0E4F-39C7-4B84-92DE-78ECCC573899}"/>
              </a:ext>
            </a:extLst>
          </p:cNvPr>
          <p:cNvPicPr>
            <a:picLocks noChangeAspect="1"/>
          </p:cNvPicPr>
          <p:nvPr/>
        </p:nvPicPr>
        <p:blipFill>
          <a:blip r:embed="rId3"/>
          <a:stretch>
            <a:fillRect/>
          </a:stretch>
        </p:blipFill>
        <p:spPr>
          <a:xfrm>
            <a:off x="4889485" y="1071345"/>
            <a:ext cx="3982589" cy="3246850"/>
          </a:xfrm>
          <a:prstGeom prst="rect">
            <a:avLst/>
          </a:prstGeom>
        </p:spPr>
      </p:pic>
      <p:sp>
        <p:nvSpPr>
          <p:cNvPr id="17" name="文本框 16">
            <a:extLst>
              <a:ext uri="{FF2B5EF4-FFF2-40B4-BE49-F238E27FC236}">
                <a16:creationId xmlns:a16="http://schemas.microsoft.com/office/drawing/2014/main" id="{A986599F-A3B7-4461-AF79-BE0B1E155031}"/>
              </a:ext>
            </a:extLst>
          </p:cNvPr>
          <p:cNvSpPr txBox="1"/>
          <p:nvPr/>
        </p:nvSpPr>
        <p:spPr>
          <a:xfrm>
            <a:off x="4525723" y="4483464"/>
            <a:ext cx="4710112" cy="276999"/>
          </a:xfrm>
          <a:prstGeom prst="rect">
            <a:avLst/>
          </a:prstGeom>
          <a:noFill/>
        </p:spPr>
        <p:txBody>
          <a:bodyPr wrap="square">
            <a:spAutoFit/>
          </a:bodyPr>
          <a:lstStyle/>
          <a:p>
            <a:pPr algn="ctr"/>
            <a:r>
              <a:rPr lang="zh-CN" altLang="en-US" sz="1200" b="1" dirty="0">
                <a:solidFill>
                  <a:srgbClr val="000000"/>
                </a:solidFill>
                <a:effectLst/>
                <a:latin typeface="方正书宋_GBK"/>
              </a:rPr>
              <a:t>基于注意力模型的编码器 </a:t>
            </a:r>
            <a:r>
              <a:rPr lang="zh-CN" altLang="en-US" sz="500" b="1" dirty="0">
                <a:solidFill>
                  <a:srgbClr val="000000"/>
                </a:solidFill>
                <a:effectLst/>
                <a:latin typeface="DY4"/>
              </a:rPr>
              <a:t>－</a:t>
            </a:r>
            <a:r>
              <a:rPr lang="zh-CN" altLang="en-US" sz="1200" b="1" dirty="0">
                <a:solidFill>
                  <a:srgbClr val="000000"/>
                </a:solidFill>
                <a:effectLst/>
                <a:latin typeface="方正书宋_GBK"/>
              </a:rPr>
              <a:t>解码器的神经机器翻译架构</a:t>
            </a:r>
            <a:endParaRPr lang="zh-CN" altLang="en-US" sz="1200" b="1" dirty="0"/>
          </a:p>
        </p:txBody>
      </p:sp>
      <p:pic>
        <p:nvPicPr>
          <p:cNvPr id="22" name="图片 21">
            <a:extLst>
              <a:ext uri="{FF2B5EF4-FFF2-40B4-BE49-F238E27FC236}">
                <a16:creationId xmlns:a16="http://schemas.microsoft.com/office/drawing/2014/main" id="{FCDA9A69-6BAD-4B15-8ECB-F88F6A7A2725}"/>
              </a:ext>
            </a:extLst>
          </p:cNvPr>
          <p:cNvPicPr>
            <a:picLocks noChangeAspect="1"/>
          </p:cNvPicPr>
          <p:nvPr/>
        </p:nvPicPr>
        <p:blipFill rotWithShape="1">
          <a:blip r:embed="rId4"/>
          <a:srcRect l="44616" t="-4042"/>
          <a:stretch/>
        </p:blipFill>
        <p:spPr>
          <a:xfrm>
            <a:off x="2009964" y="3234525"/>
            <a:ext cx="1608981" cy="327029"/>
          </a:xfrm>
          <a:prstGeom prst="rect">
            <a:avLst/>
          </a:prstGeom>
        </p:spPr>
      </p:pic>
      <p:sp>
        <p:nvSpPr>
          <p:cNvPr id="26" name="文本框 25">
            <a:extLst>
              <a:ext uri="{FF2B5EF4-FFF2-40B4-BE49-F238E27FC236}">
                <a16:creationId xmlns:a16="http://schemas.microsoft.com/office/drawing/2014/main" id="{81CE92AE-B9CE-490E-8019-EBF736B5B4C6}"/>
              </a:ext>
            </a:extLst>
          </p:cNvPr>
          <p:cNvSpPr txBox="1"/>
          <p:nvPr/>
        </p:nvSpPr>
        <p:spPr>
          <a:xfrm>
            <a:off x="611560" y="3219822"/>
            <a:ext cx="1340316" cy="369332"/>
          </a:xfrm>
          <a:prstGeom prst="rect">
            <a:avLst/>
          </a:prstGeom>
          <a:noFill/>
        </p:spPr>
        <p:txBody>
          <a:bodyPr wrap="square">
            <a:spAutoFit/>
          </a:bodyPr>
          <a:lstStyle/>
          <a:p>
            <a:r>
              <a:rPr lang="zh-CN" altLang="en-US" sz="1800" dirty="0">
                <a:solidFill>
                  <a:srgbClr val="000000"/>
                </a:solidFill>
                <a:effectLst/>
                <a:latin typeface="方正书宋_GBK"/>
              </a:rPr>
              <a:t>源语言句子</a:t>
            </a:r>
            <a:endParaRPr lang="zh-CN" altLang="en-US" dirty="0"/>
          </a:p>
        </p:txBody>
      </p:sp>
      <p:sp>
        <p:nvSpPr>
          <p:cNvPr id="27" name="文本框 26">
            <a:extLst>
              <a:ext uri="{FF2B5EF4-FFF2-40B4-BE49-F238E27FC236}">
                <a16:creationId xmlns:a16="http://schemas.microsoft.com/office/drawing/2014/main" id="{17F66A80-34D1-40C6-920C-117CF0A96DFC}"/>
              </a:ext>
            </a:extLst>
          </p:cNvPr>
          <p:cNvSpPr txBox="1"/>
          <p:nvPr/>
        </p:nvSpPr>
        <p:spPr>
          <a:xfrm>
            <a:off x="611560" y="3700920"/>
            <a:ext cx="1608981" cy="369332"/>
          </a:xfrm>
          <a:prstGeom prst="rect">
            <a:avLst/>
          </a:prstGeom>
          <a:noFill/>
        </p:spPr>
        <p:txBody>
          <a:bodyPr wrap="square">
            <a:spAutoFit/>
          </a:bodyPr>
          <a:lstStyle/>
          <a:p>
            <a:r>
              <a:rPr lang="zh-CN" altLang="en-US" dirty="0">
                <a:solidFill>
                  <a:srgbClr val="000000"/>
                </a:solidFill>
                <a:latin typeface="方正书宋_GBK"/>
              </a:rPr>
              <a:t>目标</a:t>
            </a:r>
            <a:r>
              <a:rPr lang="zh-CN" altLang="en-US" sz="1800" dirty="0">
                <a:solidFill>
                  <a:srgbClr val="000000"/>
                </a:solidFill>
                <a:effectLst/>
                <a:latin typeface="方正书宋_GBK"/>
              </a:rPr>
              <a:t>语言句子</a:t>
            </a:r>
            <a:endParaRPr lang="zh-CN" altLang="en-US" dirty="0"/>
          </a:p>
        </p:txBody>
      </p:sp>
      <p:pic>
        <p:nvPicPr>
          <p:cNvPr id="25" name="图片 24">
            <a:extLst>
              <a:ext uri="{FF2B5EF4-FFF2-40B4-BE49-F238E27FC236}">
                <a16:creationId xmlns:a16="http://schemas.microsoft.com/office/drawing/2014/main" id="{8E005219-39D3-4037-9A94-BF3B647D3551}"/>
              </a:ext>
            </a:extLst>
          </p:cNvPr>
          <p:cNvPicPr>
            <a:picLocks noChangeAspect="1"/>
          </p:cNvPicPr>
          <p:nvPr/>
        </p:nvPicPr>
        <p:blipFill>
          <a:blip r:embed="rId5"/>
          <a:stretch>
            <a:fillRect/>
          </a:stretch>
        </p:blipFill>
        <p:spPr>
          <a:xfrm>
            <a:off x="2220541" y="3673321"/>
            <a:ext cx="1600200" cy="352425"/>
          </a:xfrm>
          <a:prstGeom prst="rect">
            <a:avLst/>
          </a:prstGeom>
        </p:spPr>
      </p:pic>
      <p:sp>
        <p:nvSpPr>
          <p:cNvPr id="30" name="文本框 29">
            <a:extLst>
              <a:ext uri="{FF2B5EF4-FFF2-40B4-BE49-F238E27FC236}">
                <a16:creationId xmlns:a16="http://schemas.microsoft.com/office/drawing/2014/main" id="{E80E49FA-3F3B-42C3-B5E2-8DAE64101E7C}"/>
              </a:ext>
            </a:extLst>
          </p:cNvPr>
          <p:cNvSpPr txBox="1"/>
          <p:nvPr/>
        </p:nvSpPr>
        <p:spPr>
          <a:xfrm>
            <a:off x="611560" y="4182019"/>
            <a:ext cx="1608981" cy="369332"/>
          </a:xfrm>
          <a:prstGeom prst="rect">
            <a:avLst/>
          </a:prstGeom>
          <a:noFill/>
        </p:spPr>
        <p:txBody>
          <a:bodyPr wrap="square">
            <a:spAutoFit/>
          </a:bodyPr>
          <a:lstStyle/>
          <a:p>
            <a:r>
              <a:rPr lang="zh-CN" altLang="en-US" dirty="0">
                <a:solidFill>
                  <a:srgbClr val="000000"/>
                </a:solidFill>
                <a:latin typeface="方正书宋_GBK"/>
              </a:rPr>
              <a:t>隐藏状态</a:t>
            </a:r>
            <a:endParaRPr lang="zh-CN" altLang="en-US" dirty="0"/>
          </a:p>
        </p:txBody>
      </p:sp>
      <p:pic>
        <p:nvPicPr>
          <p:cNvPr id="29" name="图片 28">
            <a:extLst>
              <a:ext uri="{FF2B5EF4-FFF2-40B4-BE49-F238E27FC236}">
                <a16:creationId xmlns:a16="http://schemas.microsoft.com/office/drawing/2014/main" id="{E834A8FC-D133-4B13-8675-FC38B5D9806E}"/>
              </a:ext>
            </a:extLst>
          </p:cNvPr>
          <p:cNvPicPr>
            <a:picLocks noChangeAspect="1"/>
          </p:cNvPicPr>
          <p:nvPr/>
        </p:nvPicPr>
        <p:blipFill>
          <a:blip r:embed="rId6"/>
          <a:stretch>
            <a:fillRect/>
          </a:stretch>
        </p:blipFill>
        <p:spPr>
          <a:xfrm>
            <a:off x="1771839" y="4222513"/>
            <a:ext cx="238125" cy="381000"/>
          </a:xfrm>
          <a:prstGeom prst="rect">
            <a:avLst/>
          </a:prstGeom>
        </p:spPr>
      </p:pic>
    </p:spTree>
    <p:extLst>
      <p:ext uri="{BB962C8B-B14F-4D97-AF65-F5344CB8AC3E}">
        <p14:creationId xmlns:p14="http://schemas.microsoft.com/office/powerpoint/2010/main" val="28484053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90688" y="157044"/>
            <a:ext cx="967928" cy="460375"/>
          </a:xfrm>
          <a:prstGeom prst="rect">
            <a:avLst/>
          </a:prstGeom>
          <a:noFill/>
        </p:spPr>
        <p:txBody>
          <a:bodyPr wrap="square" rtlCol="0">
            <a:spAutoFit/>
          </a:bodyPr>
          <a:lstStyle/>
          <a:p>
            <a:pPr algn="ctr"/>
            <a:r>
              <a:rPr lang="en-US" altLang="zh-CN" sz="2400" b="1" dirty="0">
                <a:solidFill>
                  <a:schemeClr val="bg1"/>
                </a:solidFill>
                <a:latin typeface="字魂105号-简雅黑" pitchFamily="2" charset="-122"/>
                <a:ea typeface="字魂105号-简雅黑" pitchFamily="2" charset="-122"/>
                <a:cs typeface="Aa楷体" pitchFamily="2" charset="-122"/>
              </a:rPr>
              <a:t>01</a:t>
            </a:r>
            <a:endParaRPr lang="zh-CN" altLang="en-US" sz="2400" b="1" dirty="0">
              <a:solidFill>
                <a:schemeClr val="bg1"/>
              </a:solidFill>
              <a:latin typeface="字魂105号-简雅黑" pitchFamily="2" charset="-122"/>
              <a:ea typeface="字魂105号-简雅黑" pitchFamily="2" charset="-122"/>
              <a:cs typeface="Aa楷体" pitchFamily="2" charset="-122"/>
            </a:endParaRPr>
          </a:p>
        </p:txBody>
      </p:sp>
      <p:sp>
        <p:nvSpPr>
          <p:cNvPr id="18" name="文本框 17">
            <a:extLst>
              <a:ext uri="{FF2B5EF4-FFF2-40B4-BE49-F238E27FC236}">
                <a16:creationId xmlns:a16="http://schemas.microsoft.com/office/drawing/2014/main" id="{D2834678-DB4D-4936-9B2C-9A708C80AB72}"/>
              </a:ext>
            </a:extLst>
          </p:cNvPr>
          <p:cNvSpPr txBox="1"/>
          <p:nvPr/>
        </p:nvSpPr>
        <p:spPr>
          <a:xfrm>
            <a:off x="550057" y="1065684"/>
            <a:ext cx="4617664" cy="1688411"/>
          </a:xfrm>
          <a:prstGeom prst="rect">
            <a:avLst/>
          </a:prstGeom>
          <a:noFill/>
        </p:spPr>
        <p:txBody>
          <a:bodyPr wrap="square">
            <a:spAutoFit/>
          </a:bodyPr>
          <a:lstStyle/>
          <a:p>
            <a:pPr>
              <a:lnSpc>
                <a:spcPct val="150000"/>
              </a:lnSpc>
            </a:pPr>
            <a:r>
              <a:rPr lang="zh-CN" altLang="en-US" sz="2400" b="1" dirty="0">
                <a:latin typeface="+mj-lt"/>
                <a:ea typeface="+mj-ea"/>
              </a:rPr>
              <a:t>解码器端正在翻译词汇 </a:t>
            </a:r>
            <a:r>
              <a:rPr lang="en-US" altLang="zh-CN" sz="2400" b="1" dirty="0">
                <a:latin typeface="+mj-lt"/>
                <a:ea typeface="+mj-ea"/>
              </a:rPr>
              <a:t>“left”</a:t>
            </a:r>
            <a:r>
              <a:rPr lang="zh-CN" altLang="en-US" sz="2400" b="1" dirty="0">
                <a:latin typeface="+mj-lt"/>
                <a:ea typeface="+mj-ea"/>
              </a:rPr>
              <a:t>时，过注意力门阀发现在模板编码器中存在 </a:t>
            </a:r>
            <a:r>
              <a:rPr lang="en-US" altLang="zh-CN" sz="2400" b="1" dirty="0">
                <a:latin typeface="+mj-lt"/>
                <a:ea typeface="+mj-ea"/>
              </a:rPr>
              <a:t>“left”</a:t>
            </a:r>
            <a:endParaRPr lang="zh-CN" altLang="en-US" sz="2400" b="1" dirty="0">
              <a:latin typeface="+mj-lt"/>
              <a:ea typeface="+mj-ea"/>
            </a:endParaRPr>
          </a:p>
        </p:txBody>
      </p:sp>
      <p:pic>
        <p:nvPicPr>
          <p:cNvPr id="5" name="图片 4">
            <a:extLst>
              <a:ext uri="{FF2B5EF4-FFF2-40B4-BE49-F238E27FC236}">
                <a16:creationId xmlns:a16="http://schemas.microsoft.com/office/drawing/2014/main" id="{398C36FB-89A1-44EC-A56B-A7EBD911A95E}"/>
              </a:ext>
            </a:extLst>
          </p:cNvPr>
          <p:cNvPicPr>
            <a:picLocks noChangeAspect="1"/>
          </p:cNvPicPr>
          <p:nvPr/>
        </p:nvPicPr>
        <p:blipFill>
          <a:blip r:embed="rId3"/>
          <a:stretch>
            <a:fillRect/>
          </a:stretch>
        </p:blipFill>
        <p:spPr>
          <a:xfrm>
            <a:off x="5543564" y="1059582"/>
            <a:ext cx="3456180" cy="3214756"/>
          </a:xfrm>
          <a:prstGeom prst="rect">
            <a:avLst/>
          </a:prstGeom>
        </p:spPr>
      </p:pic>
      <p:sp>
        <p:nvSpPr>
          <p:cNvPr id="21" name="文本框 20">
            <a:extLst>
              <a:ext uri="{FF2B5EF4-FFF2-40B4-BE49-F238E27FC236}">
                <a16:creationId xmlns:a16="http://schemas.microsoft.com/office/drawing/2014/main" id="{A771B6A1-D965-454C-846D-249AB49B0930}"/>
              </a:ext>
            </a:extLst>
          </p:cNvPr>
          <p:cNvSpPr txBox="1"/>
          <p:nvPr/>
        </p:nvSpPr>
        <p:spPr>
          <a:xfrm>
            <a:off x="5868144" y="4334745"/>
            <a:ext cx="3024336" cy="276999"/>
          </a:xfrm>
          <a:prstGeom prst="rect">
            <a:avLst/>
          </a:prstGeom>
          <a:noFill/>
        </p:spPr>
        <p:txBody>
          <a:bodyPr wrap="square">
            <a:spAutoFit/>
          </a:bodyPr>
          <a:lstStyle/>
          <a:p>
            <a:pPr algn="ctr"/>
            <a:r>
              <a:rPr lang="zh-CN" altLang="en-US" sz="1200" b="1" dirty="0">
                <a:solidFill>
                  <a:srgbClr val="000000"/>
                </a:solidFill>
                <a:latin typeface="方正书宋_GBK"/>
              </a:rPr>
              <a:t>模板驱动的神经机器翻译模型</a:t>
            </a:r>
          </a:p>
        </p:txBody>
      </p:sp>
      <p:sp>
        <p:nvSpPr>
          <p:cNvPr id="23" name="文本框 22">
            <a:extLst>
              <a:ext uri="{FF2B5EF4-FFF2-40B4-BE49-F238E27FC236}">
                <a16:creationId xmlns:a16="http://schemas.microsoft.com/office/drawing/2014/main" id="{8E53FF3B-08DB-402D-ADFC-1F61CD7C74A3}"/>
              </a:ext>
            </a:extLst>
          </p:cNvPr>
          <p:cNvSpPr txBox="1"/>
          <p:nvPr/>
        </p:nvSpPr>
        <p:spPr>
          <a:xfrm>
            <a:off x="548916" y="3236640"/>
            <a:ext cx="4455132" cy="1134413"/>
          </a:xfrm>
          <a:prstGeom prst="rect">
            <a:avLst/>
          </a:prstGeom>
          <a:noFill/>
        </p:spPr>
        <p:txBody>
          <a:bodyPr wrap="square">
            <a:spAutoFit/>
          </a:bodyPr>
          <a:lstStyle/>
          <a:p>
            <a:pPr>
              <a:lnSpc>
                <a:spcPct val="150000"/>
              </a:lnSpc>
            </a:pPr>
            <a:r>
              <a:rPr lang="zh-CN" altLang="en-US" sz="2400" b="1" dirty="0">
                <a:latin typeface="+mj-lt"/>
                <a:ea typeface="+mj-ea"/>
              </a:rPr>
              <a:t>知识门阀的作用则体现在解码器中第一个节点的初始化上</a:t>
            </a:r>
          </a:p>
        </p:txBody>
      </p:sp>
    </p:spTree>
    <p:extLst>
      <p:ext uri="{BB962C8B-B14F-4D97-AF65-F5344CB8AC3E}">
        <p14:creationId xmlns:p14="http://schemas.microsoft.com/office/powerpoint/2010/main" val="42828972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6D2D3C-60DB-4765-A3D5-C78F0AED0CE4}"/>
              </a:ext>
            </a:extLst>
          </p:cNvPr>
          <p:cNvSpPr txBox="1"/>
          <p:nvPr/>
        </p:nvSpPr>
        <p:spPr>
          <a:xfrm>
            <a:off x="1259632" y="1059582"/>
            <a:ext cx="6624736" cy="461665"/>
          </a:xfrm>
          <a:prstGeom prst="rect">
            <a:avLst/>
          </a:prstGeom>
          <a:noFill/>
        </p:spPr>
        <p:txBody>
          <a:bodyPr wrap="square">
            <a:spAutoFit/>
          </a:bodyPr>
          <a:lstStyle/>
          <a:p>
            <a:r>
              <a:rPr lang="zh-CN" altLang="en-US" sz="2400" b="1" dirty="0">
                <a:latin typeface="+mj-lt"/>
                <a:ea typeface="+mj-ea"/>
              </a:rPr>
              <a:t>引入另外一个模板编码器对翻译模板进行建模</a:t>
            </a:r>
          </a:p>
        </p:txBody>
      </p:sp>
      <p:sp>
        <p:nvSpPr>
          <p:cNvPr id="12" name="文本框 11">
            <a:extLst>
              <a:ext uri="{FF2B5EF4-FFF2-40B4-BE49-F238E27FC236}">
                <a16:creationId xmlns:a16="http://schemas.microsoft.com/office/drawing/2014/main" id="{8A2FA0A1-5B45-49DF-BA30-C6B25D73798E}"/>
              </a:ext>
            </a:extLst>
          </p:cNvPr>
          <p:cNvSpPr txBox="1"/>
          <p:nvPr/>
        </p:nvSpPr>
        <p:spPr>
          <a:xfrm>
            <a:off x="899592" y="2117051"/>
            <a:ext cx="4104456" cy="1477328"/>
          </a:xfrm>
          <a:prstGeom prst="rect">
            <a:avLst/>
          </a:prstGeom>
          <a:noFill/>
        </p:spPr>
        <p:txBody>
          <a:bodyPr wrap="square">
            <a:spAutoFit/>
          </a:bodyPr>
          <a:lstStyle/>
          <a:p>
            <a:r>
              <a:rPr lang="zh-CN" altLang="en-US" b="1" dirty="0">
                <a:latin typeface="+mj-lt"/>
                <a:ea typeface="+mj-ea"/>
              </a:rPr>
              <a:t>模板知识驱动的神经机器翻译系统</a:t>
            </a:r>
            <a:endParaRPr lang="en-US" altLang="zh-CN" b="1" dirty="0">
              <a:latin typeface="+mj-lt"/>
              <a:ea typeface="+mj-ea"/>
            </a:endParaRPr>
          </a:p>
          <a:p>
            <a:endParaRPr lang="en-US" altLang="zh-CN" b="1" dirty="0">
              <a:latin typeface="+mj-lt"/>
              <a:ea typeface="+mj-ea"/>
            </a:endParaRPr>
          </a:p>
          <a:p>
            <a:r>
              <a:rPr lang="zh-CN" altLang="en-US" b="1" dirty="0">
                <a:latin typeface="+mj-lt"/>
                <a:ea typeface="+mj-ea"/>
              </a:rPr>
              <a:t>基线的神经机器翻译系统</a:t>
            </a:r>
            <a:endParaRPr lang="en-US" altLang="zh-CN" b="1" dirty="0">
              <a:latin typeface="+mj-lt"/>
              <a:ea typeface="+mj-ea"/>
            </a:endParaRPr>
          </a:p>
          <a:p>
            <a:endParaRPr lang="en-US" altLang="zh-CN" b="1" dirty="0">
              <a:latin typeface="+mj-lt"/>
              <a:ea typeface="+mj-ea"/>
            </a:endParaRPr>
          </a:p>
          <a:p>
            <a:r>
              <a:rPr lang="zh-CN" altLang="en-US" b="1" dirty="0">
                <a:latin typeface="+mj-lt"/>
                <a:ea typeface="+mj-ea"/>
              </a:rPr>
              <a:t>目前翻译质量最好的完全注意力系统</a:t>
            </a:r>
          </a:p>
        </p:txBody>
      </p:sp>
      <p:sp>
        <p:nvSpPr>
          <p:cNvPr id="14" name="文本框 13">
            <a:extLst>
              <a:ext uri="{FF2B5EF4-FFF2-40B4-BE49-F238E27FC236}">
                <a16:creationId xmlns:a16="http://schemas.microsoft.com/office/drawing/2014/main" id="{28A33765-7B34-45AA-9115-9302A957B4A1}"/>
              </a:ext>
            </a:extLst>
          </p:cNvPr>
          <p:cNvSpPr txBox="1"/>
          <p:nvPr/>
        </p:nvSpPr>
        <p:spPr>
          <a:xfrm>
            <a:off x="899592" y="3879120"/>
            <a:ext cx="3888432" cy="873957"/>
          </a:xfrm>
          <a:prstGeom prst="rect">
            <a:avLst/>
          </a:prstGeom>
          <a:noFill/>
        </p:spPr>
        <p:txBody>
          <a:bodyPr wrap="square">
            <a:spAutoFit/>
          </a:bodyPr>
          <a:lstStyle/>
          <a:p>
            <a:pPr>
              <a:lnSpc>
                <a:spcPct val="150000"/>
              </a:lnSpc>
            </a:pPr>
            <a:r>
              <a:rPr lang="zh-CN" altLang="en-US" b="1" dirty="0">
                <a:latin typeface="+mj-lt"/>
                <a:ea typeface="+mj-ea"/>
              </a:rPr>
              <a:t>本文提出的翻译模型与没有知识门阀和注意力门阀的系统进行对比</a:t>
            </a:r>
          </a:p>
        </p:txBody>
      </p:sp>
      <p:sp>
        <p:nvSpPr>
          <p:cNvPr id="16" name="文本框 15">
            <a:extLst>
              <a:ext uri="{FF2B5EF4-FFF2-40B4-BE49-F238E27FC236}">
                <a16:creationId xmlns:a16="http://schemas.microsoft.com/office/drawing/2014/main" id="{3A0CDA36-29CA-4D78-A2FF-E4C8A4852C0A}"/>
              </a:ext>
            </a:extLst>
          </p:cNvPr>
          <p:cNvSpPr txBox="1"/>
          <p:nvPr/>
        </p:nvSpPr>
        <p:spPr>
          <a:xfrm>
            <a:off x="6280008" y="4034933"/>
            <a:ext cx="4711336" cy="562333"/>
          </a:xfrm>
          <a:prstGeom prst="rect">
            <a:avLst/>
          </a:prstGeom>
          <a:noFill/>
        </p:spPr>
        <p:txBody>
          <a:bodyPr wrap="square">
            <a:spAutoFit/>
          </a:bodyPr>
          <a:lstStyle/>
          <a:p>
            <a:pPr>
              <a:lnSpc>
                <a:spcPct val="200000"/>
              </a:lnSpc>
            </a:pPr>
            <a:r>
              <a:rPr lang="zh-CN" altLang="en-US" b="1" dirty="0">
                <a:latin typeface="+mj-lt"/>
                <a:ea typeface="+mj-ea"/>
              </a:rPr>
              <a:t>两种门阀设置的合理性</a:t>
            </a:r>
          </a:p>
        </p:txBody>
      </p:sp>
      <p:sp>
        <p:nvSpPr>
          <p:cNvPr id="19" name="文本框 18">
            <a:extLst>
              <a:ext uri="{FF2B5EF4-FFF2-40B4-BE49-F238E27FC236}">
                <a16:creationId xmlns:a16="http://schemas.microsoft.com/office/drawing/2014/main" id="{84DDA917-16B4-4181-AE1A-6AF9CFE943E4}"/>
              </a:ext>
            </a:extLst>
          </p:cNvPr>
          <p:cNvSpPr txBox="1"/>
          <p:nvPr/>
        </p:nvSpPr>
        <p:spPr>
          <a:xfrm>
            <a:off x="6619448" y="1909533"/>
            <a:ext cx="1264920" cy="1670329"/>
          </a:xfrm>
          <a:prstGeom prst="rect">
            <a:avLst/>
          </a:prstGeom>
          <a:noFill/>
        </p:spPr>
        <p:txBody>
          <a:bodyPr wrap="square">
            <a:spAutoFit/>
          </a:bodyPr>
          <a:lstStyle/>
          <a:p>
            <a:pPr>
              <a:lnSpc>
                <a:spcPct val="200000"/>
              </a:lnSpc>
            </a:pPr>
            <a:r>
              <a:rPr lang="zh-CN" altLang="en-US" b="1" dirty="0">
                <a:latin typeface="+mj-lt"/>
                <a:ea typeface="+mj-ea"/>
              </a:rPr>
              <a:t>头模板</a:t>
            </a:r>
            <a:endParaRPr lang="en-US" altLang="zh-CN" b="1" dirty="0">
              <a:latin typeface="+mj-lt"/>
              <a:ea typeface="+mj-ea"/>
            </a:endParaRPr>
          </a:p>
          <a:p>
            <a:pPr>
              <a:lnSpc>
                <a:spcPct val="200000"/>
              </a:lnSpc>
            </a:pPr>
            <a:r>
              <a:rPr lang="zh-CN" altLang="en-US" b="1" dirty="0">
                <a:latin typeface="+mj-lt"/>
                <a:ea typeface="+mj-ea"/>
              </a:rPr>
              <a:t>尾模板</a:t>
            </a:r>
            <a:endParaRPr lang="en-US" altLang="zh-CN" b="1" dirty="0">
              <a:latin typeface="+mj-lt"/>
              <a:ea typeface="+mj-ea"/>
            </a:endParaRPr>
          </a:p>
          <a:p>
            <a:pPr>
              <a:lnSpc>
                <a:spcPct val="200000"/>
              </a:lnSpc>
            </a:pPr>
            <a:r>
              <a:rPr lang="zh-CN" altLang="en-US" b="1" dirty="0">
                <a:latin typeface="+mj-lt"/>
                <a:ea typeface="+mj-ea"/>
              </a:rPr>
              <a:t>标准模板</a:t>
            </a:r>
          </a:p>
        </p:txBody>
      </p:sp>
      <p:sp>
        <p:nvSpPr>
          <p:cNvPr id="8" name="右大括号 7">
            <a:extLst>
              <a:ext uri="{FF2B5EF4-FFF2-40B4-BE49-F238E27FC236}">
                <a16:creationId xmlns:a16="http://schemas.microsoft.com/office/drawing/2014/main" id="{BB7F62BA-55D3-4FE7-811C-1EFA7D0D7D1B}"/>
              </a:ext>
            </a:extLst>
          </p:cNvPr>
          <p:cNvSpPr/>
          <p:nvPr/>
        </p:nvSpPr>
        <p:spPr>
          <a:xfrm>
            <a:off x="4716016" y="2098001"/>
            <a:ext cx="288032" cy="1477328"/>
          </a:xfrm>
          <a:prstGeom prst="rightBrace">
            <a:avLst>
              <a:gd name="adj1" fmla="val 38095"/>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箭头: 右 8">
            <a:extLst>
              <a:ext uri="{FF2B5EF4-FFF2-40B4-BE49-F238E27FC236}">
                <a16:creationId xmlns:a16="http://schemas.microsoft.com/office/drawing/2014/main" id="{33E760D3-4B86-4900-B3D9-484632DA72FA}"/>
              </a:ext>
            </a:extLst>
          </p:cNvPr>
          <p:cNvSpPr/>
          <p:nvPr/>
        </p:nvSpPr>
        <p:spPr>
          <a:xfrm>
            <a:off x="5176639" y="2643758"/>
            <a:ext cx="864096" cy="3693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FEBFF623-99D6-4B16-B37A-FDB7A11736DA}"/>
              </a:ext>
            </a:extLst>
          </p:cNvPr>
          <p:cNvSpPr/>
          <p:nvPr/>
        </p:nvSpPr>
        <p:spPr>
          <a:xfrm rot="10800000">
            <a:off x="6228184" y="2098001"/>
            <a:ext cx="288032" cy="1477328"/>
          </a:xfrm>
          <a:prstGeom prst="rightBrace">
            <a:avLst>
              <a:gd name="adj1" fmla="val 38095"/>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125AFAFC-569B-4D43-B6E3-5DD640A85B65}"/>
              </a:ext>
            </a:extLst>
          </p:cNvPr>
          <p:cNvSpPr txBox="1"/>
          <p:nvPr/>
        </p:nvSpPr>
        <p:spPr>
          <a:xfrm>
            <a:off x="5246934" y="2366759"/>
            <a:ext cx="723505" cy="923330"/>
          </a:xfrm>
          <a:prstGeom prst="rect">
            <a:avLst/>
          </a:prstGeom>
          <a:noFill/>
        </p:spPr>
        <p:txBody>
          <a:bodyPr wrap="square">
            <a:spAutoFit/>
          </a:bodyPr>
          <a:lstStyle/>
          <a:p>
            <a:r>
              <a:rPr lang="zh-CN" altLang="en-US" b="1" dirty="0">
                <a:latin typeface="+mj-lt"/>
                <a:ea typeface="+mj-ea"/>
              </a:rPr>
              <a:t>对比</a:t>
            </a:r>
            <a:endParaRPr lang="en-US" altLang="zh-CN" b="1" dirty="0">
              <a:latin typeface="+mj-lt"/>
              <a:ea typeface="+mj-ea"/>
            </a:endParaRPr>
          </a:p>
          <a:p>
            <a:endParaRPr lang="en-US" altLang="zh-CN" b="1" dirty="0">
              <a:latin typeface="+mj-lt"/>
              <a:ea typeface="+mj-ea"/>
            </a:endParaRPr>
          </a:p>
          <a:p>
            <a:r>
              <a:rPr lang="zh-CN" altLang="en-US" b="1" dirty="0">
                <a:latin typeface="+mj-lt"/>
                <a:ea typeface="+mj-ea"/>
              </a:rPr>
              <a:t>提出</a:t>
            </a:r>
          </a:p>
        </p:txBody>
      </p:sp>
      <p:sp>
        <p:nvSpPr>
          <p:cNvPr id="26" name="箭头: 右 25">
            <a:extLst>
              <a:ext uri="{FF2B5EF4-FFF2-40B4-BE49-F238E27FC236}">
                <a16:creationId xmlns:a16="http://schemas.microsoft.com/office/drawing/2014/main" id="{692B7451-CA66-4E5E-8400-D1422FB2B098}"/>
              </a:ext>
            </a:extLst>
          </p:cNvPr>
          <p:cNvSpPr/>
          <p:nvPr/>
        </p:nvSpPr>
        <p:spPr>
          <a:xfrm>
            <a:off x="5176638" y="4227934"/>
            <a:ext cx="864096" cy="3693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3389100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3_Office 主题​​">
  <a:themeElements>
    <a:clrScheme name="自定义 9">
      <a:dk1>
        <a:srgbClr val="000000"/>
      </a:dk1>
      <a:lt1>
        <a:srgbClr val="FFFFFF"/>
      </a:lt1>
      <a:dk2>
        <a:srgbClr val="5E5E5E"/>
      </a:dk2>
      <a:lt2>
        <a:srgbClr val="DDDDDD"/>
      </a:lt2>
      <a:accent1>
        <a:srgbClr val="0070C0"/>
      </a:accent1>
      <a:accent2>
        <a:srgbClr val="A5A5A5"/>
      </a:accent2>
      <a:accent3>
        <a:srgbClr val="F69200"/>
      </a:accent3>
      <a:accent4>
        <a:srgbClr val="92D050"/>
      </a:accent4>
      <a:accent5>
        <a:srgbClr val="FF0000"/>
      </a:accent5>
      <a:accent6>
        <a:srgbClr val="C00000"/>
      </a:accent6>
      <a:hlink>
        <a:srgbClr val="0070C0"/>
      </a:hlink>
      <a:folHlink>
        <a:srgbClr val="7030A0"/>
      </a:folHlink>
    </a:clrScheme>
    <a:fontScheme name="微软雅黑和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全屏显示(16:9)</PresentationFormat>
  <Paragraphs>75</Paragraphs>
  <Slides>15</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-apple-system</vt:lpstr>
      <vt:lpstr>DY128</vt:lpstr>
      <vt:lpstr>DY129</vt:lpstr>
      <vt:lpstr>DY4</vt:lpstr>
      <vt:lpstr>方正书宋_GBK</vt:lpstr>
      <vt:lpstr>字魂105号-简雅黑</vt:lpstr>
      <vt:lpstr>Arial</vt:lpstr>
      <vt:lpstr>Calibri</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cp:revision>
  <dcterms:created xsi:type="dcterms:W3CDTF">1900-01-01T00:00:00Z</dcterms:created>
  <dcterms:modified xsi:type="dcterms:W3CDTF">2021-10-14T11:11:33Z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26348E653A5141388952DDD0CF18A992</vt:lpwstr>
  </property>
  <property fmtid="{D5CDD505-2E9C-101B-9397-08002B2CF9AE}" pid="3" name="KSOProductBuildVer">
    <vt:lpwstr>2052-11.10.1</vt:lpwstr>
  </property>
</Properties>
</file>