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60" r:id="rId5"/>
    <p:sldId id="261" r:id="rId6"/>
    <p:sldId id="262" r:id="rId7"/>
    <p:sldId id="263" r:id="rId8"/>
    <p:sldId id="277" r:id="rId9"/>
    <p:sldId id="278" r:id="rId10"/>
    <p:sldId id="280" r:id="rId11"/>
    <p:sldId id="279" r:id="rId12"/>
    <p:sldId id="284" r:id="rId13"/>
    <p:sldId id="285" r:id="rId14"/>
    <p:sldId id="27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 autoAdjust="0"/>
    <p:restoredTop sz="94932"/>
  </p:normalViewPr>
  <p:slideViewPr>
    <p:cSldViewPr snapToGrid="0" showGuides="1">
      <p:cViewPr varScale="1">
        <p:scale>
          <a:sx n="122" d="100"/>
          <a:sy n="122" d="100"/>
        </p:scale>
        <p:origin x="-90" y="-96"/>
      </p:cViewPr>
      <p:guideLst>
        <p:guide orient="horz" pos="214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fld id="{E26F4BAD-8F7F-4093-A359-997C296540D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fld id="{7CF5C341-C137-48E2-91E0-84AC3222045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dobe 黑体 Std R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5DD57-5622-4F31-AB13-F92C05BE5A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9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9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C639-8067-4FC7-9A1A-8A14B8E85D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74AF9-133E-4CE5-8288-E1F9ACE862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fld id="{F2EAC639-8067-4FC7-9A1A-8A14B8E85D8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dobe 黑体 Std R" panose="020B0400000000000000" pitchFamily="34" charset="-122"/>
              </a:defRPr>
            </a:lvl1pPr>
          </a:lstStyle>
          <a:p>
            <a:fld id="{80074AF9-133E-4CE5-8288-E1F9ACE8620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dobe 黑体 Std R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Adobe 黑体 Std R" panose="020B04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25095" y="1289685"/>
            <a:ext cx="11699875" cy="3276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095" y="1625600"/>
            <a:ext cx="11941175" cy="101346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sz="60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词和短语的分布式表示及其组合性</a:t>
            </a:r>
            <a:endParaRPr sz="60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31656" y="4642449"/>
            <a:ext cx="1959610" cy="39751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报告人：姜炫至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1780" y="3091180"/>
            <a:ext cx="114280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Distributed Representations of Words and Phrases and their Compositionality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68229" y="3488777"/>
            <a:ext cx="6531400" cy="3385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输入分论点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68229" y="4615522"/>
            <a:ext cx="6531400" cy="3385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输入分论点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810385" y="-53975"/>
            <a:ext cx="8077835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代码实现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 descr="KOP1`A(C3%V2FGIJQOGK1L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756535"/>
            <a:ext cx="10058400" cy="30664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6800" y="167513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负采样</a:t>
            </a:r>
            <a:endParaRPr lang="zh-CN" altLang="en-US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68229" y="3488777"/>
            <a:ext cx="6531400" cy="3385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输入分论点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68229" y="4615522"/>
            <a:ext cx="6531400" cy="3385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输入分论点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810385" y="-53975"/>
            <a:ext cx="8077835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代码实现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FVCIG07(OSB%CVJCN(A`E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6990" y="1228725"/>
            <a:ext cx="10058400" cy="54114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95805" y="67945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训练</a:t>
            </a:r>
            <a:endParaRPr lang="zh-CN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289542"/>
            <a:ext cx="9793621" cy="32764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4281" y="1422265"/>
            <a:ext cx="9486559" cy="132343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80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感谢聆听！</a:t>
            </a:r>
            <a:endParaRPr lang="zh-CN" altLang="en-US" sz="80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31656" y="4642449"/>
            <a:ext cx="1959610" cy="39751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答辩人：姜炫至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 radius="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262"/>
            <a:ext cx="12192000" cy="732852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-235262"/>
            <a:ext cx="12192000" cy="7328523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45019" y="1846411"/>
            <a:ext cx="2361544" cy="2794038"/>
            <a:chOff x="1145018" y="995077"/>
            <a:chExt cx="2361544" cy="2794037"/>
          </a:xfrm>
        </p:grpSpPr>
        <p:sp>
          <p:nvSpPr>
            <p:cNvPr id="8" name="文本框 7"/>
            <p:cNvSpPr txBox="1"/>
            <p:nvPr/>
          </p:nvSpPr>
          <p:spPr>
            <a:xfrm>
              <a:off x="1712321" y="9950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45018" y="2958117"/>
              <a:ext cx="23615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Content</a:t>
              </a:r>
              <a:endParaRPr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6529353" y="562859"/>
            <a:ext cx="15767" cy="569135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110249" y="505328"/>
            <a:ext cx="3342291" cy="5822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论文主题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10095" y="1540510"/>
            <a:ext cx="5081905" cy="5822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Skip-gram Model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39940" y="2552700"/>
            <a:ext cx="4822825" cy="5822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学习短语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39913" y="3565191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主要结论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39913" y="4561725"/>
            <a:ext cx="3342291" cy="58229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39913" y="5649755"/>
            <a:ext cx="3342291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结语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6200000">
            <a:off x="562710" y="-24616"/>
            <a:ext cx="1240524" cy="1267264"/>
            <a:chOff x="1" y="1429045"/>
            <a:chExt cx="3915508" cy="3999910"/>
          </a:xfrm>
        </p:grpSpPr>
        <p:sp>
          <p:nvSpPr>
            <p:cNvPr id="2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" y="1429045"/>
              <a:ext cx="3915508" cy="3423137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39693" y="-59748"/>
            <a:ext cx="3118339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论文介绍</a:t>
            </a:r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02292" y="2156117"/>
            <a:ext cx="5987416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输入文字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92220" y="4787196"/>
            <a:ext cx="7807569" cy="58477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a typeface="微软雅黑" panose="020B0503020204020204" pitchFamily="34" charset="-122"/>
                <a:cs typeface="Segoe UI" panose="020B0502040204020203" pitchFamily="34" charset="0"/>
              </a:rPr>
              <a:t>Click to edit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9275" y="1316990"/>
            <a:ext cx="11221085" cy="4477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这篇文章是Word2Vec的作者，主要工作：</a:t>
            </a:r>
            <a:endParaRPr lang="zh-CN" altLang="en-US"/>
          </a:p>
          <a:p>
            <a:r>
              <a:rPr lang="zh-CN" altLang="en-US"/>
              <a:t>1. 提出skip-gram模型的扩展。如通过对高频词的二次取样以提高高频词词向量的训练速度（2-10倍）和较低频词的词向量表示的质量。</a:t>
            </a:r>
            <a:endParaRPr lang="zh-CN" altLang="en-US"/>
          </a:p>
          <a:p>
            <a:r>
              <a:rPr lang="zh-CN" altLang="en-US"/>
              <a:t>2. 提出了简化的噪声对比估计变体——分层softmax训练skip-gram模型。该算法可提高高频词的训练速度和提供更好的高频词的向量表示。</a:t>
            </a:r>
            <a:endParaRPr lang="zh-CN" altLang="en-US"/>
          </a:p>
          <a:p>
            <a:r>
              <a:rPr lang="zh-CN" altLang="en-US"/>
              <a:t>3. 使用向量来表示完整短语使得Skip-gram模型更具表现力。旨在通过组合单词向量来表示句子含义的其他技术，例如递归自动编码器，也将受益于使用短语向量而不是单词向量。</a:t>
            </a:r>
            <a:endParaRPr lang="zh-CN" altLang="en-US"/>
          </a:p>
          <a:p>
            <a:r>
              <a:rPr lang="zh-CN" altLang="en-US"/>
              <a:t>4. 描述了一种负采样作为分层softmax的简单替代方案。</a:t>
            </a:r>
            <a:endParaRPr lang="zh-CN" altLang="en-US"/>
          </a:p>
          <a:p>
            <a:r>
              <a:rPr lang="zh-CN" altLang="en-US"/>
              <a:t>5. 词表示的内在局限性是无法表示词序，也不能表示惯用短语。作者提出了一个简单的方法来寻找文本中的短语，并表示学习数百万个短语的良好向量表示是可能的。</a:t>
            </a:r>
            <a:endParaRPr lang="zh-CN" altLang="en-US"/>
          </a:p>
          <a:p>
            <a:r>
              <a:rPr lang="zh-CN" altLang="en-US"/>
              <a:t>6. 基于单词的模型如何扩展到基于短语的模型</a:t>
            </a:r>
            <a:endParaRPr lang="zh-CN" altLang="en-US"/>
          </a:p>
          <a:p>
            <a:r>
              <a:rPr lang="zh-CN" altLang="en-US"/>
              <a:t>    1). 使用数据驱动方法识别大量短语，然后在训练期间将短语视为单独的标记。</a:t>
            </a:r>
            <a:endParaRPr lang="zh-CN" altLang="en-US"/>
          </a:p>
          <a:p>
            <a:r>
              <a:rPr lang="zh-CN" altLang="en-US"/>
              <a:t>    2). 为了评估短语向量的质量，作者开发了一个类比推理任务测试集</a:t>
            </a:r>
            <a:endParaRPr lang="zh-CN" altLang="en-US"/>
          </a:p>
          <a:p>
            <a:r>
              <a:rPr lang="zh-CN" altLang="en-US"/>
              <a:t>7.描述了skip-gram模型的另一个性质：组合性——通过对单词向量表示进行基本的数学运算，可以获得程度不明显的的语言理解程度。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810385" y="-53975"/>
            <a:ext cx="8077835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Skip-gram Model</a:t>
            </a:r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201907282057044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355" y="1313815"/>
            <a:ext cx="3239135" cy="43148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94150" y="1313815"/>
            <a:ext cx="6353810" cy="968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Skip-gram的训练目标是预测某个词的周围可能出现的词的词向量表示（COWB模型与此相反）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994150" y="2008505"/>
            <a:ext cx="6536690" cy="3307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给定一系列训练词</a:t>
            </a:r>
            <a:r>
              <a:rPr lang="en-US" altLang="en-US"/>
              <a:t>w1,w2,......wt</a:t>
            </a:r>
            <a:r>
              <a:rPr lang="zh-CN" altLang="en-US"/>
              <a:t>，skip-gram模型的目标是最大化平均对数概率：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其中c是训练上下文的大小，也就是训练词wt的前后各c个词 (也可以是中心词wt的函数)。较大的c代表有更多的训练示例，从而准确性更高，但是训练时间开销大。基本的skip-gram公式使用softmax函数: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17" name="图片 16" descr="4VO3M[X4RTS7J[8OAUJC]U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2692400"/>
            <a:ext cx="4095750" cy="1047750"/>
          </a:xfrm>
          <a:prstGeom prst="rect">
            <a:avLst/>
          </a:prstGeom>
        </p:spPr>
      </p:pic>
      <p:pic>
        <p:nvPicPr>
          <p:cNvPr id="19" name="图片 18" descr="~[F`(351TTPWQQ3EJ4Y15L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5" y="4970145"/>
            <a:ext cx="3200400" cy="72009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994150" y="5628640"/>
            <a:ext cx="6424295" cy="968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其中vw和v’w分别是w的输入向量表示和输入向量表示，W是词汇表中的单词数。这个公式不实际，因为计算量与W成正比，而W往往很大。</a:t>
            </a:r>
            <a:endParaRPr lang="zh-CN" altLang="en-US"/>
          </a:p>
        </p:txBody>
      </p:sp>
      <p:pic>
        <p:nvPicPr>
          <p:cNvPr id="5" name="图片 4" descr="202010241410478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490" y="1313815"/>
            <a:ext cx="7055485" cy="5291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68229" y="3488777"/>
            <a:ext cx="6531400" cy="3385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输入分论点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68229" y="4615522"/>
            <a:ext cx="6531400" cy="3385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输入分论点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810385" y="-53975"/>
            <a:ext cx="8077835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Skip-gram Model</a:t>
            </a:r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55165" y="706755"/>
            <a:ext cx="45993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分层Softmax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549275" y="1397000"/>
            <a:ext cx="11242040" cy="1845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优点：计算效率上近似为full softmax；不需要计算神经网络中W个输出结点的概率分布，只需要评估log_2（W）个结点。</a:t>
            </a:r>
            <a:endParaRPr lang="zh-CN" altLang="en-US"/>
          </a:p>
          <a:p>
            <a:r>
              <a:rPr lang="zh-CN" altLang="en-US"/>
              <a:t>使用二叉树表示输出层，W个单词代表它的叶节点，并且，对于每个节点，显式地表示它的子节点的相对概率。这些定义了赋予单词概率的随机游走。每个单词w都可以通过根节点被找到。每个节点的子节点存储和这个词相关的词。节点中只存储该词与子节点词的相对概率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 descr="$@ZU]7M4Q7AT2432$EQ6[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275" y="2959100"/>
            <a:ext cx="6829425" cy="3028950"/>
          </a:xfrm>
          <a:prstGeom prst="rect">
            <a:avLst/>
          </a:prstGeom>
        </p:spPr>
      </p:pic>
      <p:pic>
        <p:nvPicPr>
          <p:cNvPr id="14" name="图片 13" descr="S~F__OT`H)5PPK}__0VHGW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215" y="3562985"/>
            <a:ext cx="4038600" cy="1162050"/>
          </a:xfrm>
          <a:prstGeom prst="rect">
            <a:avLst/>
          </a:prstGeom>
        </p:spPr>
      </p:pic>
      <p:pic>
        <p:nvPicPr>
          <p:cNvPr id="23" name="图片 22" descr="80D@{ZD@8VRP54BA{)M@1@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215" y="4954270"/>
            <a:ext cx="4714875" cy="1238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810385" y="-53975"/>
            <a:ext cx="8077835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Skip-gram Model</a:t>
            </a:r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55800" y="70739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负采样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549275" y="1343660"/>
            <a:ext cx="11150600" cy="675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分层softmax的另一种可替代方案是噪声对比估计（NCE）。NCE认为一个好的模型应该能够通过logistic回归来区分数据和噪声。这与hinge loss相似，通过将数据排序在噪声之上来训练模型。</a:t>
            </a:r>
            <a:endParaRPr lang="zh-CN" altLang="en-US"/>
          </a:p>
        </p:txBody>
      </p:sp>
      <p:pic>
        <p:nvPicPr>
          <p:cNvPr id="5" name="图片 4" descr="@}$19)GMF~X)GN9YEM}X)X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275" y="2623185"/>
            <a:ext cx="5362575" cy="8096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9275" y="3788410"/>
            <a:ext cx="11151235" cy="1845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它用来替换skip-gram模型中的每个log p(w_O |w_I)项。任务是利用logistic回归从噪声分布Pn(w)中区分目标词w_O，其中每个数据样本有k个负样本。</a:t>
            </a:r>
            <a:endParaRPr lang="zh-CN" altLang="en-US"/>
          </a:p>
          <a:p>
            <a:r>
              <a:rPr lang="zh-CN" altLang="en-US"/>
              <a:t>k值：5-20（小型训练集）；2-5（大型训练集）。</a:t>
            </a:r>
            <a:endParaRPr lang="zh-CN" altLang="en-US"/>
          </a:p>
          <a:p>
            <a:r>
              <a:rPr lang="zh-CN" altLang="en-US"/>
              <a:t>负采样和噪声对比估计(NCE)的主要区别在于，NCE需要样本和噪声分布P_n (w)的数值概率，而负采样只需要样本。当NCE近似地使softmax的对数概率最大化时，这个性质对于我们的应用并不重要。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68229" y="3488777"/>
            <a:ext cx="6531400" cy="3385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输入分论点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68229" y="4615522"/>
            <a:ext cx="6531400" cy="3385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输入分论点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810385" y="-53975"/>
            <a:ext cx="8077835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Skip-gram Model</a:t>
            </a:r>
            <a:endParaRPr lang="zh-CN" altLang="en-US" sz="3600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16735" y="707390"/>
            <a:ext cx="401002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高频词的二次采样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549275" y="1417320"/>
            <a:ext cx="4862195" cy="383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二次抽样方法：每个词wi 被丢弃的概率为：</a:t>
            </a:r>
            <a:endParaRPr lang="zh-CN" altLang="en-US"/>
          </a:p>
        </p:txBody>
      </p:sp>
      <p:pic>
        <p:nvPicPr>
          <p:cNvPr id="5" name="图片 4" descr="$6Q~KZNCKJU}PWNLAXBAG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275" y="2746375"/>
            <a:ext cx="5514975" cy="9239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9275" y="4615815"/>
            <a:ext cx="6661150" cy="675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其中f(w_i)表示单词w_i的出现频率；</a:t>
            </a:r>
            <a:endParaRPr lang="zh-CN" altLang="en-US"/>
          </a:p>
          <a:p>
            <a:r>
              <a:rPr lang="zh-CN" altLang="en-US"/>
              <a:t>作用：加速了学习效率；提高了稀有词的学习向量的准确性。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68229" y="3488777"/>
            <a:ext cx="6531400" cy="3385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输入分论点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68229" y="4615522"/>
            <a:ext cx="6531400" cy="3385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输入分论点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810385" y="-53975"/>
            <a:ext cx="8077835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学习短语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0CG1]O]7L(NG8U)DA}8WM6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2680970"/>
            <a:ext cx="4105275" cy="1028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2965" y="1555115"/>
            <a:ext cx="10114280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许多短语的意思并不是由单个单词的意思简单组合而成的。要学习短语的向量表示，我们首先要找到经常出现在一起的单词，以及不经常出现在其他上下文中的单词。</a:t>
            </a:r>
            <a:endParaRPr lang="zh-CN" altLang="en-US"/>
          </a:p>
          <a:p>
            <a:r>
              <a:rPr lang="zh-CN" altLang="en-US"/>
              <a:t>我们的目标是使用前三个短语来计算第四个短语。</a:t>
            </a:r>
            <a:endParaRPr lang="zh-CN" altLang="en-US"/>
          </a:p>
          <a:p>
            <a:r>
              <a:rPr lang="zh-CN" altLang="en-US"/>
              <a:t>使用如下方法来识别文本中的短语：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1525" y="3638550"/>
            <a:ext cx="10367645" cy="2138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其中：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δ是作为折现系数，防止太多的非常罕见的词组成的短语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得分高于所选阈值的bigram将用作短语。通常，我们运行2-4遍阈值递减的训练数据，允许形成由多个单词组成的更长的短语。我们使用一个包含短语的新的类比推理任务来评估短语表征的质量。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-11247"/>
            <a:ext cx="12192000" cy="60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Adobe 黑体 Std R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68229" y="3488777"/>
            <a:ext cx="6531400" cy="3385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输入分论点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68229" y="4615522"/>
            <a:ext cx="6531400" cy="33855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输入分论点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3"/>
          <p:cNvGrpSpPr/>
          <p:nvPr/>
        </p:nvGrpSpPr>
        <p:grpSpPr>
          <a:xfrm rot="16200000">
            <a:off x="562710" y="-24616"/>
            <a:ext cx="1240524" cy="1267264"/>
            <a:chOff x="0" y="1429044"/>
            <a:chExt cx="3915508" cy="3999911"/>
          </a:xfrm>
        </p:grpSpPr>
        <p:sp>
          <p:nvSpPr>
            <p:cNvPr id="20" name="流程图: 数据 1"/>
            <p:cNvSpPr/>
            <p:nvPr/>
          </p:nvSpPr>
          <p:spPr>
            <a:xfrm rot="16200000">
              <a:off x="-496743" y="2915127"/>
              <a:ext cx="3010573" cy="2017084"/>
            </a:xfrm>
            <a:prstGeom prst="flowChartInputOutpu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0" y="1429044"/>
              <a:ext cx="3915508" cy="34231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4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810385" y="-53975"/>
            <a:ext cx="8077835" cy="64389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结论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9275" y="2389505"/>
            <a:ext cx="11269345" cy="1553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由于采用了计算效率高的模型体系结构，我们成功地在比以前公开的模型多几个数量级的数据上训练了模型。这使得学习到的单词和短语表示的质量有了很大的提高，特别是对于罕见的实体。我们还发现，</a:t>
            </a:r>
            <a:r>
              <a:rPr lang="zh-CN" altLang="en-US" b="1"/>
              <a:t>对经常出现的单词进行子抽样</a:t>
            </a:r>
            <a:r>
              <a:rPr lang="zh-CN" altLang="en-US"/>
              <a:t>，不仅训练速度更快，而且对不常见单词的表示也明显更好。本文的另一个贡献是</a:t>
            </a:r>
            <a:r>
              <a:rPr lang="zh-CN" altLang="en-US" b="1"/>
              <a:t>负采样算法</a:t>
            </a:r>
            <a:r>
              <a:rPr lang="zh-CN" altLang="en-US"/>
              <a:t>，它是一种非常简单的训练方法，可以学习准确的表示，特别是对于频繁出现的单词。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9275" y="1343025"/>
            <a:ext cx="10897235" cy="675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展示了如何使用 Skip-gram模型训练单词和短语的分布式表示，并证明这些表示具有</a:t>
            </a:r>
            <a:r>
              <a:rPr lang="zh-CN" altLang="en-US" b="1"/>
              <a:t>线性结构</a:t>
            </a:r>
            <a:r>
              <a:rPr lang="zh-CN" altLang="en-US"/>
              <a:t>，使得精确的类比推理成为可能。本文所介绍的方法也可用于训练所引入的连续词包模型。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9275" y="4219575"/>
            <a:ext cx="10887075" cy="968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训练算法的选择和超参数的选择是一个特定于任务的决策，因为我们发现不同的问题具有不同的最优超参数配置。在我们的实验中，</a:t>
            </a:r>
            <a:r>
              <a:rPr lang="zh-CN" altLang="en-US" b="1"/>
              <a:t>影响性能的最关键的决策是模型的选择、结构、向量的大小、子采样率和训练窗口的大小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2296</Words>
  <Application>WPS 演示</Application>
  <PresentationFormat>自定义</PresentationFormat>
  <Paragraphs>156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Adobe 黑体 Std R</vt:lpstr>
      <vt:lpstr>黑体</vt:lpstr>
      <vt:lpstr>微软雅黑</vt:lpstr>
      <vt:lpstr>Segoe UI</vt:lpstr>
      <vt:lpstr>Century Gothic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cp:keywords>第一PPT模板网-WWW.1PPT.COM</cp:keywords>
  <dc:description>第一PPT模板网-WWW.1PPT.COM</dc:description>
  <cp:lastModifiedBy>84826</cp:lastModifiedBy>
  <cp:revision>60</cp:revision>
  <dcterms:created xsi:type="dcterms:W3CDTF">2014-05-29T06:29:00Z</dcterms:created>
  <dcterms:modified xsi:type="dcterms:W3CDTF">2021-10-14T08:18:04Z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2052-11.1.0.9995</vt:lpwstr>
  </property>
</Properties>
</file>