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87" r:id="rId2"/>
    <p:sldId id="28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08" r:id="rId1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96B8"/>
    <a:srgbClr val="FF7C80"/>
    <a:srgbClr val="341223"/>
    <a:srgbClr val="FFCC99"/>
    <a:srgbClr val="140613"/>
    <a:srgbClr val="1109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5" autoAdjust="0"/>
    <p:restoredTop sz="94660"/>
  </p:normalViewPr>
  <p:slideViewPr>
    <p:cSldViewPr snapToGrid="0">
      <p:cViewPr varScale="1">
        <p:scale>
          <a:sx n="115" d="100"/>
          <a:sy n="115" d="100"/>
        </p:scale>
        <p:origin x="317" y="67"/>
      </p:cViewPr>
      <p:guideLst>
        <p:guide orient="horz" pos="3239"/>
        <p:guide pos="575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2021/10/14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AAF27-52C3-445D-BB3C-208933D48636}" type="datetimeFigureOut">
              <a:rPr lang="zh-CN" altLang="en-US" smtClean="0"/>
              <a:t>2021/10/14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588CC-84BF-48E8-A8D9-DD421A0C343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10</a:t>
            </a:fld>
            <a:endParaRPr lang="zh-CN" altLang="en-US"/>
          </a:p>
        </p:txBody>
      </p:sp>
    </p:spTree>
    <p:extLst>
      <p:ext uri="{BB962C8B-B14F-4D97-AF65-F5344CB8AC3E}">
        <p14:creationId xmlns:p14="http://schemas.microsoft.com/office/powerpoint/2010/main" val="125115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11</a:t>
            </a:fld>
            <a:endParaRPr lang="zh-CN" altLang="en-US"/>
          </a:p>
        </p:txBody>
      </p:sp>
    </p:spTree>
    <p:extLst>
      <p:ext uri="{BB962C8B-B14F-4D97-AF65-F5344CB8AC3E}">
        <p14:creationId xmlns:p14="http://schemas.microsoft.com/office/powerpoint/2010/main" val="1029068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12</a:t>
            </a:fld>
            <a:endParaRPr lang="zh-CN" altLang="en-US"/>
          </a:p>
        </p:txBody>
      </p:sp>
    </p:spTree>
    <p:extLst>
      <p:ext uri="{BB962C8B-B14F-4D97-AF65-F5344CB8AC3E}">
        <p14:creationId xmlns:p14="http://schemas.microsoft.com/office/powerpoint/2010/main" val="4031483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13</a:t>
            </a:fld>
            <a:endParaRPr lang="zh-CN" altLang="en-US"/>
          </a:p>
        </p:txBody>
      </p:sp>
    </p:spTree>
    <p:extLst>
      <p:ext uri="{BB962C8B-B14F-4D97-AF65-F5344CB8AC3E}">
        <p14:creationId xmlns:p14="http://schemas.microsoft.com/office/powerpoint/2010/main" val="4223057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14</a:t>
            </a:fld>
            <a:endParaRPr lang="zh-CN" altLang="en-US"/>
          </a:p>
        </p:txBody>
      </p:sp>
    </p:spTree>
    <p:extLst>
      <p:ext uri="{BB962C8B-B14F-4D97-AF65-F5344CB8AC3E}">
        <p14:creationId xmlns:p14="http://schemas.microsoft.com/office/powerpoint/2010/main" val="431575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15</a:t>
            </a:fld>
            <a:endParaRPr lang="zh-CN" altLang="en-US"/>
          </a:p>
        </p:txBody>
      </p:sp>
    </p:spTree>
    <p:extLst>
      <p:ext uri="{BB962C8B-B14F-4D97-AF65-F5344CB8AC3E}">
        <p14:creationId xmlns:p14="http://schemas.microsoft.com/office/powerpoint/2010/main" val="2300430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16</a:t>
            </a:fld>
            <a:endParaRPr lang="zh-CN" altLang="en-US"/>
          </a:p>
        </p:txBody>
      </p:sp>
    </p:spTree>
    <p:extLst>
      <p:ext uri="{BB962C8B-B14F-4D97-AF65-F5344CB8AC3E}">
        <p14:creationId xmlns:p14="http://schemas.microsoft.com/office/powerpoint/2010/main" val="4136977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17</a:t>
            </a:fld>
            <a:endParaRPr lang="zh-CN" altLang="en-US"/>
          </a:p>
        </p:txBody>
      </p:sp>
    </p:spTree>
    <p:extLst>
      <p:ext uri="{BB962C8B-B14F-4D97-AF65-F5344CB8AC3E}">
        <p14:creationId xmlns:p14="http://schemas.microsoft.com/office/powerpoint/2010/main" val="1873468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3</a:t>
            </a:fld>
            <a:endParaRPr lang="zh-CN" altLang="en-US"/>
          </a:p>
        </p:txBody>
      </p:sp>
    </p:spTree>
    <p:extLst>
      <p:ext uri="{BB962C8B-B14F-4D97-AF65-F5344CB8AC3E}">
        <p14:creationId xmlns:p14="http://schemas.microsoft.com/office/powerpoint/2010/main" val="419883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4</a:t>
            </a:fld>
            <a:endParaRPr lang="zh-CN" altLang="en-US"/>
          </a:p>
        </p:txBody>
      </p:sp>
    </p:spTree>
    <p:extLst>
      <p:ext uri="{BB962C8B-B14F-4D97-AF65-F5344CB8AC3E}">
        <p14:creationId xmlns:p14="http://schemas.microsoft.com/office/powerpoint/2010/main" val="248817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5</a:t>
            </a:fld>
            <a:endParaRPr lang="zh-CN" altLang="en-US"/>
          </a:p>
        </p:txBody>
      </p:sp>
    </p:spTree>
    <p:extLst>
      <p:ext uri="{BB962C8B-B14F-4D97-AF65-F5344CB8AC3E}">
        <p14:creationId xmlns:p14="http://schemas.microsoft.com/office/powerpoint/2010/main" val="2484898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6</a:t>
            </a:fld>
            <a:endParaRPr lang="zh-CN" altLang="en-US"/>
          </a:p>
        </p:txBody>
      </p:sp>
    </p:spTree>
    <p:extLst>
      <p:ext uri="{BB962C8B-B14F-4D97-AF65-F5344CB8AC3E}">
        <p14:creationId xmlns:p14="http://schemas.microsoft.com/office/powerpoint/2010/main" val="63985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7</a:t>
            </a:fld>
            <a:endParaRPr lang="zh-CN" altLang="en-US"/>
          </a:p>
        </p:txBody>
      </p:sp>
    </p:spTree>
    <p:extLst>
      <p:ext uri="{BB962C8B-B14F-4D97-AF65-F5344CB8AC3E}">
        <p14:creationId xmlns:p14="http://schemas.microsoft.com/office/powerpoint/2010/main" val="196928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8</a:t>
            </a:fld>
            <a:endParaRPr lang="zh-CN" altLang="en-US"/>
          </a:p>
        </p:txBody>
      </p:sp>
    </p:spTree>
    <p:extLst>
      <p:ext uri="{BB962C8B-B14F-4D97-AF65-F5344CB8AC3E}">
        <p14:creationId xmlns:p14="http://schemas.microsoft.com/office/powerpoint/2010/main" val="393746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88CC-84BF-48E8-A8D9-DD421A0C343D}" type="slidenum">
              <a:rPr lang="zh-CN" altLang="en-US" smtClean="0"/>
              <a:t>9</a:t>
            </a:fld>
            <a:endParaRPr lang="zh-CN" altLang="en-US"/>
          </a:p>
        </p:txBody>
      </p:sp>
    </p:spTree>
    <p:extLst>
      <p:ext uri="{BB962C8B-B14F-4D97-AF65-F5344CB8AC3E}">
        <p14:creationId xmlns:p14="http://schemas.microsoft.com/office/powerpoint/2010/main" val="2289065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5097463"/>
            <a:ext cx="9144000" cy="46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zh-CN" altLang="en-US" sz="1800">
              <a:solidFill>
                <a:prstClr val="whit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9402" t="3044"/>
          <a:stretch>
            <a:fillRect/>
          </a:stretch>
        </p:blipFill>
        <p:spPr>
          <a:xfrm>
            <a:off x="0" y="-1"/>
            <a:ext cx="4220308" cy="2601897"/>
          </a:xfrm>
          <a:prstGeom prst="rect">
            <a:avLst/>
          </a:prstGeom>
        </p:spPr>
      </p:pic>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3832872">
            <a:off x="6385526" y="2888752"/>
            <a:ext cx="2605381" cy="290513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DCE5A3-0E11-4FAA-8BD9-3A27F9059416}" type="datetimeFigureOut">
              <a:rPr lang="zh-CN" altLang="en-US">
                <a:solidFill>
                  <a:prstClr val="black">
                    <a:tint val="75000"/>
                  </a:prstClr>
                </a:solidFill>
              </a:rPr>
              <a:t>2021/10/14</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CC064D1B-C286-4465-AECF-27DE75DD3857}"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defTabSz="914400">
              <a:defRPr/>
            </a:pPr>
            <a:fld id="{DD988E66-2F97-407E-879B-1C8527E9FA0C}" type="datetimeFigureOut">
              <a:rPr lang="zh-CN" altLang="en-US">
                <a:solidFill>
                  <a:prstClr val="black">
                    <a:tint val="75000"/>
                  </a:prstClr>
                </a:solidFill>
              </a:rPr>
              <a:t>2021/10/14</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defTabSz="914400">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defTabSz="914400">
              <a:defRPr/>
            </a:pPr>
            <a:fld id="{188AB3C2-4627-4A96-838A-FA3A4C4EC74D}" type="slidenum">
              <a:rPr lang="zh-CN" altLang="en-US">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7672" y="3782550"/>
            <a:ext cx="900614" cy="250254"/>
          </a:xfrm>
          <a:prstGeom prst="rect">
            <a:avLst/>
          </a:prstGeom>
          <a:noFill/>
        </p:spPr>
        <p:txBody>
          <a:bodyPr wrap="none" lIns="64952" tIns="32477" rIns="64952" bIns="32477" rtlCol="0">
            <a:spAutoFit/>
          </a:bodyPr>
          <a:lstStyle/>
          <a:p>
            <a:pPr defTabSz="649605" fontAlgn="base">
              <a:spcBef>
                <a:spcPct val="0"/>
              </a:spcBef>
              <a:spcAft>
                <a:spcPct val="0"/>
              </a:spcAft>
            </a:pPr>
            <a:r>
              <a:rPr lang="zh-CN" altLang="en-US" sz="1200" dirty="0">
                <a:solidFill>
                  <a:srgbClr val="393939"/>
                </a:solidFill>
                <a:latin typeface="微软雅黑" panose="020B0503020204020204" pitchFamily="34" charset="-122"/>
                <a:ea typeface="微软雅黑" panose="020B0503020204020204" pitchFamily="34" charset="-122"/>
              </a:rPr>
              <a:t>姓名：李奎</a:t>
            </a:r>
          </a:p>
        </p:txBody>
      </p:sp>
      <p:sp>
        <p:nvSpPr>
          <p:cNvPr id="8" name="TextBox 7"/>
          <p:cNvSpPr txBox="1"/>
          <p:nvPr/>
        </p:nvSpPr>
        <p:spPr>
          <a:xfrm>
            <a:off x="6088306" y="3782548"/>
            <a:ext cx="1160634" cy="250254"/>
          </a:xfrm>
          <a:prstGeom prst="rect">
            <a:avLst/>
          </a:prstGeom>
          <a:noFill/>
        </p:spPr>
        <p:txBody>
          <a:bodyPr wrap="square" lIns="64952" tIns="32477" rIns="64952" bIns="32477" rtlCol="0">
            <a:spAutoFit/>
          </a:bodyPr>
          <a:lstStyle/>
          <a:p>
            <a:pPr defTabSz="649605" fontAlgn="base">
              <a:spcBef>
                <a:spcPct val="0"/>
              </a:spcBef>
              <a:spcAft>
                <a:spcPct val="0"/>
              </a:spcAft>
            </a:pPr>
            <a:r>
              <a:rPr lang="en-US" altLang="zh-CN" sz="1200" dirty="0">
                <a:solidFill>
                  <a:srgbClr val="393939"/>
                </a:solidFill>
                <a:latin typeface="微软雅黑" panose="020B0503020204020204" pitchFamily="34" charset="-122"/>
                <a:ea typeface="微软雅黑" panose="020B0503020204020204" pitchFamily="34" charset="-122"/>
              </a:rPr>
              <a:t>2021/10/14</a:t>
            </a:r>
          </a:p>
        </p:txBody>
      </p:sp>
      <p:sp>
        <p:nvSpPr>
          <p:cNvPr id="9" name="椭圆 8"/>
          <p:cNvSpPr/>
          <p:nvPr/>
        </p:nvSpPr>
        <p:spPr>
          <a:xfrm>
            <a:off x="4638260" y="3856468"/>
            <a:ext cx="102411" cy="102417"/>
          </a:xfrm>
          <a:prstGeom prst="ellipse">
            <a:avLst/>
          </a:prstGeom>
          <a:solidFill>
            <a:srgbClr val="FE67BE"/>
          </a:solidFill>
          <a:ln>
            <a:noFill/>
          </a:ln>
        </p:spPr>
        <p:style>
          <a:lnRef idx="2">
            <a:schemeClr val="accent1">
              <a:shade val="50000"/>
            </a:schemeClr>
          </a:lnRef>
          <a:fillRef idx="1">
            <a:schemeClr val="accent1"/>
          </a:fillRef>
          <a:effectRef idx="0">
            <a:schemeClr val="accent1"/>
          </a:effectRef>
          <a:fontRef idx="minor">
            <a:schemeClr val="lt1"/>
          </a:fontRef>
        </p:style>
        <p:txBody>
          <a:bodyPr lIns="64952" tIns="32477" rIns="64952" bIns="32477" rtlCol="0" anchor="ctr"/>
          <a:lstStyle/>
          <a:p>
            <a:pPr algn="ctr" defTabSz="649605" fontAlgn="base">
              <a:spcBef>
                <a:spcPct val="0"/>
              </a:spcBef>
              <a:spcAft>
                <a:spcPct val="0"/>
              </a:spcAft>
            </a:pPr>
            <a:endParaRPr lang="zh-CN" altLang="en-US" sz="1300">
              <a:solidFill>
                <a:srgbClr val="FFFFFF"/>
              </a:solidFill>
              <a:latin typeface="微软雅黑" panose="020B0503020204020204" pitchFamily="34" charset="-122"/>
              <a:ea typeface="微软雅黑" panose="020B0503020204020204" pitchFamily="34" charset="-122"/>
            </a:endParaRPr>
          </a:p>
        </p:txBody>
      </p:sp>
      <p:sp>
        <p:nvSpPr>
          <p:cNvPr id="10" name="椭圆 9"/>
          <p:cNvSpPr/>
          <p:nvPr/>
        </p:nvSpPr>
        <p:spPr>
          <a:xfrm>
            <a:off x="5926029" y="3856467"/>
            <a:ext cx="102411" cy="102417"/>
          </a:xfrm>
          <a:prstGeom prst="ellipse">
            <a:avLst/>
          </a:prstGeom>
          <a:solidFill>
            <a:srgbClr val="4996B8"/>
          </a:solidFill>
          <a:ln>
            <a:noFill/>
          </a:ln>
        </p:spPr>
        <p:style>
          <a:lnRef idx="2">
            <a:schemeClr val="accent1">
              <a:shade val="50000"/>
            </a:schemeClr>
          </a:lnRef>
          <a:fillRef idx="1">
            <a:schemeClr val="accent1"/>
          </a:fillRef>
          <a:effectRef idx="0">
            <a:schemeClr val="accent1"/>
          </a:effectRef>
          <a:fontRef idx="minor">
            <a:schemeClr val="lt1"/>
          </a:fontRef>
        </p:style>
        <p:txBody>
          <a:bodyPr lIns="64952" tIns="32477" rIns="64952" bIns="32477" rtlCol="0" anchor="ctr"/>
          <a:lstStyle/>
          <a:p>
            <a:pPr algn="ctr" defTabSz="649605" fontAlgn="base">
              <a:spcBef>
                <a:spcPct val="0"/>
              </a:spcBef>
              <a:spcAft>
                <a:spcPct val="0"/>
              </a:spcAft>
            </a:pPr>
            <a:endParaRPr lang="zh-CN" altLang="en-US" sz="130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893186" y="2565617"/>
            <a:ext cx="53576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85870" y="1426841"/>
            <a:ext cx="6474670" cy="584775"/>
          </a:xfrm>
          <a:prstGeom prst="rect">
            <a:avLst/>
          </a:prstGeom>
          <a:noFill/>
          <a:effectLst>
            <a:outerShdw dir="5400000" sx="1000" sy="1000" algn="ctr" rotWithShape="0">
              <a:schemeClr val="bg1"/>
            </a:outerShdw>
          </a:effectLst>
        </p:spPr>
        <p:txBody>
          <a:bodyPr wrap="square" rtlCol="0">
            <a:spAutoFit/>
          </a:bodyPr>
          <a:lstStyle/>
          <a:p>
            <a:r>
              <a:rPr lang="zh-CN" altLang="en-US" sz="3200" cap="all" dirty="0">
                <a:solidFill>
                  <a:schemeClr val="tx1">
                    <a:lumMod val="65000"/>
                    <a:lumOff val="35000"/>
                  </a:schemeClr>
                </a:solidFill>
                <a:cs typeface="Arial" panose="020B0604020202020204" pitchFamily="34" charset="0"/>
              </a:rPr>
              <a:t>基于深度学习的语言模型研究进展</a:t>
            </a:r>
            <a:endParaRPr lang="zh-CN" altLang="en-US" sz="3200" dirty="0">
              <a:effectLst>
                <a:glow rad="25400">
                  <a:schemeClr val="bg1">
                    <a:alpha val="26000"/>
                  </a:schemeClr>
                </a:glow>
              </a:effectLst>
            </a:endParaRPr>
          </a:p>
        </p:txBody>
      </p:sp>
      <p:sp>
        <p:nvSpPr>
          <p:cNvPr id="13" name="椭圆 12">
            <a:extLst>
              <a:ext uri="{FF2B5EF4-FFF2-40B4-BE49-F238E27FC236}">
                <a16:creationId xmlns:a16="http://schemas.microsoft.com/office/drawing/2014/main" id="{BB51D391-479A-469C-AF30-C99A5F232972}"/>
              </a:ext>
            </a:extLst>
          </p:cNvPr>
          <p:cNvSpPr/>
          <p:nvPr/>
        </p:nvSpPr>
        <p:spPr>
          <a:xfrm>
            <a:off x="3364284" y="3856467"/>
            <a:ext cx="102411" cy="102417"/>
          </a:xfrm>
          <a:prstGeom prst="ellipse">
            <a:avLst/>
          </a:prstGeom>
          <a:solidFill>
            <a:srgbClr val="FE67BE"/>
          </a:solidFill>
          <a:ln>
            <a:noFill/>
          </a:ln>
        </p:spPr>
        <p:style>
          <a:lnRef idx="2">
            <a:schemeClr val="accent1">
              <a:shade val="50000"/>
            </a:schemeClr>
          </a:lnRef>
          <a:fillRef idx="1">
            <a:schemeClr val="accent1"/>
          </a:fillRef>
          <a:effectRef idx="0">
            <a:schemeClr val="accent1"/>
          </a:effectRef>
          <a:fontRef idx="minor">
            <a:schemeClr val="lt1"/>
          </a:fontRef>
        </p:style>
        <p:txBody>
          <a:bodyPr lIns="64952" tIns="32477" rIns="64952" bIns="32477" rtlCol="0" anchor="ctr"/>
          <a:lstStyle/>
          <a:p>
            <a:pPr algn="ctr" defTabSz="649605" fontAlgn="base">
              <a:spcBef>
                <a:spcPct val="0"/>
              </a:spcBef>
              <a:spcAft>
                <a:spcPct val="0"/>
              </a:spcAft>
            </a:pPr>
            <a:endParaRPr lang="zh-CN" altLang="en-US" sz="1300">
              <a:solidFill>
                <a:srgbClr val="FFFFFF"/>
              </a:solidFill>
              <a:latin typeface="微软雅黑" panose="020B0503020204020204" pitchFamily="34" charset="-122"/>
              <a:ea typeface="微软雅黑" panose="020B0503020204020204" pitchFamily="34" charset="-122"/>
            </a:endParaRPr>
          </a:p>
        </p:txBody>
      </p:sp>
      <p:sp>
        <p:nvSpPr>
          <p:cNvPr id="14" name="TextBox 6">
            <a:extLst>
              <a:ext uri="{FF2B5EF4-FFF2-40B4-BE49-F238E27FC236}">
                <a16:creationId xmlns:a16="http://schemas.microsoft.com/office/drawing/2014/main" id="{A56F78F8-77CF-414B-9890-A6DB772B129B}"/>
              </a:ext>
            </a:extLst>
          </p:cNvPr>
          <p:cNvSpPr txBox="1"/>
          <p:nvPr/>
        </p:nvSpPr>
        <p:spPr>
          <a:xfrm>
            <a:off x="3410400" y="3782548"/>
            <a:ext cx="1054502" cy="250254"/>
          </a:xfrm>
          <a:prstGeom prst="rect">
            <a:avLst/>
          </a:prstGeom>
          <a:noFill/>
        </p:spPr>
        <p:txBody>
          <a:bodyPr wrap="none" lIns="64952" tIns="32477" rIns="64952" bIns="32477" rtlCol="0">
            <a:spAutoFit/>
          </a:bodyPr>
          <a:lstStyle/>
          <a:p>
            <a:pPr defTabSz="649605" fontAlgn="base">
              <a:spcBef>
                <a:spcPct val="0"/>
              </a:spcBef>
              <a:spcAft>
                <a:spcPct val="0"/>
              </a:spcAft>
            </a:pPr>
            <a:r>
              <a:rPr lang="zh-CN" altLang="en-US" sz="1200" dirty="0">
                <a:solidFill>
                  <a:srgbClr val="393939"/>
                </a:solidFill>
                <a:latin typeface="微软雅黑" panose="020B0503020204020204" pitchFamily="34" charset="-122"/>
                <a:ea typeface="微软雅黑" panose="020B0503020204020204" pitchFamily="34" charset="-122"/>
              </a:rPr>
              <a:t>导师：廖列法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2" grpId="0"/>
      <p:bldP spid="13"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3775393"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预训练语言模型</a:t>
            </a:r>
          </a:p>
        </p:txBody>
      </p:sp>
      <p:sp>
        <p:nvSpPr>
          <p:cNvPr id="5" name="文本框 4">
            <a:extLst>
              <a:ext uri="{FF2B5EF4-FFF2-40B4-BE49-F238E27FC236}">
                <a16:creationId xmlns:a16="http://schemas.microsoft.com/office/drawing/2014/main" id="{CDB5B2DA-AF72-4F94-A672-DBA974AC6468}"/>
              </a:ext>
            </a:extLst>
          </p:cNvPr>
          <p:cNvSpPr txBox="1"/>
          <p:nvPr/>
        </p:nvSpPr>
        <p:spPr>
          <a:xfrm>
            <a:off x="360547" y="1545542"/>
            <a:ext cx="6890057" cy="2560253"/>
          </a:xfrm>
          <a:prstGeom prst="rect">
            <a:avLst/>
          </a:prstGeom>
          <a:noFill/>
        </p:spPr>
        <p:txBody>
          <a:bodyPr wrap="square" rtlCol="0">
            <a:spAutoFit/>
          </a:bodyPr>
          <a:lstStyle/>
          <a:p>
            <a:pPr indent="360000">
              <a:lnSpc>
                <a:spcPct val="120000"/>
              </a:lnSpc>
            </a:pPr>
            <a:r>
              <a:rPr lang="zh-CN" altLang="en-US" dirty="0"/>
              <a:t>在预训练语言模型研究初期，研究人员用基础理论进行了融合，不断演变得到</a:t>
            </a:r>
            <a:r>
              <a:rPr lang="en-US" altLang="zh-CN" dirty="0"/>
              <a:t>BERT</a:t>
            </a:r>
            <a:r>
              <a:rPr lang="zh-CN" altLang="en-US" dirty="0"/>
              <a:t>模型，其实质是前任研究思想的集大成者。</a:t>
            </a:r>
            <a:endParaRPr lang="en-US" altLang="zh-CN" dirty="0"/>
          </a:p>
          <a:p>
            <a:pPr indent="360000">
              <a:lnSpc>
                <a:spcPct val="120000"/>
              </a:lnSpc>
            </a:pPr>
            <a:r>
              <a:rPr lang="en-US" altLang="zh-CN" dirty="0"/>
              <a:t>BERT</a:t>
            </a:r>
            <a:r>
              <a:rPr lang="zh-CN" altLang="en-US" dirty="0"/>
              <a:t>：由于</a:t>
            </a:r>
            <a:r>
              <a:rPr lang="en-US" altLang="zh-CN" dirty="0" err="1"/>
              <a:t>GPT</a:t>
            </a:r>
            <a:r>
              <a:rPr lang="zh-CN" altLang="en-US" dirty="0"/>
              <a:t>模型仅使用了从左至右的单向语言模型， 在语言建模的过程中某一单词出现的分布不仅与其上文有关，也与下文有较大的关联，因此双向语言模型在</a:t>
            </a:r>
            <a:r>
              <a:rPr lang="en-US" altLang="zh-CN" dirty="0"/>
              <a:t>BERT</a:t>
            </a:r>
            <a:r>
              <a:rPr lang="zh-CN" altLang="en-US" dirty="0"/>
              <a:t>提出后成为后续方法的基本思想，并使用隐蔽语言模型和下一句预测两个预训练目标。</a:t>
            </a:r>
            <a:endParaRPr lang="en-US" altLang="zh-CN" dirty="0"/>
          </a:p>
          <a:p>
            <a:pPr indent="360000">
              <a:lnSpc>
                <a:spcPct val="120000"/>
              </a:lnSpc>
            </a:pPr>
            <a:r>
              <a:rPr lang="zh-CN" altLang="en-US" dirty="0"/>
              <a:t>创新点是使用</a:t>
            </a:r>
            <a:r>
              <a:rPr lang="en-US" altLang="zh-CN" dirty="0"/>
              <a:t>Transformer</a:t>
            </a:r>
            <a:r>
              <a:rPr lang="zh-CN" altLang="en-US" dirty="0"/>
              <a:t>作为特征抽取器，另一方面，在预训练阶段引入的两个目标任务对于建模上下文表示以及共现信息有一定贡献。</a:t>
            </a:r>
            <a:endParaRPr lang="en-US" altLang="zh-CN" dirty="0"/>
          </a:p>
          <a:p>
            <a:pPr indent="360000">
              <a:lnSpc>
                <a:spcPct val="120000"/>
              </a:lnSpc>
            </a:pPr>
            <a:r>
              <a:rPr lang="zh-CN" altLang="en-US" dirty="0"/>
              <a:t>不足：双向</a:t>
            </a:r>
            <a:r>
              <a:rPr lang="en-US" altLang="zh-CN" dirty="0"/>
              <a:t>Transformer</a:t>
            </a:r>
            <a:r>
              <a:rPr lang="zh-CN" altLang="en-US" dirty="0"/>
              <a:t>结构没有摆脱自编码模型的桎梏，其庞大的模型规模对于低于计算资源的设备极不友好，难以部署，预训练中的隐蔽语言建模会导致与微调阶段模型输入不一致，使得模型性能不能完全得以释放。</a:t>
            </a:r>
            <a:endParaRPr lang="en-US" altLang="zh-CN" dirty="0"/>
          </a:p>
        </p:txBody>
      </p:sp>
      <p:sp>
        <p:nvSpPr>
          <p:cNvPr id="6" name="文本框 5">
            <a:extLst>
              <a:ext uri="{FF2B5EF4-FFF2-40B4-BE49-F238E27FC236}">
                <a16:creationId xmlns:a16="http://schemas.microsoft.com/office/drawing/2014/main" id="{F7BC120F-5847-4AAF-9E8A-E7E83BD89923}"/>
              </a:ext>
            </a:extLst>
          </p:cNvPr>
          <p:cNvSpPr txBox="1"/>
          <p:nvPr/>
        </p:nvSpPr>
        <p:spPr>
          <a:xfrm>
            <a:off x="4003739" y="511797"/>
            <a:ext cx="4170858" cy="316562"/>
          </a:xfrm>
          <a:prstGeom prst="rect">
            <a:avLst/>
          </a:prstGeom>
          <a:noFill/>
        </p:spPr>
        <p:txBody>
          <a:bodyPr wrap="square" rtlCol="0">
            <a:spAutoFit/>
          </a:bodyPr>
          <a:lstStyle/>
          <a:p>
            <a:pPr indent="360000">
              <a:lnSpc>
                <a:spcPct val="120000"/>
              </a:lnSpc>
            </a:pPr>
            <a:r>
              <a:rPr lang="zh-CN" altLang="en-US" dirty="0"/>
              <a:t>是目前自然语言建模效果最好的一类语言模型</a:t>
            </a:r>
            <a:endParaRPr lang="en-US" altLang="zh-CN" dirty="0"/>
          </a:p>
        </p:txBody>
      </p:sp>
    </p:spTree>
    <p:extLst>
      <p:ext uri="{BB962C8B-B14F-4D97-AF65-F5344CB8AC3E}">
        <p14:creationId xmlns:p14="http://schemas.microsoft.com/office/powerpoint/2010/main" val="942069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6115777"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基于</a:t>
            </a:r>
            <a:r>
              <a:rPr lang="en-US" altLang="zh-CN" sz="4000" dirty="0">
                <a:latin typeface="Dotum" panose="020B0600000101010101" pitchFamily="34" charset="-127"/>
                <a:ea typeface="Dotum" panose="020B0600000101010101" pitchFamily="34" charset="-127"/>
                <a:cs typeface="Arial Unicode MS" panose="020B0604020202020204" pitchFamily="34" charset="-122"/>
              </a:rPr>
              <a:t>BERT</a:t>
            </a:r>
            <a:r>
              <a:rPr lang="zh-CN" altLang="en-US" sz="4000" dirty="0">
                <a:latin typeface="Dotum" panose="020B0600000101010101" pitchFamily="34" charset="-127"/>
                <a:ea typeface="Dotum" panose="020B0600000101010101" pitchFamily="34" charset="-127"/>
                <a:cs typeface="Arial Unicode MS" panose="020B0604020202020204" pitchFamily="34" charset="-122"/>
              </a:rPr>
              <a:t>模型的改进模型</a:t>
            </a:r>
          </a:p>
        </p:txBody>
      </p:sp>
      <p:sp>
        <p:nvSpPr>
          <p:cNvPr id="5" name="文本框 4">
            <a:extLst>
              <a:ext uri="{FF2B5EF4-FFF2-40B4-BE49-F238E27FC236}">
                <a16:creationId xmlns:a16="http://schemas.microsoft.com/office/drawing/2014/main" id="{CDB5B2DA-AF72-4F94-A672-DBA974AC6468}"/>
              </a:ext>
            </a:extLst>
          </p:cNvPr>
          <p:cNvSpPr txBox="1"/>
          <p:nvPr/>
        </p:nvSpPr>
        <p:spPr>
          <a:xfrm>
            <a:off x="360547" y="1545542"/>
            <a:ext cx="6890057" cy="3061351"/>
          </a:xfrm>
          <a:prstGeom prst="rect">
            <a:avLst/>
          </a:prstGeom>
          <a:noFill/>
        </p:spPr>
        <p:txBody>
          <a:bodyPr wrap="square" rtlCol="0">
            <a:spAutoFit/>
          </a:bodyPr>
          <a:lstStyle/>
          <a:p>
            <a:pPr indent="360000">
              <a:lnSpc>
                <a:spcPct val="120000"/>
              </a:lnSpc>
            </a:pPr>
            <a:r>
              <a:rPr lang="zh-CN" altLang="en-US" dirty="0"/>
              <a:t>一方面，针对于原</a:t>
            </a:r>
            <a:r>
              <a:rPr lang="en-US" altLang="zh-CN" dirty="0"/>
              <a:t>BERT</a:t>
            </a:r>
            <a:r>
              <a:rPr lang="zh-CN" altLang="en-US" dirty="0"/>
              <a:t>模型中的</a:t>
            </a:r>
            <a:r>
              <a:rPr lang="zh-CN" altLang="en-US" b="0" i="0" dirty="0">
                <a:solidFill>
                  <a:srgbClr val="4D4D4D"/>
                </a:solidFill>
                <a:effectLst/>
                <a:latin typeface="-apple-system"/>
              </a:rPr>
              <a:t>掩蔽语言建模（</a:t>
            </a:r>
            <a:r>
              <a:rPr lang="en-US" altLang="zh-CN" dirty="0" err="1"/>
              <a:t>MLM</a:t>
            </a:r>
            <a:r>
              <a:rPr lang="zh-CN" altLang="en-US" dirty="0"/>
              <a:t>）以及</a:t>
            </a:r>
            <a:r>
              <a:rPr lang="en-US" altLang="zh-CN" dirty="0" err="1"/>
              <a:t>NSP</a:t>
            </a:r>
            <a:r>
              <a:rPr lang="zh-CN" altLang="en-US" dirty="0"/>
              <a:t>任务进行扩展或者替换，另一方面则是对模型的网络结构进行改进，以使模型学习到丰富的表示。</a:t>
            </a:r>
            <a:endParaRPr lang="en-US" altLang="zh-CN" dirty="0"/>
          </a:p>
          <a:p>
            <a:pPr indent="360000">
              <a:lnSpc>
                <a:spcPct val="120000"/>
              </a:lnSpc>
            </a:pPr>
            <a:r>
              <a:rPr lang="en-US" altLang="zh-CN" dirty="0"/>
              <a:t>1</a:t>
            </a:r>
            <a:r>
              <a:rPr lang="zh-CN" altLang="en-US" dirty="0"/>
              <a:t>、其中有人提出</a:t>
            </a:r>
            <a:r>
              <a:rPr lang="en-US" altLang="zh-CN" dirty="0"/>
              <a:t>BERT</a:t>
            </a:r>
            <a:r>
              <a:rPr lang="zh-CN" altLang="en-US" dirty="0"/>
              <a:t>中存在训练和微调阶段输入不一致导致性能损失的问题，通过引入排序语言模型和双流自注意力机制，对</a:t>
            </a:r>
            <a:r>
              <a:rPr lang="en-US" altLang="zh-CN" dirty="0"/>
              <a:t>BERT</a:t>
            </a:r>
            <a:r>
              <a:rPr lang="zh-CN" altLang="en-US" dirty="0"/>
              <a:t>进行了改进。</a:t>
            </a:r>
            <a:endParaRPr lang="en-US" altLang="zh-CN" dirty="0"/>
          </a:p>
          <a:p>
            <a:pPr indent="360000">
              <a:lnSpc>
                <a:spcPct val="120000"/>
              </a:lnSpc>
            </a:pPr>
            <a:r>
              <a:rPr lang="zh-CN" altLang="en-US" dirty="0"/>
              <a:t>还有人提出一系列针对</a:t>
            </a:r>
            <a:r>
              <a:rPr lang="en-US" altLang="zh-CN" dirty="0"/>
              <a:t>BERT</a:t>
            </a:r>
            <a:r>
              <a:rPr lang="zh-CN" altLang="en-US" dirty="0"/>
              <a:t>训练过程中存在问题的改进模型</a:t>
            </a:r>
            <a:r>
              <a:rPr lang="en-US" altLang="zh-CN" dirty="0" err="1"/>
              <a:t>RoBERTa</a:t>
            </a:r>
            <a:r>
              <a:rPr lang="zh-CN" altLang="en-US" dirty="0"/>
              <a:t>，其使用了更大的批量规模无无监督文本数据，在处理文本输入时，与</a:t>
            </a:r>
            <a:r>
              <a:rPr lang="en-US" altLang="zh-CN" dirty="0"/>
              <a:t>BERT</a:t>
            </a:r>
            <a:r>
              <a:rPr lang="zh-CN" altLang="en-US" dirty="0"/>
              <a:t>不同的是，采用了字节对编码，进行分词，在目标任务中移除了</a:t>
            </a:r>
            <a:r>
              <a:rPr lang="en-US" altLang="zh-CN" dirty="0" err="1"/>
              <a:t>NSP</a:t>
            </a:r>
            <a:r>
              <a:rPr lang="zh-CN" altLang="en-US" dirty="0"/>
              <a:t>任务，并采用了董涛隐蔽策略，其所提出的</a:t>
            </a:r>
            <a:r>
              <a:rPr lang="en-US" altLang="zh-CN" dirty="0"/>
              <a:t>BERT</a:t>
            </a:r>
            <a:r>
              <a:rPr lang="zh-CN" altLang="en-US" dirty="0"/>
              <a:t>设计选择和训练策略，对于后续模型的参数调整有显著帮助。</a:t>
            </a:r>
            <a:endParaRPr lang="en-US" altLang="zh-CN" dirty="0"/>
          </a:p>
          <a:p>
            <a:pPr indent="360000">
              <a:lnSpc>
                <a:spcPct val="120000"/>
              </a:lnSpc>
            </a:pPr>
            <a:r>
              <a:rPr lang="zh-CN" altLang="en-US" dirty="0"/>
              <a:t>就目前而言，对预训练的改进主要集中在提出新训练目标任务的方向上，提出一系列训练策略和微调方法，被广泛用于后续的研究中。</a:t>
            </a:r>
            <a:endParaRPr lang="en-US" altLang="zh-CN" dirty="0"/>
          </a:p>
          <a:p>
            <a:pPr indent="360000">
              <a:lnSpc>
                <a:spcPct val="120000"/>
              </a:lnSpc>
            </a:pPr>
            <a:r>
              <a:rPr lang="en-US" altLang="zh-CN" dirty="0"/>
              <a:t>2</a:t>
            </a:r>
            <a:r>
              <a:rPr lang="zh-CN" altLang="en-US" dirty="0"/>
              <a:t>、对网络结构的改进，提出</a:t>
            </a:r>
            <a:r>
              <a:rPr lang="en-US" altLang="zh-CN" dirty="0"/>
              <a:t>BERT</a:t>
            </a:r>
            <a:r>
              <a:rPr lang="zh-CN" altLang="en-US" dirty="0"/>
              <a:t>模型采用编码器</a:t>
            </a:r>
            <a:r>
              <a:rPr lang="en-US" altLang="zh-CN" dirty="0"/>
              <a:t>-</a:t>
            </a:r>
            <a:r>
              <a:rPr lang="zh-CN" altLang="en-US" dirty="0"/>
              <a:t>解码器的结构，编码层采用双向</a:t>
            </a:r>
            <a:r>
              <a:rPr lang="en-US" altLang="zh-CN" dirty="0"/>
              <a:t>Transformer</a:t>
            </a:r>
            <a:r>
              <a:rPr lang="zh-CN" altLang="en-US" dirty="0"/>
              <a:t>，其本质依然是降噪自然编码器的思想。</a:t>
            </a:r>
            <a:endParaRPr lang="en-US" altLang="zh-CN" dirty="0"/>
          </a:p>
        </p:txBody>
      </p:sp>
    </p:spTree>
    <p:extLst>
      <p:ext uri="{BB962C8B-B14F-4D97-AF65-F5344CB8AC3E}">
        <p14:creationId xmlns:p14="http://schemas.microsoft.com/office/powerpoint/2010/main" val="925133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8392041"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预训练语言模型的数据集和基准测试</a:t>
            </a:r>
          </a:p>
        </p:txBody>
      </p:sp>
      <p:sp>
        <p:nvSpPr>
          <p:cNvPr id="5" name="文本框 4">
            <a:extLst>
              <a:ext uri="{FF2B5EF4-FFF2-40B4-BE49-F238E27FC236}">
                <a16:creationId xmlns:a16="http://schemas.microsoft.com/office/drawing/2014/main" id="{CDB5B2DA-AF72-4F94-A672-DBA974AC6468}"/>
              </a:ext>
            </a:extLst>
          </p:cNvPr>
          <p:cNvSpPr txBox="1"/>
          <p:nvPr/>
        </p:nvSpPr>
        <p:spPr>
          <a:xfrm>
            <a:off x="360547" y="1261400"/>
            <a:ext cx="6890057" cy="3308150"/>
          </a:xfrm>
          <a:prstGeom prst="rect">
            <a:avLst/>
          </a:prstGeom>
          <a:noFill/>
        </p:spPr>
        <p:txBody>
          <a:bodyPr wrap="square" rtlCol="0">
            <a:spAutoFit/>
          </a:bodyPr>
          <a:lstStyle/>
          <a:p>
            <a:pPr indent="360000">
              <a:lnSpc>
                <a:spcPct val="120000"/>
              </a:lnSpc>
            </a:pPr>
            <a:r>
              <a:rPr lang="zh-CN" altLang="en-US" dirty="0"/>
              <a:t>目前主流预训练语言模型都采用预训练</a:t>
            </a:r>
            <a:r>
              <a:rPr lang="en-US" altLang="zh-CN" dirty="0"/>
              <a:t>-</a:t>
            </a:r>
            <a:r>
              <a:rPr lang="zh-CN" altLang="en-US" dirty="0"/>
              <a:t>微调两个阶段的思路进行应用，因而在预训练阶段需要大规模的无监督数据对模型进行预训练。但国内研究起步较晚，预训练数据集和基准测试任务还未能形成固定形式。</a:t>
            </a:r>
            <a:endParaRPr lang="en-US" altLang="zh-CN" dirty="0"/>
          </a:p>
          <a:p>
            <a:pPr indent="360000">
              <a:lnSpc>
                <a:spcPct val="120000"/>
              </a:lnSpc>
            </a:pPr>
            <a:r>
              <a:rPr lang="zh-CN" altLang="en-US" dirty="0"/>
              <a:t>常见预训练数据集：</a:t>
            </a:r>
            <a:r>
              <a:rPr lang="en-US" altLang="zh-CN" dirty="0"/>
              <a:t>1</a:t>
            </a:r>
            <a:r>
              <a:rPr lang="zh-CN" altLang="en-US" dirty="0"/>
              <a:t>、</a:t>
            </a:r>
            <a:r>
              <a:rPr lang="en-US" altLang="zh-CN" dirty="0" err="1"/>
              <a:t>BooksCorpus</a:t>
            </a:r>
            <a:r>
              <a:rPr lang="zh-CN" altLang="en-US" dirty="0"/>
              <a:t>：总单词书</a:t>
            </a:r>
            <a:r>
              <a:rPr lang="en-US" altLang="zh-CN" dirty="0"/>
              <a:t>9.8</a:t>
            </a:r>
            <a:r>
              <a:rPr lang="zh-CN" altLang="en-US" dirty="0"/>
              <a:t>亿，词汇数目为</a:t>
            </a:r>
            <a:r>
              <a:rPr lang="en-US" altLang="zh-CN" dirty="0"/>
              <a:t>131</a:t>
            </a:r>
            <a:r>
              <a:rPr lang="zh-CN" altLang="en-US" dirty="0"/>
              <a:t>余万个，该语料库与英文维基百科语料是当前主流方法中最常见的语料数据。</a:t>
            </a:r>
            <a:r>
              <a:rPr lang="en-US" altLang="zh-CN" dirty="0"/>
              <a:t>2</a:t>
            </a:r>
            <a:r>
              <a:rPr lang="zh-CN" altLang="en-US" dirty="0"/>
              <a:t>、</a:t>
            </a:r>
            <a:r>
              <a:rPr lang="en-US" altLang="zh-CN" dirty="0"/>
              <a:t>English </a:t>
            </a:r>
            <a:r>
              <a:rPr lang="en-US" altLang="zh-CN" dirty="0" err="1"/>
              <a:t>Wikiedia</a:t>
            </a:r>
            <a:r>
              <a:rPr lang="zh-CN" altLang="en-US" dirty="0"/>
              <a:t>：英文维基百科数据是由维基百科官方定期更新和发布的。目前多数模型采用的是共计</a:t>
            </a:r>
            <a:r>
              <a:rPr lang="en-US" altLang="zh-CN" dirty="0"/>
              <a:t>25</a:t>
            </a:r>
            <a:r>
              <a:rPr lang="zh-CN" altLang="en-US" dirty="0"/>
              <a:t>亿个单词版本。</a:t>
            </a:r>
            <a:endParaRPr lang="en-US" altLang="zh-CN" dirty="0"/>
          </a:p>
          <a:p>
            <a:pPr indent="360000">
              <a:lnSpc>
                <a:spcPct val="120000"/>
              </a:lnSpc>
            </a:pPr>
            <a:r>
              <a:rPr lang="zh-CN" altLang="en-US" dirty="0"/>
              <a:t>在中文领域，由于提出的方法还较少，所采用的训练数据集种类还不统一。</a:t>
            </a:r>
            <a:r>
              <a:rPr lang="en-US" altLang="zh-CN" dirty="0"/>
              <a:t>BERT-</a:t>
            </a:r>
            <a:r>
              <a:rPr lang="en-US" altLang="zh-CN" dirty="0" err="1"/>
              <a:t>WWM</a:t>
            </a:r>
            <a:r>
              <a:rPr lang="zh-CN" altLang="en-US" dirty="0"/>
              <a:t>模型中采用的是维基百科定期发布的</a:t>
            </a:r>
            <a:r>
              <a:rPr lang="en-US" altLang="zh-CN" dirty="0"/>
              <a:t>Wikipedia dump</a:t>
            </a:r>
            <a:r>
              <a:rPr lang="zh-CN" altLang="en-US" dirty="0"/>
              <a:t>语料，预处理后共计</a:t>
            </a:r>
            <a:r>
              <a:rPr lang="en-US" altLang="zh-CN" dirty="0"/>
              <a:t>1360</a:t>
            </a:r>
            <a:r>
              <a:rPr lang="zh-CN" altLang="en-US" dirty="0"/>
              <a:t>万行文本，在</a:t>
            </a:r>
            <a:r>
              <a:rPr lang="en-US" altLang="zh-CN" dirty="0"/>
              <a:t>ERNIE</a:t>
            </a:r>
            <a:r>
              <a:rPr lang="zh-CN" altLang="en-US" dirty="0"/>
              <a:t>（百度）模型中则使用了百科，新闻，对话，和信息检索领域的语料。</a:t>
            </a:r>
            <a:endParaRPr lang="en-US" altLang="zh-CN" dirty="0"/>
          </a:p>
          <a:p>
            <a:pPr indent="360000">
              <a:lnSpc>
                <a:spcPct val="120000"/>
              </a:lnSpc>
            </a:pPr>
            <a:endParaRPr lang="en-US" altLang="zh-CN" dirty="0"/>
          </a:p>
          <a:p>
            <a:pPr indent="360000">
              <a:lnSpc>
                <a:spcPct val="120000"/>
              </a:lnSpc>
            </a:pPr>
            <a:r>
              <a:rPr lang="zh-CN" altLang="en-US" dirty="0"/>
              <a:t>中文和英文基准测试：</a:t>
            </a:r>
            <a:r>
              <a:rPr lang="en-US" altLang="zh-CN" dirty="0"/>
              <a:t>1</a:t>
            </a:r>
            <a:r>
              <a:rPr lang="zh-CN" altLang="en-US" dirty="0"/>
              <a:t>、机器阅读理解，</a:t>
            </a:r>
            <a:r>
              <a:rPr lang="en-US" altLang="zh-CN" dirty="0"/>
              <a:t>2</a:t>
            </a:r>
            <a:r>
              <a:rPr lang="zh-CN" altLang="en-US" dirty="0"/>
              <a:t>、命名实体识别，</a:t>
            </a:r>
            <a:r>
              <a:rPr lang="en-US" altLang="zh-CN" dirty="0"/>
              <a:t>3</a:t>
            </a:r>
            <a:r>
              <a:rPr lang="zh-CN" altLang="en-US" dirty="0"/>
              <a:t>、自然语言推理，</a:t>
            </a:r>
            <a:r>
              <a:rPr lang="en-US" altLang="zh-CN" dirty="0"/>
              <a:t>4</a:t>
            </a:r>
            <a:r>
              <a:rPr lang="zh-CN" altLang="en-US" dirty="0"/>
              <a:t>、情感分析，</a:t>
            </a:r>
            <a:r>
              <a:rPr lang="en-US" altLang="zh-CN" dirty="0"/>
              <a:t>5</a:t>
            </a:r>
            <a:r>
              <a:rPr lang="zh-CN" altLang="en-US" dirty="0"/>
              <a:t>、语义相似度，</a:t>
            </a:r>
            <a:r>
              <a:rPr lang="en-US" altLang="zh-CN" dirty="0"/>
              <a:t>6</a:t>
            </a:r>
            <a:r>
              <a:rPr lang="zh-CN" altLang="en-US" dirty="0"/>
              <a:t>、问答，</a:t>
            </a:r>
            <a:r>
              <a:rPr lang="en-US" altLang="zh-CN" dirty="0"/>
              <a:t>7</a:t>
            </a:r>
            <a:r>
              <a:rPr lang="zh-CN" altLang="en-US" dirty="0"/>
              <a:t>、文档分类</a:t>
            </a:r>
            <a:endParaRPr lang="en-US" altLang="zh-CN" dirty="0"/>
          </a:p>
        </p:txBody>
      </p:sp>
    </p:spTree>
    <p:extLst>
      <p:ext uri="{BB962C8B-B14F-4D97-AF65-F5344CB8AC3E}">
        <p14:creationId xmlns:p14="http://schemas.microsoft.com/office/powerpoint/2010/main" val="3123795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6340197"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预训练语言模型的扩展方法</a:t>
            </a:r>
          </a:p>
        </p:txBody>
      </p:sp>
      <p:sp>
        <p:nvSpPr>
          <p:cNvPr id="5" name="文本框 4">
            <a:extLst>
              <a:ext uri="{FF2B5EF4-FFF2-40B4-BE49-F238E27FC236}">
                <a16:creationId xmlns:a16="http://schemas.microsoft.com/office/drawing/2014/main" id="{CDB5B2DA-AF72-4F94-A672-DBA974AC6468}"/>
              </a:ext>
            </a:extLst>
          </p:cNvPr>
          <p:cNvSpPr txBox="1"/>
          <p:nvPr/>
        </p:nvSpPr>
        <p:spPr>
          <a:xfrm>
            <a:off x="817747" y="1826177"/>
            <a:ext cx="6890057" cy="1812356"/>
          </a:xfrm>
          <a:prstGeom prst="rect">
            <a:avLst/>
          </a:prstGeom>
          <a:noFill/>
        </p:spPr>
        <p:txBody>
          <a:bodyPr wrap="square" rtlCol="0">
            <a:spAutoFit/>
          </a:bodyPr>
          <a:lstStyle/>
          <a:p>
            <a:pPr indent="360000">
              <a:lnSpc>
                <a:spcPct val="120000"/>
              </a:lnSpc>
            </a:pPr>
            <a:r>
              <a:rPr lang="zh-CN" altLang="en-US" dirty="0"/>
              <a:t>在构建语言模型时，首先对模型在大规模的语料库上进行预训练过程，最早在</a:t>
            </a:r>
            <a:r>
              <a:rPr lang="en-US" altLang="zh-CN" dirty="0" err="1"/>
              <a:t>WordVec</a:t>
            </a:r>
            <a:r>
              <a:rPr lang="zh-CN" altLang="en-US" dirty="0"/>
              <a:t>模型中就已经得到应用，并且表明预训练过程对于语言模型的有着很大的帮助。</a:t>
            </a:r>
            <a:r>
              <a:rPr lang="en-US" altLang="zh-CN" dirty="0"/>
              <a:t>BERT</a:t>
            </a:r>
            <a:r>
              <a:rPr lang="zh-CN" altLang="en-US" dirty="0"/>
              <a:t>模型一经问世，使得无监督文本预训练结合下游任务微调称为了目前神经语言模型的主流思想。在该模型提出之后，基于深度学习语言模型的研究成为了</a:t>
            </a:r>
            <a:r>
              <a:rPr lang="en-US" altLang="zh-CN" dirty="0"/>
              <a:t>NLP</a:t>
            </a:r>
            <a:r>
              <a:rPr lang="zh-CN" altLang="en-US" dirty="0"/>
              <a:t>领域的新热潮，从对预训练模型的蒸馏，量化，剪枝，探索大规模语言模型在边缘计算设备上部署的可能性，到一系列的多模态，跨语言模型的提出，对预训练语言模型的不断研究，推动</a:t>
            </a:r>
            <a:r>
              <a:rPr lang="en-US" altLang="zh-CN" dirty="0"/>
              <a:t>NLP</a:t>
            </a:r>
            <a:r>
              <a:rPr lang="zh-CN" altLang="en-US" dirty="0"/>
              <a:t>应用朝着高性能，高鲁棒性，高可部署性的方向发展起到了至关重要的作用。</a:t>
            </a:r>
            <a:endParaRPr lang="en-US" altLang="zh-CN" dirty="0"/>
          </a:p>
        </p:txBody>
      </p:sp>
    </p:spTree>
    <p:extLst>
      <p:ext uri="{BB962C8B-B14F-4D97-AF65-F5344CB8AC3E}">
        <p14:creationId xmlns:p14="http://schemas.microsoft.com/office/powerpoint/2010/main" val="11958065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3262432"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模型压缩方法</a:t>
            </a:r>
          </a:p>
        </p:txBody>
      </p:sp>
      <p:sp>
        <p:nvSpPr>
          <p:cNvPr id="5" name="文本框 4">
            <a:extLst>
              <a:ext uri="{FF2B5EF4-FFF2-40B4-BE49-F238E27FC236}">
                <a16:creationId xmlns:a16="http://schemas.microsoft.com/office/drawing/2014/main" id="{CDB5B2DA-AF72-4F94-A672-DBA974AC6468}"/>
              </a:ext>
            </a:extLst>
          </p:cNvPr>
          <p:cNvSpPr txBox="1"/>
          <p:nvPr/>
        </p:nvSpPr>
        <p:spPr>
          <a:xfrm>
            <a:off x="817747" y="1826177"/>
            <a:ext cx="6890057" cy="1316258"/>
          </a:xfrm>
          <a:prstGeom prst="rect">
            <a:avLst/>
          </a:prstGeom>
          <a:noFill/>
        </p:spPr>
        <p:txBody>
          <a:bodyPr wrap="square" rtlCol="0">
            <a:spAutoFit/>
          </a:bodyPr>
          <a:lstStyle/>
          <a:p>
            <a:pPr indent="360000">
              <a:lnSpc>
                <a:spcPct val="120000"/>
              </a:lnSpc>
            </a:pPr>
            <a:r>
              <a:rPr lang="zh-CN" altLang="en-US" dirty="0"/>
              <a:t>自</a:t>
            </a:r>
            <a:r>
              <a:rPr lang="en-US" altLang="zh-CN" dirty="0"/>
              <a:t>BERT</a:t>
            </a:r>
            <a:r>
              <a:rPr lang="zh-CN" altLang="en-US" dirty="0"/>
              <a:t>等一系列使用</a:t>
            </a:r>
            <a:r>
              <a:rPr lang="en-US" altLang="zh-CN" dirty="0"/>
              <a:t>Transformer</a:t>
            </a:r>
            <a:r>
              <a:rPr lang="zh-CN" altLang="en-US" dirty="0"/>
              <a:t>作为特征抽取器的语言模型出现后，其巨大的模型规模使用语言模型的训练和预测都面临这计算资源和时间上的高度消耗。导致语言模型在边缘设备和低计算资源设备上的部署和应用难以实现，限制了预训练技术在实际中的应用，目前预训练语言压缩主要有</a:t>
            </a:r>
            <a:r>
              <a:rPr lang="en-US" altLang="zh-CN" dirty="0"/>
              <a:t>3</a:t>
            </a:r>
            <a:r>
              <a:rPr lang="zh-CN" altLang="en-US" dirty="0"/>
              <a:t>中方法。</a:t>
            </a:r>
            <a:r>
              <a:rPr lang="en-US" altLang="zh-CN" dirty="0"/>
              <a:t>1</a:t>
            </a:r>
            <a:r>
              <a:rPr lang="zh-CN" altLang="en-US" dirty="0"/>
              <a:t>、知识蒸馏，</a:t>
            </a:r>
            <a:r>
              <a:rPr lang="en-US" altLang="zh-CN" dirty="0"/>
              <a:t>2</a:t>
            </a:r>
            <a:r>
              <a:rPr lang="zh-CN" altLang="en-US" dirty="0"/>
              <a:t>、参数量化，</a:t>
            </a:r>
            <a:r>
              <a:rPr lang="en-US" altLang="zh-CN" dirty="0"/>
              <a:t>3</a:t>
            </a:r>
            <a:r>
              <a:rPr lang="zh-CN" altLang="en-US" dirty="0"/>
              <a:t>、网络剪枝</a:t>
            </a:r>
            <a:endParaRPr lang="en-US" altLang="zh-CN" dirty="0"/>
          </a:p>
          <a:p>
            <a:pPr indent="360000">
              <a:lnSpc>
                <a:spcPct val="120000"/>
              </a:lnSpc>
            </a:pPr>
            <a:endParaRPr lang="en-US" altLang="zh-CN" dirty="0"/>
          </a:p>
        </p:txBody>
      </p:sp>
    </p:spTree>
    <p:extLst>
      <p:ext uri="{BB962C8B-B14F-4D97-AF65-F5344CB8AC3E}">
        <p14:creationId xmlns:p14="http://schemas.microsoft.com/office/powerpoint/2010/main" val="1815733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2749471"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多模态方法</a:t>
            </a:r>
          </a:p>
        </p:txBody>
      </p:sp>
      <p:sp>
        <p:nvSpPr>
          <p:cNvPr id="5" name="文本框 4">
            <a:extLst>
              <a:ext uri="{FF2B5EF4-FFF2-40B4-BE49-F238E27FC236}">
                <a16:creationId xmlns:a16="http://schemas.microsoft.com/office/drawing/2014/main" id="{CDB5B2DA-AF72-4F94-A672-DBA974AC6468}"/>
              </a:ext>
            </a:extLst>
          </p:cNvPr>
          <p:cNvSpPr txBox="1"/>
          <p:nvPr/>
        </p:nvSpPr>
        <p:spPr>
          <a:xfrm>
            <a:off x="817747" y="1826177"/>
            <a:ext cx="6890057" cy="1316258"/>
          </a:xfrm>
          <a:prstGeom prst="rect">
            <a:avLst/>
          </a:prstGeom>
          <a:noFill/>
        </p:spPr>
        <p:txBody>
          <a:bodyPr wrap="square" rtlCol="0">
            <a:spAutoFit/>
          </a:bodyPr>
          <a:lstStyle/>
          <a:p>
            <a:pPr indent="360000">
              <a:lnSpc>
                <a:spcPct val="120000"/>
              </a:lnSpc>
            </a:pPr>
            <a:r>
              <a:rPr lang="en-US" altLang="zh-CN" dirty="0"/>
              <a:t>BERT</a:t>
            </a:r>
            <a:r>
              <a:rPr lang="zh-CN" altLang="en-US" dirty="0"/>
              <a:t>的问世不仅对</a:t>
            </a:r>
            <a:r>
              <a:rPr lang="en-US" altLang="zh-CN" dirty="0"/>
              <a:t>NLP</a:t>
            </a:r>
            <a:r>
              <a:rPr lang="zh-CN" altLang="en-US" dirty="0"/>
              <a:t>领域产生了巨大的影响，还出现了一系列的变种模型，多模态学习的研究自</a:t>
            </a:r>
            <a:r>
              <a:rPr lang="en-US" altLang="zh-CN" dirty="0"/>
              <a:t>BERT</a:t>
            </a:r>
            <a:r>
              <a:rPr lang="zh-CN" altLang="en-US" dirty="0"/>
              <a:t>提出后成为了一个研究新热点，目前主要涉及视觉和文本两种模态的融合。分为两类：</a:t>
            </a:r>
            <a:r>
              <a:rPr lang="en-US" altLang="zh-CN" dirty="0"/>
              <a:t>1</a:t>
            </a:r>
            <a:r>
              <a:rPr lang="zh-CN" altLang="en-US" dirty="0"/>
              <a:t>、直接将视觉和文本流进行垮模态预训练，</a:t>
            </a:r>
            <a:r>
              <a:rPr lang="en-US" altLang="zh-CN" dirty="0"/>
              <a:t>2</a:t>
            </a:r>
            <a:r>
              <a:rPr lang="zh-CN" altLang="en-US" dirty="0"/>
              <a:t>、先对两个模态编码，然后对编码后的表示进行跨模态融合。</a:t>
            </a:r>
            <a:endParaRPr lang="en-US" altLang="zh-CN" dirty="0"/>
          </a:p>
          <a:p>
            <a:pPr indent="360000">
              <a:lnSpc>
                <a:spcPct val="120000"/>
              </a:lnSpc>
            </a:pPr>
            <a:r>
              <a:rPr lang="zh-CN" altLang="en-US" dirty="0"/>
              <a:t>有</a:t>
            </a:r>
            <a:r>
              <a:rPr lang="en-US" altLang="zh-CN" dirty="0"/>
              <a:t>1</a:t>
            </a:r>
            <a:r>
              <a:rPr lang="zh-CN" altLang="en-US" dirty="0"/>
              <a:t>、直接跨模态学习，</a:t>
            </a:r>
            <a:r>
              <a:rPr lang="en-US" altLang="zh-CN" dirty="0"/>
              <a:t>2</a:t>
            </a:r>
            <a:r>
              <a:rPr lang="zh-CN" altLang="en-US" dirty="0"/>
              <a:t>、编码后跨模态学习</a:t>
            </a:r>
            <a:endParaRPr lang="en-US" altLang="zh-CN" dirty="0"/>
          </a:p>
        </p:txBody>
      </p:sp>
    </p:spTree>
    <p:extLst>
      <p:ext uri="{BB962C8B-B14F-4D97-AF65-F5344CB8AC3E}">
        <p14:creationId xmlns:p14="http://schemas.microsoft.com/office/powerpoint/2010/main" val="1291247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8905002"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基于深度学习的语言模型研究趋势展望</a:t>
            </a:r>
          </a:p>
        </p:txBody>
      </p:sp>
      <p:sp>
        <p:nvSpPr>
          <p:cNvPr id="5" name="文本框 4">
            <a:extLst>
              <a:ext uri="{FF2B5EF4-FFF2-40B4-BE49-F238E27FC236}">
                <a16:creationId xmlns:a16="http://schemas.microsoft.com/office/drawing/2014/main" id="{CDB5B2DA-AF72-4F94-A672-DBA974AC6468}"/>
              </a:ext>
            </a:extLst>
          </p:cNvPr>
          <p:cNvSpPr txBox="1"/>
          <p:nvPr/>
        </p:nvSpPr>
        <p:spPr>
          <a:xfrm>
            <a:off x="817747" y="1826177"/>
            <a:ext cx="6890057" cy="1313758"/>
          </a:xfrm>
          <a:prstGeom prst="rect">
            <a:avLst/>
          </a:prstGeom>
          <a:noFill/>
        </p:spPr>
        <p:txBody>
          <a:bodyPr wrap="square" rtlCol="0">
            <a:spAutoFit/>
          </a:bodyPr>
          <a:lstStyle/>
          <a:p>
            <a:pPr indent="360000">
              <a:lnSpc>
                <a:spcPct val="120000"/>
              </a:lnSpc>
            </a:pPr>
            <a:r>
              <a:rPr lang="en-US" altLang="zh-CN" dirty="0"/>
              <a:t>2018</a:t>
            </a:r>
            <a:r>
              <a:rPr lang="zh-CN" altLang="en-US" dirty="0"/>
              <a:t>年以来。国内外对预训练语言模型的研究成果呈井喷式出现，对诸多下游任务的性能表现提升显著，在某些任务甚至超过人类的表现，并对未来进行展望。</a:t>
            </a:r>
            <a:endParaRPr lang="en-US" altLang="zh-CN" dirty="0"/>
          </a:p>
          <a:p>
            <a:pPr indent="360000">
              <a:lnSpc>
                <a:spcPct val="120000"/>
              </a:lnSpc>
            </a:pPr>
            <a:r>
              <a:rPr lang="zh-CN" altLang="en-US" dirty="0"/>
              <a:t>分别</a:t>
            </a:r>
            <a:r>
              <a:rPr lang="en-US" altLang="zh-CN" dirty="0"/>
              <a:t>1</a:t>
            </a:r>
            <a:r>
              <a:rPr lang="zh-CN" altLang="en-US" dirty="0"/>
              <a:t>、对模型轻量化的研究，</a:t>
            </a:r>
            <a:r>
              <a:rPr lang="en-US" altLang="zh-CN" dirty="0"/>
              <a:t>2</a:t>
            </a:r>
            <a:r>
              <a:rPr lang="zh-CN" altLang="en-US" dirty="0"/>
              <a:t>、多模态融合语言模型研究，</a:t>
            </a:r>
            <a:r>
              <a:rPr lang="en-US" altLang="zh-CN" dirty="0"/>
              <a:t>3</a:t>
            </a:r>
            <a:r>
              <a:rPr lang="zh-CN" altLang="en-US" dirty="0"/>
              <a:t>、跨语言融合语言模型研究，</a:t>
            </a:r>
            <a:r>
              <a:rPr lang="en-US" altLang="zh-CN" dirty="0"/>
              <a:t>4</a:t>
            </a:r>
            <a:r>
              <a:rPr lang="zh-CN" altLang="en-US" dirty="0"/>
              <a:t>、与知识图谱融合的语言模型研究，</a:t>
            </a:r>
            <a:r>
              <a:rPr lang="en-US" altLang="zh-CN" dirty="0"/>
              <a:t>5</a:t>
            </a:r>
            <a:r>
              <a:rPr lang="zh-CN" altLang="en-US" dirty="0"/>
              <a:t>、基于新网络结构的语言模型研究，</a:t>
            </a:r>
            <a:r>
              <a:rPr lang="en-US" altLang="zh-CN" dirty="0"/>
              <a:t>6</a:t>
            </a:r>
            <a:r>
              <a:rPr lang="zh-CN" altLang="en-US" dirty="0"/>
              <a:t>、预训练语言模型可解释性的研究。</a:t>
            </a:r>
            <a:endParaRPr lang="en-US" altLang="zh-CN" dirty="0"/>
          </a:p>
        </p:txBody>
      </p:sp>
    </p:spTree>
    <p:extLst>
      <p:ext uri="{BB962C8B-B14F-4D97-AF65-F5344CB8AC3E}">
        <p14:creationId xmlns:p14="http://schemas.microsoft.com/office/powerpoint/2010/main" val="32215328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1723549"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结束语</a:t>
            </a:r>
          </a:p>
        </p:txBody>
      </p:sp>
      <p:sp>
        <p:nvSpPr>
          <p:cNvPr id="5" name="文本框 4">
            <a:extLst>
              <a:ext uri="{FF2B5EF4-FFF2-40B4-BE49-F238E27FC236}">
                <a16:creationId xmlns:a16="http://schemas.microsoft.com/office/drawing/2014/main" id="{CDB5B2DA-AF72-4F94-A672-DBA974AC6468}"/>
              </a:ext>
            </a:extLst>
          </p:cNvPr>
          <p:cNvSpPr txBox="1"/>
          <p:nvPr/>
        </p:nvSpPr>
        <p:spPr>
          <a:xfrm>
            <a:off x="817747" y="1826177"/>
            <a:ext cx="6890057" cy="1812356"/>
          </a:xfrm>
          <a:prstGeom prst="rect">
            <a:avLst/>
          </a:prstGeom>
          <a:noFill/>
        </p:spPr>
        <p:txBody>
          <a:bodyPr wrap="square" rtlCol="0">
            <a:spAutoFit/>
          </a:bodyPr>
          <a:lstStyle/>
          <a:p>
            <a:pPr indent="360000">
              <a:lnSpc>
                <a:spcPct val="120000"/>
              </a:lnSpc>
            </a:pPr>
            <a:r>
              <a:rPr lang="zh-CN" altLang="en-US" dirty="0"/>
              <a:t>基于深度学习的语言模型研究具有重要意义：分别为</a:t>
            </a:r>
            <a:r>
              <a:rPr lang="en-US" altLang="zh-CN" dirty="0"/>
              <a:t>1</a:t>
            </a:r>
            <a:r>
              <a:rPr lang="zh-CN" altLang="en-US" dirty="0"/>
              <a:t>、神经概率语言模型，特别是</a:t>
            </a:r>
            <a:r>
              <a:rPr lang="en-US" altLang="zh-CN" dirty="0" err="1"/>
              <a:t>Word2Vec</a:t>
            </a:r>
            <a:r>
              <a:rPr lang="zh-CN" altLang="en-US" dirty="0"/>
              <a:t>，在</a:t>
            </a:r>
            <a:r>
              <a:rPr lang="en-US" altLang="zh-CN" dirty="0"/>
              <a:t>NLP</a:t>
            </a:r>
            <a:r>
              <a:rPr lang="zh-CN" altLang="en-US" dirty="0"/>
              <a:t>研究早期，对序列标注，文本分类等任务产生了重要推动作用。</a:t>
            </a:r>
            <a:r>
              <a:rPr lang="en-US" altLang="zh-CN" dirty="0"/>
              <a:t>2</a:t>
            </a:r>
            <a:r>
              <a:rPr lang="zh-CN" altLang="en-US" dirty="0"/>
              <a:t>、预训练 语言模型以新的思路完成自然语言建模，</a:t>
            </a:r>
            <a:r>
              <a:rPr lang="en-US" altLang="zh-CN" dirty="0"/>
              <a:t>3</a:t>
            </a:r>
            <a:r>
              <a:rPr lang="zh-CN" altLang="en-US" dirty="0"/>
              <a:t>、在对预训练模型的改进中，涌现出很多表示能力强、计算效率高的新型网络结构，这些网络可以被迁移至其他任务或领域以推动进一步性能的提升。</a:t>
            </a:r>
            <a:r>
              <a:rPr lang="en-US" altLang="zh-CN" dirty="0"/>
              <a:t>4</a:t>
            </a:r>
            <a:r>
              <a:rPr lang="zh-CN" altLang="en-US" dirty="0"/>
              <a:t>、目前，已有一部分具有代表性的预训练模型框架被提出，框架融合了迁移学习和持续学习的思想，可以同时在多类下游任务上获得性能改进，对他们的研究从根本上促进人工智能的发展。</a:t>
            </a:r>
            <a:endParaRPr lang="en-US" altLang="zh-CN" dirty="0"/>
          </a:p>
        </p:txBody>
      </p:sp>
    </p:spTree>
    <p:extLst>
      <p:ext uri="{BB962C8B-B14F-4D97-AF65-F5344CB8AC3E}">
        <p14:creationId xmlns:p14="http://schemas.microsoft.com/office/powerpoint/2010/main" val="1150884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3"/>
          <p:cNvSpPr txBox="1">
            <a:spLocks noChangeArrowheads="1"/>
          </p:cNvSpPr>
          <p:nvPr/>
        </p:nvSpPr>
        <p:spPr bwMode="auto">
          <a:xfrm>
            <a:off x="1659491" y="1688366"/>
            <a:ext cx="5610588" cy="117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967" tIns="32482" rIns="64967" bIns="32482">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49605" fontAlgn="base">
              <a:spcBef>
                <a:spcPct val="0"/>
              </a:spcBef>
              <a:spcAft>
                <a:spcPct val="0"/>
              </a:spcAft>
            </a:pPr>
            <a:r>
              <a:rPr lang="en-US" altLang="zh-CN" sz="7200" cap="all" dirty="0">
                <a:solidFill>
                  <a:srgbClr val="4996B8"/>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7200" cap="all" dirty="0">
              <a:solidFill>
                <a:srgbClr val="4996B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TextBox 6"/>
          <p:cNvSpPr txBox="1"/>
          <p:nvPr/>
        </p:nvSpPr>
        <p:spPr>
          <a:xfrm>
            <a:off x="2841892" y="3579831"/>
            <a:ext cx="1670055" cy="250254"/>
          </a:xfrm>
          <a:prstGeom prst="rect">
            <a:avLst/>
          </a:prstGeom>
          <a:noFill/>
        </p:spPr>
        <p:txBody>
          <a:bodyPr wrap="none" lIns="64952" tIns="32477" rIns="64952" bIns="32477" rtlCol="0">
            <a:spAutoFit/>
          </a:bodyPr>
          <a:lstStyle/>
          <a:p>
            <a:pPr defTabSz="649605" fontAlgn="base">
              <a:spcBef>
                <a:spcPct val="0"/>
              </a:spcBef>
              <a:spcAft>
                <a:spcPct val="0"/>
              </a:spcAft>
            </a:pPr>
            <a:r>
              <a:rPr lang="zh-CN" altLang="en-US" sz="1200" dirty="0">
                <a:solidFill>
                  <a:srgbClr val="393939"/>
                </a:solidFill>
                <a:latin typeface="微软雅黑" panose="020B0503020204020204" pitchFamily="34" charset="-122"/>
                <a:ea typeface="微软雅黑" panose="020B0503020204020204" pitchFamily="34" charset="-122"/>
              </a:rPr>
              <a:t>信息工程学院研究生会</a:t>
            </a:r>
          </a:p>
        </p:txBody>
      </p:sp>
      <p:sp>
        <p:nvSpPr>
          <p:cNvPr id="8" name="TextBox 7"/>
          <p:cNvSpPr txBox="1"/>
          <p:nvPr/>
        </p:nvSpPr>
        <p:spPr>
          <a:xfrm>
            <a:off x="5064339" y="3579831"/>
            <a:ext cx="887095" cy="248920"/>
          </a:xfrm>
          <a:prstGeom prst="rect">
            <a:avLst/>
          </a:prstGeom>
          <a:noFill/>
        </p:spPr>
        <p:txBody>
          <a:bodyPr wrap="none" lIns="64952" tIns="32477" rIns="64952" bIns="32477" rtlCol="0">
            <a:spAutoFit/>
          </a:bodyPr>
          <a:lstStyle/>
          <a:p>
            <a:pPr defTabSz="649605" fontAlgn="base">
              <a:spcBef>
                <a:spcPct val="0"/>
              </a:spcBef>
              <a:spcAft>
                <a:spcPct val="0"/>
              </a:spcAft>
            </a:pPr>
            <a:r>
              <a:rPr lang="en-US" altLang="zh-CN" sz="1200" dirty="0">
                <a:solidFill>
                  <a:srgbClr val="393939"/>
                </a:solidFill>
                <a:latin typeface="微软雅黑" panose="020B0503020204020204" pitchFamily="34" charset="-122"/>
                <a:ea typeface="微软雅黑" panose="020B0503020204020204" pitchFamily="34" charset="-122"/>
              </a:rPr>
              <a:t>2021/9/16</a:t>
            </a:r>
            <a:endParaRPr lang="zh-CN" altLang="en-US" sz="1200" dirty="0">
              <a:solidFill>
                <a:srgbClr val="393939"/>
              </a:solidFill>
              <a:latin typeface="微软雅黑" panose="020B0503020204020204" pitchFamily="34" charset="-122"/>
              <a:ea typeface="微软雅黑" panose="020B0503020204020204" pitchFamily="34" charset="-122"/>
            </a:endParaRPr>
          </a:p>
        </p:txBody>
      </p:sp>
      <p:sp>
        <p:nvSpPr>
          <p:cNvPr id="9" name="椭圆 8"/>
          <p:cNvSpPr/>
          <p:nvPr/>
        </p:nvSpPr>
        <p:spPr>
          <a:xfrm>
            <a:off x="2688282" y="3651743"/>
            <a:ext cx="102411" cy="102417"/>
          </a:xfrm>
          <a:prstGeom prst="ellipse">
            <a:avLst/>
          </a:prstGeom>
          <a:solidFill>
            <a:srgbClr val="FE67BE"/>
          </a:solidFill>
          <a:ln>
            <a:noFill/>
          </a:ln>
        </p:spPr>
        <p:style>
          <a:lnRef idx="2">
            <a:schemeClr val="accent1">
              <a:shade val="50000"/>
            </a:schemeClr>
          </a:lnRef>
          <a:fillRef idx="1">
            <a:schemeClr val="accent1"/>
          </a:fillRef>
          <a:effectRef idx="0">
            <a:schemeClr val="accent1"/>
          </a:effectRef>
          <a:fontRef idx="minor">
            <a:schemeClr val="lt1"/>
          </a:fontRef>
        </p:style>
        <p:txBody>
          <a:bodyPr lIns="64952" tIns="32477" rIns="64952" bIns="32477" rtlCol="0" anchor="ctr"/>
          <a:lstStyle/>
          <a:p>
            <a:pPr algn="ctr" defTabSz="649605" fontAlgn="base">
              <a:spcBef>
                <a:spcPct val="0"/>
              </a:spcBef>
              <a:spcAft>
                <a:spcPct val="0"/>
              </a:spcAft>
            </a:pPr>
            <a:endParaRPr lang="zh-CN" altLang="en-US" sz="1300">
              <a:solidFill>
                <a:srgbClr val="FFFFFF"/>
              </a:solidFill>
              <a:latin typeface="微软雅黑" panose="020B0503020204020204" pitchFamily="34" charset="-122"/>
              <a:ea typeface="微软雅黑" panose="020B0503020204020204" pitchFamily="34" charset="-122"/>
            </a:endParaRPr>
          </a:p>
        </p:txBody>
      </p:sp>
      <p:sp>
        <p:nvSpPr>
          <p:cNvPr id="10" name="椭圆 9"/>
          <p:cNvSpPr/>
          <p:nvPr/>
        </p:nvSpPr>
        <p:spPr>
          <a:xfrm>
            <a:off x="4961928" y="3651743"/>
            <a:ext cx="102411" cy="102417"/>
          </a:xfrm>
          <a:prstGeom prst="ellipse">
            <a:avLst/>
          </a:prstGeom>
          <a:solidFill>
            <a:srgbClr val="4996B8"/>
          </a:solidFill>
          <a:ln>
            <a:noFill/>
          </a:ln>
        </p:spPr>
        <p:style>
          <a:lnRef idx="2">
            <a:schemeClr val="accent1">
              <a:shade val="50000"/>
            </a:schemeClr>
          </a:lnRef>
          <a:fillRef idx="1">
            <a:schemeClr val="accent1"/>
          </a:fillRef>
          <a:effectRef idx="0">
            <a:schemeClr val="accent1"/>
          </a:effectRef>
          <a:fontRef idx="minor">
            <a:schemeClr val="lt1"/>
          </a:fontRef>
        </p:style>
        <p:txBody>
          <a:bodyPr lIns="64952" tIns="32477" rIns="64952" bIns="32477" rtlCol="0" anchor="ctr"/>
          <a:lstStyle/>
          <a:p>
            <a:pPr algn="ctr" defTabSz="649605" fontAlgn="base">
              <a:spcBef>
                <a:spcPct val="0"/>
              </a:spcBef>
              <a:spcAft>
                <a:spcPct val="0"/>
              </a:spcAft>
            </a:pPr>
            <a:endParaRPr lang="zh-CN" altLang="en-US" sz="130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785971" y="2989233"/>
            <a:ext cx="53576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par>
                          <p:cTn id="10" fill="hold">
                            <p:stCondLst>
                              <p:cond delay="1799"/>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299"/>
                            </p:stCondLst>
                            <p:childTnLst>
                              <p:par>
                                <p:cTn id="20" presetID="53" presetClass="entr" presetSubtype="1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2799"/>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1210588"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摘要</a:t>
            </a:r>
          </a:p>
        </p:txBody>
      </p:sp>
      <p:sp>
        <p:nvSpPr>
          <p:cNvPr id="3" name="文本框 2">
            <a:extLst>
              <a:ext uri="{FF2B5EF4-FFF2-40B4-BE49-F238E27FC236}">
                <a16:creationId xmlns:a16="http://schemas.microsoft.com/office/drawing/2014/main" id="{083CAC86-E94D-4202-821A-E4EE3F736F15}"/>
              </a:ext>
            </a:extLst>
          </p:cNvPr>
          <p:cNvSpPr txBox="1"/>
          <p:nvPr/>
        </p:nvSpPr>
        <p:spPr>
          <a:xfrm>
            <a:off x="1028116" y="1505202"/>
            <a:ext cx="6890057" cy="1546577"/>
          </a:xfrm>
          <a:prstGeom prst="rect">
            <a:avLst/>
          </a:prstGeom>
          <a:noFill/>
        </p:spPr>
        <p:txBody>
          <a:bodyPr wrap="square" rtlCol="0">
            <a:spAutoFit/>
          </a:bodyPr>
          <a:lstStyle/>
          <a:p>
            <a:pPr indent="360000"/>
            <a:r>
              <a:rPr lang="zh-CN" altLang="en-US" dirty="0"/>
              <a:t>基于深度学习的语言模型是目前自然语言处理领域的研究热点，通过预处理</a:t>
            </a:r>
            <a:r>
              <a:rPr lang="en-US" altLang="zh-CN" dirty="0"/>
              <a:t>-</a:t>
            </a:r>
            <a:r>
              <a:rPr lang="zh-CN" altLang="en-US" dirty="0"/>
              <a:t>微调技术展现了内在强大的表示能力，并能够大幅提升下游任务性能。从语言模型的基本概念和理论出发，介绍了神经概率与预训练语言模型的应用情况和当前面临的挑战，对现有神经概率、预训练语言模型及方法进行了对比和分析。同时又从新型训练任务和改进网络两方面对预训练语言模型方法进行了详细阐述，并对目前训练模型在规模压缩、知识融合、多模态和跨语言等研究方向进行了概述和评价。最后总结了语言模型在当前自然语言处理应用中的瓶颈，对未来可能的研究重点做出展望。</a:t>
            </a:r>
          </a:p>
        </p:txBody>
      </p:sp>
      <p:sp>
        <p:nvSpPr>
          <p:cNvPr id="4" name="文本框 3">
            <a:extLst>
              <a:ext uri="{FF2B5EF4-FFF2-40B4-BE49-F238E27FC236}">
                <a16:creationId xmlns:a16="http://schemas.microsoft.com/office/drawing/2014/main" id="{32E08BAC-E663-4699-884B-31BE946C0A8C}"/>
              </a:ext>
            </a:extLst>
          </p:cNvPr>
          <p:cNvSpPr txBox="1"/>
          <p:nvPr/>
        </p:nvSpPr>
        <p:spPr>
          <a:xfrm>
            <a:off x="1028116" y="3637764"/>
            <a:ext cx="5551520" cy="300082"/>
          </a:xfrm>
          <a:prstGeom prst="rect">
            <a:avLst/>
          </a:prstGeom>
          <a:noFill/>
        </p:spPr>
        <p:txBody>
          <a:bodyPr wrap="none" rtlCol="0">
            <a:spAutoFit/>
          </a:bodyPr>
          <a:lstStyle/>
          <a:p>
            <a:r>
              <a:rPr lang="zh-CN" altLang="en-US" dirty="0"/>
              <a:t>关键字：语言模型，预训练，深度学习，自然语言处理，神经语言模型</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1210588"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引言</a:t>
            </a:r>
          </a:p>
        </p:txBody>
      </p:sp>
      <p:sp>
        <p:nvSpPr>
          <p:cNvPr id="3" name="文本框 2">
            <a:extLst>
              <a:ext uri="{FF2B5EF4-FFF2-40B4-BE49-F238E27FC236}">
                <a16:creationId xmlns:a16="http://schemas.microsoft.com/office/drawing/2014/main" id="{083CAC86-E94D-4202-821A-E4EE3F736F15}"/>
              </a:ext>
            </a:extLst>
          </p:cNvPr>
          <p:cNvSpPr txBox="1"/>
          <p:nvPr/>
        </p:nvSpPr>
        <p:spPr>
          <a:xfrm>
            <a:off x="1028116" y="1505202"/>
            <a:ext cx="6890057" cy="1754326"/>
          </a:xfrm>
          <a:prstGeom prst="rect">
            <a:avLst/>
          </a:prstGeom>
          <a:noFill/>
        </p:spPr>
        <p:txBody>
          <a:bodyPr wrap="square" rtlCol="0">
            <a:spAutoFit/>
          </a:bodyPr>
          <a:lstStyle/>
          <a:p>
            <a:pPr indent="360000"/>
            <a:r>
              <a:rPr lang="zh-CN" altLang="en-US" dirty="0"/>
              <a:t>深度学习起源于对人工神经网络的研究。并在</a:t>
            </a:r>
            <a:r>
              <a:rPr lang="en-US" altLang="zh-CN" dirty="0"/>
              <a:t>1943</a:t>
            </a:r>
            <a:r>
              <a:rPr lang="zh-CN" altLang="en-US" dirty="0"/>
              <a:t>年提出人工神经网络，随后相继提出感知机算法、误差反向传播网络、径向基神经网络等等。但是循环神经网络是深度学习以及语言模型领域一个相当重要的神经网络结构，该结构的提出使得神经网络对于学习到的知识有了更深层次的记忆形式，对语言模型中长文本序列的建模提升显著，但是早期循环神经网络（</a:t>
            </a:r>
            <a:r>
              <a:rPr lang="en-US" altLang="zh-CN" dirty="0" err="1"/>
              <a:t>RNN</a:t>
            </a:r>
            <a:r>
              <a:rPr lang="zh-CN" altLang="en-US" dirty="0"/>
              <a:t>）网络结构存在梯度消失和梯度爆炸，之后提出长短期记忆网络（</a:t>
            </a:r>
            <a:r>
              <a:rPr lang="en-US" altLang="zh-CN" dirty="0"/>
              <a:t>LSTM</a:t>
            </a:r>
            <a:r>
              <a:rPr lang="zh-CN" altLang="en-US" dirty="0"/>
              <a:t>），很大程度改进了较长序列依赖的问题，提出长短期记忆网络，在一定程度上解决了对输入序列的双向信息建模的问题。</a:t>
            </a:r>
            <a:r>
              <a:rPr lang="en-US" altLang="zh-CN" dirty="0"/>
              <a:t>LSTM</a:t>
            </a:r>
            <a:r>
              <a:rPr lang="zh-CN" altLang="en-US" dirty="0"/>
              <a:t>和后来的</a:t>
            </a:r>
            <a:r>
              <a:rPr lang="en-US" altLang="zh-CN" dirty="0"/>
              <a:t>Transformer</a:t>
            </a:r>
            <a:r>
              <a:rPr lang="zh-CN" altLang="en-US" dirty="0"/>
              <a:t>模型被广泛用于自然语言处理以及语言模型中。</a:t>
            </a:r>
          </a:p>
        </p:txBody>
      </p:sp>
      <p:sp>
        <p:nvSpPr>
          <p:cNvPr id="5" name="文本框 4">
            <a:extLst>
              <a:ext uri="{FF2B5EF4-FFF2-40B4-BE49-F238E27FC236}">
                <a16:creationId xmlns:a16="http://schemas.microsoft.com/office/drawing/2014/main" id="{6A2D632F-9FA5-49A7-80A1-BB5630893BBD}"/>
              </a:ext>
            </a:extLst>
          </p:cNvPr>
          <p:cNvSpPr txBox="1"/>
          <p:nvPr/>
        </p:nvSpPr>
        <p:spPr>
          <a:xfrm>
            <a:off x="1028115" y="3933812"/>
            <a:ext cx="6949694" cy="507831"/>
          </a:xfrm>
          <a:prstGeom prst="rect">
            <a:avLst/>
          </a:prstGeom>
          <a:noFill/>
        </p:spPr>
        <p:txBody>
          <a:bodyPr wrap="square" rtlCol="0">
            <a:spAutoFit/>
          </a:bodyPr>
          <a:lstStyle/>
          <a:p>
            <a:pPr indent="360000"/>
            <a:r>
              <a:rPr lang="zh-CN" altLang="en-US" dirty="0"/>
              <a:t>自然语言处理主要研究任务包括词性标注，命名实体识别，语义角色标注，机器翻译，自动问答，情感分析，文本摘要，文本分类，关系抽取等</a:t>
            </a:r>
          </a:p>
        </p:txBody>
      </p:sp>
    </p:spTree>
    <p:extLst>
      <p:ext uri="{BB962C8B-B14F-4D97-AF65-F5344CB8AC3E}">
        <p14:creationId xmlns:p14="http://schemas.microsoft.com/office/powerpoint/2010/main" val="3859800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1210588"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引言</a:t>
            </a:r>
          </a:p>
        </p:txBody>
      </p:sp>
      <p:sp>
        <p:nvSpPr>
          <p:cNvPr id="3" name="文本框 2">
            <a:extLst>
              <a:ext uri="{FF2B5EF4-FFF2-40B4-BE49-F238E27FC236}">
                <a16:creationId xmlns:a16="http://schemas.microsoft.com/office/drawing/2014/main" id="{083CAC86-E94D-4202-821A-E4EE3F736F15}"/>
              </a:ext>
            </a:extLst>
          </p:cNvPr>
          <p:cNvSpPr txBox="1"/>
          <p:nvPr/>
        </p:nvSpPr>
        <p:spPr>
          <a:xfrm>
            <a:off x="1001612" y="1385932"/>
            <a:ext cx="6890057" cy="2809552"/>
          </a:xfrm>
          <a:prstGeom prst="rect">
            <a:avLst/>
          </a:prstGeom>
          <a:noFill/>
        </p:spPr>
        <p:txBody>
          <a:bodyPr wrap="square" rtlCol="0">
            <a:spAutoFit/>
          </a:bodyPr>
          <a:lstStyle/>
          <a:p>
            <a:pPr indent="360000">
              <a:lnSpc>
                <a:spcPct val="120000"/>
              </a:lnSpc>
            </a:pPr>
            <a:r>
              <a:rPr lang="zh-CN" altLang="en-US" dirty="0"/>
              <a:t>在自然语言处理研究的早期，研究人员融合计算语言学理论以及相应的领域知识，提出了基于规则的文法语言模型，但是存在很多缺陷：可能脱离语言实际、规则灵活性差、引入新规则需要考虑已有规则，且不可冲突。</a:t>
            </a:r>
            <a:endParaRPr lang="en-US" altLang="zh-CN" dirty="0"/>
          </a:p>
          <a:p>
            <a:pPr indent="360000">
              <a:lnSpc>
                <a:spcPct val="120000"/>
              </a:lnSpc>
            </a:pPr>
            <a:r>
              <a:rPr lang="zh-CN" altLang="en-US" dirty="0"/>
              <a:t>为了解决文法语言模型存在的问题，概率语言模型应运而生，并在此基础上融入神经网络，最终形成神经概率语言模型，但是该模型在对自然语言建模的层次还不够深入，虽然在训练过程中捕获到了单词间，字符间的共现信息和单词语义，但是面对不用的输入，依然无法动态调整相应的编码表示。</a:t>
            </a:r>
            <a:endParaRPr lang="en-US" altLang="zh-CN" dirty="0"/>
          </a:p>
          <a:p>
            <a:pPr indent="360000">
              <a:lnSpc>
                <a:spcPct val="120000"/>
              </a:lnSpc>
            </a:pPr>
            <a:r>
              <a:rPr lang="zh-CN" altLang="en-US" dirty="0"/>
              <a:t>随着大规模神经网络的出现，巨大的网络参数量会导致严重的过拟合现象，模型面临极高的结构风险。在大规模数据集上进行无监督预训练，可以缓解这种不平衡现象。各类无监督学习和预训练的方法完成构建，推动了神经概率语言模型向预训练语言模型的演进。</a:t>
            </a:r>
            <a:endParaRPr lang="en-US" altLang="zh-CN" dirty="0"/>
          </a:p>
          <a:p>
            <a:pPr indent="360000">
              <a:lnSpc>
                <a:spcPct val="120000"/>
              </a:lnSpc>
            </a:pPr>
            <a:r>
              <a:rPr lang="zh-CN" altLang="en-US" dirty="0"/>
              <a:t>预训练语言模型具有代表性的工作是</a:t>
            </a:r>
            <a:r>
              <a:rPr lang="en-US" altLang="zh-CN" dirty="0"/>
              <a:t>BERT</a:t>
            </a:r>
            <a:r>
              <a:rPr lang="zh-CN" altLang="en-US" dirty="0"/>
              <a:t>模型，且在之后，涌现出一系列优异模型。</a:t>
            </a:r>
          </a:p>
        </p:txBody>
      </p:sp>
    </p:spTree>
    <p:extLst>
      <p:ext uri="{BB962C8B-B14F-4D97-AF65-F5344CB8AC3E}">
        <p14:creationId xmlns:p14="http://schemas.microsoft.com/office/powerpoint/2010/main" val="6118230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3262432"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语言模型概念</a:t>
            </a:r>
          </a:p>
        </p:txBody>
      </p:sp>
      <p:sp>
        <p:nvSpPr>
          <p:cNvPr id="3" name="文本框 2">
            <a:extLst>
              <a:ext uri="{FF2B5EF4-FFF2-40B4-BE49-F238E27FC236}">
                <a16:creationId xmlns:a16="http://schemas.microsoft.com/office/drawing/2014/main" id="{083CAC86-E94D-4202-821A-E4EE3F736F15}"/>
              </a:ext>
            </a:extLst>
          </p:cNvPr>
          <p:cNvSpPr txBox="1"/>
          <p:nvPr/>
        </p:nvSpPr>
        <p:spPr>
          <a:xfrm>
            <a:off x="3357919" y="506687"/>
            <a:ext cx="5547622" cy="316562"/>
          </a:xfrm>
          <a:prstGeom prst="rect">
            <a:avLst/>
          </a:prstGeom>
          <a:noFill/>
        </p:spPr>
        <p:txBody>
          <a:bodyPr wrap="square" rtlCol="0">
            <a:spAutoFit/>
          </a:bodyPr>
          <a:lstStyle/>
          <a:p>
            <a:pPr indent="360000">
              <a:lnSpc>
                <a:spcPct val="120000"/>
              </a:lnSpc>
            </a:pPr>
            <a:r>
              <a:rPr lang="zh-CN" altLang="en-US" dirty="0"/>
              <a:t>对于一个给定的文本序列，是否具有合理并对其合理性进行量化。</a:t>
            </a:r>
            <a:endParaRPr lang="en-US" altLang="zh-CN" dirty="0"/>
          </a:p>
        </p:txBody>
      </p:sp>
      <p:sp>
        <p:nvSpPr>
          <p:cNvPr id="5" name="文本框 4">
            <a:extLst>
              <a:ext uri="{FF2B5EF4-FFF2-40B4-BE49-F238E27FC236}">
                <a16:creationId xmlns:a16="http://schemas.microsoft.com/office/drawing/2014/main" id="{CDB5B2DA-AF72-4F94-A672-DBA974AC6468}"/>
              </a:ext>
            </a:extLst>
          </p:cNvPr>
          <p:cNvSpPr txBox="1"/>
          <p:nvPr/>
        </p:nvSpPr>
        <p:spPr>
          <a:xfrm>
            <a:off x="360547" y="1545542"/>
            <a:ext cx="6890057" cy="2809552"/>
          </a:xfrm>
          <a:prstGeom prst="rect">
            <a:avLst/>
          </a:prstGeom>
          <a:noFill/>
        </p:spPr>
        <p:txBody>
          <a:bodyPr wrap="square" rtlCol="0">
            <a:spAutoFit/>
          </a:bodyPr>
          <a:lstStyle/>
          <a:p>
            <a:pPr indent="360000">
              <a:lnSpc>
                <a:spcPct val="120000"/>
              </a:lnSpc>
            </a:pPr>
            <a:r>
              <a:rPr lang="en-US" altLang="zh-CN" dirty="0"/>
              <a:t>N</a:t>
            </a:r>
            <a:r>
              <a:rPr lang="zh-CN" altLang="en-US" dirty="0"/>
              <a:t>元语法模型：作为概率语言模型的理论基础，其思想对后续出现的神经概率语言模型和预训练语言模型有深远的影响。虽然该模型在多个领域得到广泛的应用，但仍然存在一些问题：</a:t>
            </a:r>
            <a:r>
              <a:rPr lang="en-US" altLang="zh-CN" dirty="0"/>
              <a:t>1</a:t>
            </a:r>
            <a:r>
              <a:rPr lang="zh-CN" altLang="en-US" dirty="0"/>
              <a:t>：模型无法量化单词之间的相似度（‘轿车’、‘汽车’）</a:t>
            </a:r>
            <a:r>
              <a:rPr lang="en-US" altLang="zh-CN" dirty="0"/>
              <a:t>2</a:t>
            </a:r>
            <a:r>
              <a:rPr lang="zh-CN" altLang="en-US" dirty="0"/>
              <a:t>：该模型对长距离依赖问题难以建模，由于语料规模的限制使得</a:t>
            </a:r>
            <a:r>
              <a:rPr lang="en-US" altLang="zh-CN" dirty="0"/>
              <a:t>N</a:t>
            </a:r>
            <a:r>
              <a:rPr lang="zh-CN" altLang="en-US" dirty="0"/>
              <a:t>值更大的模型面临难以处理的稀疏问题，无法训练。</a:t>
            </a:r>
            <a:endParaRPr lang="en-US" altLang="zh-CN" dirty="0"/>
          </a:p>
          <a:p>
            <a:pPr indent="360000">
              <a:lnSpc>
                <a:spcPct val="120000"/>
              </a:lnSpc>
            </a:pPr>
            <a:r>
              <a:rPr lang="zh-CN" altLang="en-US" dirty="0"/>
              <a:t>神经概率语言模型：</a:t>
            </a:r>
            <a:r>
              <a:rPr lang="en-US" altLang="zh-CN" dirty="0" err="1"/>
              <a:t>Bengio</a:t>
            </a:r>
            <a:r>
              <a:rPr lang="zh-CN" altLang="en-US" dirty="0"/>
              <a:t>模型作为神经概率语言模型的开篇之作，提供了将神经网络融入概率语言模型的一种实现方法。在处理相对长距离依赖问题时，能比上述模型获得更好的预测精度，且所需要学习的参数量远小于概率语言模型。但是不可避免是他在训练时采用固定窗口大小，这与人类可以使用大量上下文信息进行预测是不一致的。</a:t>
            </a:r>
            <a:endParaRPr lang="en-US" altLang="zh-CN" dirty="0"/>
          </a:p>
          <a:p>
            <a:pPr indent="360000">
              <a:lnSpc>
                <a:spcPct val="120000"/>
              </a:lnSpc>
            </a:pPr>
            <a:r>
              <a:rPr lang="zh-CN" altLang="en-US" dirty="0"/>
              <a:t>预训练语言模型：主要有双向语言模型、隐蔽语言模型、排序语言模型、编码器</a:t>
            </a:r>
            <a:r>
              <a:rPr lang="en-US" altLang="zh-CN" dirty="0"/>
              <a:t>-</a:t>
            </a:r>
            <a:r>
              <a:rPr lang="zh-CN" altLang="en-US" dirty="0"/>
              <a:t>解码器框架</a:t>
            </a:r>
            <a:endParaRPr lang="en-US" altLang="zh-CN" dirty="0"/>
          </a:p>
        </p:txBody>
      </p:sp>
    </p:spTree>
    <p:extLst>
      <p:ext uri="{BB962C8B-B14F-4D97-AF65-F5344CB8AC3E}">
        <p14:creationId xmlns:p14="http://schemas.microsoft.com/office/powerpoint/2010/main" val="22776111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3775393"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语言模型的应用</a:t>
            </a:r>
          </a:p>
        </p:txBody>
      </p:sp>
      <p:sp>
        <p:nvSpPr>
          <p:cNvPr id="5" name="文本框 4">
            <a:extLst>
              <a:ext uri="{FF2B5EF4-FFF2-40B4-BE49-F238E27FC236}">
                <a16:creationId xmlns:a16="http://schemas.microsoft.com/office/drawing/2014/main" id="{CDB5B2DA-AF72-4F94-A672-DBA974AC6468}"/>
              </a:ext>
            </a:extLst>
          </p:cNvPr>
          <p:cNvSpPr txBox="1"/>
          <p:nvPr/>
        </p:nvSpPr>
        <p:spPr>
          <a:xfrm>
            <a:off x="360547" y="1545542"/>
            <a:ext cx="6890057" cy="3058851"/>
          </a:xfrm>
          <a:prstGeom prst="rect">
            <a:avLst/>
          </a:prstGeom>
          <a:noFill/>
        </p:spPr>
        <p:txBody>
          <a:bodyPr wrap="square" rtlCol="0">
            <a:spAutoFit/>
          </a:bodyPr>
          <a:lstStyle/>
          <a:p>
            <a:pPr indent="360000">
              <a:lnSpc>
                <a:spcPct val="120000"/>
              </a:lnSpc>
            </a:pPr>
            <a:r>
              <a:rPr lang="zh-CN" altLang="en-US" dirty="0"/>
              <a:t>神经概率语言模型的应用：对于分类任务，显示提出了一种采用独立循环神经网络和注意力机制的用户意图分类模型（</a:t>
            </a:r>
            <a:r>
              <a:rPr lang="en-US" altLang="zh-CN" dirty="0" err="1"/>
              <a:t>indRNN</a:t>
            </a:r>
            <a:r>
              <a:rPr lang="zh-CN" altLang="en-US" dirty="0"/>
              <a:t>） ，以</a:t>
            </a:r>
            <a:r>
              <a:rPr lang="en-US" altLang="zh-CN" dirty="0" err="1"/>
              <a:t>Word2Vec</a:t>
            </a:r>
            <a:r>
              <a:rPr lang="zh-CN" altLang="en-US" dirty="0"/>
              <a:t>生成的词向量为输入，使用</a:t>
            </a:r>
            <a:r>
              <a:rPr lang="en-US" altLang="zh-CN" dirty="0" err="1"/>
              <a:t>indRNN</a:t>
            </a:r>
            <a:r>
              <a:rPr lang="zh-CN" altLang="en-US" dirty="0"/>
              <a:t>在堆叠层次更深的情况下更易训练。之后在</a:t>
            </a:r>
            <a:r>
              <a:rPr lang="en-US" altLang="zh-CN" dirty="0" err="1"/>
              <a:t>Word2Vec</a:t>
            </a:r>
            <a:r>
              <a:rPr lang="zh-CN" altLang="en-US" dirty="0"/>
              <a:t>中的</a:t>
            </a:r>
            <a:r>
              <a:rPr lang="en-US" altLang="zh-CN" dirty="0" err="1"/>
              <a:t>CBOW</a:t>
            </a:r>
            <a:r>
              <a:rPr lang="zh-CN" altLang="en-US" dirty="0"/>
              <a:t>模型的基础上，对生成的词向量进行情感微调，得到同时包含语义和情感倾向的词向量，在微博情感分类中性能得到明显提升。</a:t>
            </a:r>
            <a:endParaRPr lang="en-US" altLang="zh-CN" dirty="0"/>
          </a:p>
          <a:p>
            <a:pPr indent="360000">
              <a:lnSpc>
                <a:spcPct val="120000"/>
              </a:lnSpc>
            </a:pPr>
            <a:r>
              <a:rPr lang="zh-CN" altLang="en-US" dirty="0"/>
              <a:t>在机器翻译方面，提出一种层次化翻译模型，将层次化规则的归纳分为短语归纳和形式化规则归纳两部分完成。该方法使用基于</a:t>
            </a:r>
            <a:r>
              <a:rPr lang="en-US" altLang="zh-CN" dirty="0" err="1"/>
              <a:t>RNN</a:t>
            </a:r>
            <a:r>
              <a:rPr lang="zh-CN" altLang="en-US" dirty="0"/>
              <a:t>的神经语言模型作为词向量生成模型。</a:t>
            </a:r>
            <a:endParaRPr lang="en-US" altLang="zh-CN" dirty="0"/>
          </a:p>
          <a:p>
            <a:pPr indent="360000">
              <a:lnSpc>
                <a:spcPct val="120000"/>
              </a:lnSpc>
            </a:pPr>
            <a:r>
              <a:rPr lang="zh-CN" altLang="en-US" dirty="0"/>
              <a:t>在机器阅读理解中，提出一种基于双层自注意力机制的方法，模型分为单文档编码、多文档编码和答案预测</a:t>
            </a:r>
            <a:r>
              <a:rPr lang="en-US" altLang="zh-CN" dirty="0"/>
              <a:t>3</a:t>
            </a:r>
            <a:r>
              <a:rPr lang="zh-CN" altLang="en-US" dirty="0"/>
              <a:t>个部分。实验结果表明，使用注意力机制在机器阅读中可以提升模型在长距离依赖问题上的表现等。</a:t>
            </a:r>
            <a:endParaRPr lang="en-US" altLang="zh-CN" dirty="0"/>
          </a:p>
          <a:p>
            <a:pPr indent="360000">
              <a:lnSpc>
                <a:spcPct val="120000"/>
              </a:lnSpc>
            </a:pPr>
            <a:r>
              <a:rPr lang="zh-CN" altLang="en-US" dirty="0"/>
              <a:t>预训练语言模型的应用：分别就分类问题，序列标注，问答系统，机器阅读理解中常有体现。模型分为单文档编码、多文档编码和答案预测</a:t>
            </a:r>
            <a:r>
              <a:rPr lang="en-US" altLang="zh-CN" dirty="0"/>
              <a:t>3</a:t>
            </a:r>
            <a:r>
              <a:rPr lang="zh-CN" altLang="en-US" dirty="0"/>
              <a:t>个部分。</a:t>
            </a:r>
            <a:endParaRPr lang="en-US" altLang="zh-CN" dirty="0"/>
          </a:p>
        </p:txBody>
      </p:sp>
    </p:spTree>
    <p:extLst>
      <p:ext uri="{BB962C8B-B14F-4D97-AF65-F5344CB8AC3E}">
        <p14:creationId xmlns:p14="http://schemas.microsoft.com/office/powerpoint/2010/main" val="1739399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3775393"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语言模型的优点</a:t>
            </a:r>
          </a:p>
        </p:txBody>
      </p:sp>
      <p:sp>
        <p:nvSpPr>
          <p:cNvPr id="5" name="文本框 4">
            <a:extLst>
              <a:ext uri="{FF2B5EF4-FFF2-40B4-BE49-F238E27FC236}">
                <a16:creationId xmlns:a16="http://schemas.microsoft.com/office/drawing/2014/main" id="{CDB5B2DA-AF72-4F94-A672-DBA974AC6468}"/>
              </a:ext>
            </a:extLst>
          </p:cNvPr>
          <p:cNvSpPr txBox="1"/>
          <p:nvPr/>
        </p:nvSpPr>
        <p:spPr>
          <a:xfrm>
            <a:off x="360547" y="1545542"/>
            <a:ext cx="6890057" cy="3308150"/>
          </a:xfrm>
          <a:prstGeom prst="rect">
            <a:avLst/>
          </a:prstGeom>
          <a:noFill/>
        </p:spPr>
        <p:txBody>
          <a:bodyPr wrap="square" rtlCol="0">
            <a:spAutoFit/>
          </a:bodyPr>
          <a:lstStyle/>
          <a:p>
            <a:pPr indent="360000">
              <a:lnSpc>
                <a:spcPct val="120000"/>
              </a:lnSpc>
            </a:pPr>
            <a:r>
              <a:rPr lang="zh-CN" altLang="en-US" dirty="0"/>
              <a:t>神经概率语言模型：使用该模型的参数进行估计，使得在扩大上下文窗口数目的同时降低了模型参数的规模，并在神经网络的帮助下，语言模型不需要持续改进平滑算法来缓解性能瓶颈的问题。特别是</a:t>
            </a:r>
            <a:r>
              <a:rPr lang="en-US" altLang="zh-CN" dirty="0" err="1"/>
              <a:t>word2vec</a:t>
            </a:r>
            <a:r>
              <a:rPr lang="zh-CN" altLang="en-US" dirty="0"/>
              <a:t>模型，他的训练时无监督的，一个数据量庞大的语料库就可以完成训练，称为经典之作。</a:t>
            </a:r>
            <a:endParaRPr lang="en-US" altLang="zh-CN" dirty="0"/>
          </a:p>
          <a:p>
            <a:pPr indent="360000">
              <a:lnSpc>
                <a:spcPct val="120000"/>
              </a:lnSpc>
            </a:pPr>
            <a:r>
              <a:rPr lang="zh-CN" altLang="en-US" dirty="0"/>
              <a:t>在预训练语言模型特别是</a:t>
            </a:r>
            <a:r>
              <a:rPr lang="en-US" altLang="zh-CN" dirty="0"/>
              <a:t>BERT</a:t>
            </a:r>
            <a:r>
              <a:rPr lang="zh-CN" altLang="en-US" dirty="0"/>
              <a:t>模型提出后，语言模型领域的研究进入一个新的时期，采用双向语言模型，隐蔽语言模型以及排序语言模型等理论，更深层次上对自然语言中的语法语义信息完成及建模。预训练语言模型的表示能力相比于神经概率语言模型有了质的飞越。</a:t>
            </a:r>
            <a:endParaRPr lang="en-US" altLang="zh-CN" dirty="0"/>
          </a:p>
          <a:p>
            <a:pPr indent="360000">
              <a:lnSpc>
                <a:spcPct val="120000"/>
              </a:lnSpc>
            </a:pPr>
            <a:r>
              <a:rPr lang="zh-CN" altLang="en-US" dirty="0"/>
              <a:t>面临的挑战：</a:t>
            </a:r>
            <a:r>
              <a:rPr lang="en-US" altLang="zh-CN" dirty="0"/>
              <a:t>1</a:t>
            </a:r>
            <a:r>
              <a:rPr lang="zh-CN" altLang="en-US" dirty="0"/>
              <a:t>、由于预训练语言模型在训练过程中需要大量无监督文本数据，对于低资源语言不够友好，</a:t>
            </a:r>
            <a:r>
              <a:rPr lang="en-US" altLang="zh-CN" dirty="0"/>
              <a:t>2</a:t>
            </a:r>
            <a:r>
              <a:rPr lang="zh-CN" altLang="en-US" dirty="0"/>
              <a:t>、由于预训练语言模型采用的复杂网络结构，其解释性较低，网络结构中的那些模块可以捕获何种信息尚不明确，</a:t>
            </a:r>
            <a:r>
              <a:rPr lang="en-US" altLang="zh-CN" dirty="0"/>
              <a:t>3</a:t>
            </a:r>
            <a:r>
              <a:rPr lang="zh-CN" altLang="en-US" dirty="0"/>
              <a:t>、在模型压缩过程中，会导致语言模型在推理任务上的性能发生较大损失，而自然语言推理任务又是自然语言理解中一个非常关键的问题，如何在压缩中尽可能保留其推理能力这一方面的问题还有待解决。</a:t>
            </a:r>
            <a:endParaRPr lang="en-US" altLang="zh-CN" dirty="0"/>
          </a:p>
        </p:txBody>
      </p:sp>
    </p:spTree>
    <p:extLst>
      <p:ext uri="{BB962C8B-B14F-4D97-AF65-F5344CB8AC3E}">
        <p14:creationId xmlns:p14="http://schemas.microsoft.com/office/powerpoint/2010/main" val="1365520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7366119"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现有模型分类、对比和学习方法</a:t>
            </a:r>
          </a:p>
        </p:txBody>
      </p:sp>
      <p:sp>
        <p:nvSpPr>
          <p:cNvPr id="5" name="文本框 4">
            <a:extLst>
              <a:ext uri="{FF2B5EF4-FFF2-40B4-BE49-F238E27FC236}">
                <a16:creationId xmlns:a16="http://schemas.microsoft.com/office/drawing/2014/main" id="{CDB5B2DA-AF72-4F94-A672-DBA974AC6468}"/>
              </a:ext>
            </a:extLst>
          </p:cNvPr>
          <p:cNvSpPr txBox="1"/>
          <p:nvPr/>
        </p:nvSpPr>
        <p:spPr>
          <a:xfrm>
            <a:off x="360547" y="1545542"/>
            <a:ext cx="6890057" cy="2061655"/>
          </a:xfrm>
          <a:prstGeom prst="rect">
            <a:avLst/>
          </a:prstGeom>
          <a:noFill/>
        </p:spPr>
        <p:txBody>
          <a:bodyPr wrap="square" rtlCol="0">
            <a:spAutoFit/>
          </a:bodyPr>
          <a:lstStyle/>
          <a:p>
            <a:pPr indent="360000">
              <a:lnSpc>
                <a:spcPct val="120000"/>
              </a:lnSpc>
            </a:pPr>
            <a:r>
              <a:rPr lang="zh-CN" altLang="en-US" dirty="0"/>
              <a:t>先后出现了文法语言模型。概率语言模型，但是该模型存在长距离依赖建模能力较差，无法解决一词多义的问题。之后，研究人员提出将深度学习应用于语言模型。其研究指出，神经网络方法在当时没有大规模用于语言模型的研究是因为：</a:t>
            </a:r>
            <a:r>
              <a:rPr lang="en-US" altLang="zh-CN" dirty="0"/>
              <a:t>1</a:t>
            </a:r>
            <a:r>
              <a:rPr lang="zh-CN" altLang="en-US" dirty="0"/>
              <a:t>、一些研究人员觉得使用统计方法更加合理，</a:t>
            </a:r>
            <a:r>
              <a:rPr lang="en-US" altLang="zh-CN" dirty="0"/>
              <a:t>2</a:t>
            </a:r>
            <a:r>
              <a:rPr lang="zh-CN" altLang="en-US" dirty="0"/>
              <a:t>、神经网络所需要的数据量是巨大的，训练效率低，虽然性能上优于当时已有的统计方法，但计算成本是高昂的。</a:t>
            </a:r>
            <a:endParaRPr lang="en-US" altLang="zh-CN" dirty="0"/>
          </a:p>
          <a:p>
            <a:pPr indent="360000">
              <a:lnSpc>
                <a:spcPct val="120000"/>
              </a:lnSpc>
            </a:pPr>
            <a:r>
              <a:rPr lang="zh-CN" altLang="en-US" dirty="0"/>
              <a:t>后续主要对这两个方面进行优化，随着长短期记忆网络（</a:t>
            </a:r>
            <a:r>
              <a:rPr lang="en-US" altLang="zh-CN" dirty="0"/>
              <a:t>LSTM</a:t>
            </a:r>
            <a:r>
              <a:rPr lang="zh-CN" altLang="en-US" dirty="0"/>
              <a:t>）的广泛应用和</a:t>
            </a:r>
            <a:r>
              <a:rPr lang="en-US" altLang="zh-CN" dirty="0"/>
              <a:t>Transformer</a:t>
            </a:r>
            <a:r>
              <a:rPr lang="zh-CN" altLang="en-US" dirty="0"/>
              <a:t>网络的提出，以及预训练思想，半监督思想的快速发展，预训练语言模型称为目前基于深度学习的语言模型中性能表现最为优异、研究最为广泛的一类语言模型。</a:t>
            </a:r>
            <a:endParaRPr lang="en-US" altLang="zh-CN" dirty="0"/>
          </a:p>
        </p:txBody>
      </p:sp>
    </p:spTree>
    <p:extLst>
      <p:ext uri="{BB962C8B-B14F-4D97-AF65-F5344CB8AC3E}">
        <p14:creationId xmlns:p14="http://schemas.microsoft.com/office/powerpoint/2010/main" val="530365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360547" y="823249"/>
            <a:ext cx="2298329"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346" y="141297"/>
            <a:ext cx="4288353" cy="707886"/>
          </a:xfrm>
          <a:prstGeom prst="rect">
            <a:avLst/>
          </a:prstGeom>
          <a:noFill/>
        </p:spPr>
        <p:txBody>
          <a:bodyPr wrap="none" rtlCol="0">
            <a:spAutoFit/>
          </a:bodyPr>
          <a:lstStyle/>
          <a:p>
            <a:r>
              <a:rPr lang="zh-CN" altLang="en-US" sz="4000" dirty="0">
                <a:latin typeface="Dotum" panose="020B0600000101010101" pitchFamily="34" charset="-127"/>
                <a:ea typeface="Dotum" panose="020B0600000101010101" pitchFamily="34" charset="-127"/>
                <a:cs typeface="Arial Unicode MS" panose="020B0604020202020204" pitchFamily="34" charset="-122"/>
              </a:rPr>
              <a:t>神经概率语言模型</a:t>
            </a:r>
          </a:p>
        </p:txBody>
      </p:sp>
      <p:sp>
        <p:nvSpPr>
          <p:cNvPr id="5" name="文本框 4">
            <a:extLst>
              <a:ext uri="{FF2B5EF4-FFF2-40B4-BE49-F238E27FC236}">
                <a16:creationId xmlns:a16="http://schemas.microsoft.com/office/drawing/2014/main" id="{CDB5B2DA-AF72-4F94-A672-DBA974AC6468}"/>
              </a:ext>
            </a:extLst>
          </p:cNvPr>
          <p:cNvSpPr txBox="1"/>
          <p:nvPr/>
        </p:nvSpPr>
        <p:spPr>
          <a:xfrm>
            <a:off x="360547" y="1545542"/>
            <a:ext cx="6890057" cy="1812356"/>
          </a:xfrm>
          <a:prstGeom prst="rect">
            <a:avLst/>
          </a:prstGeom>
          <a:noFill/>
        </p:spPr>
        <p:txBody>
          <a:bodyPr wrap="square" rtlCol="0">
            <a:spAutoFit/>
          </a:bodyPr>
          <a:lstStyle/>
          <a:p>
            <a:pPr indent="360000">
              <a:lnSpc>
                <a:spcPct val="120000"/>
              </a:lnSpc>
            </a:pPr>
            <a:r>
              <a:rPr lang="zh-CN" altLang="en-US" dirty="0"/>
              <a:t>神经概率语言模型：</a:t>
            </a:r>
            <a:r>
              <a:rPr lang="en-US" altLang="zh-CN" dirty="0" err="1"/>
              <a:t>RNN</a:t>
            </a:r>
            <a:r>
              <a:rPr lang="zh-CN" altLang="en-US" dirty="0"/>
              <a:t>语言模型，</a:t>
            </a:r>
            <a:r>
              <a:rPr lang="en-US" altLang="zh-CN" dirty="0"/>
              <a:t>SENNA</a:t>
            </a:r>
            <a:r>
              <a:rPr lang="zh-CN" altLang="en-US" dirty="0"/>
              <a:t>模型，</a:t>
            </a:r>
            <a:r>
              <a:rPr lang="en-US" altLang="zh-CN" dirty="0" err="1"/>
              <a:t>Word2Vec</a:t>
            </a:r>
            <a:r>
              <a:rPr lang="zh-CN" altLang="en-US" dirty="0"/>
              <a:t>模型</a:t>
            </a:r>
            <a:endParaRPr lang="en-US" altLang="zh-CN" dirty="0"/>
          </a:p>
          <a:p>
            <a:pPr indent="360000">
              <a:lnSpc>
                <a:spcPct val="120000"/>
              </a:lnSpc>
            </a:pPr>
            <a:r>
              <a:rPr lang="en-US" altLang="zh-CN" dirty="0" err="1"/>
              <a:t>Word2Vec</a:t>
            </a:r>
            <a:r>
              <a:rPr lang="zh-CN" altLang="en-US" dirty="0"/>
              <a:t>模型：可以看做是对数模型和分层模型的结合。针对之前模型中计算复杂度主要来自于非线性隐藏层的问题，该模型选择继续采用之前工作中提出的网络模型，分别为</a:t>
            </a:r>
            <a:r>
              <a:rPr lang="en-US" altLang="zh-CN" dirty="0"/>
              <a:t>1</a:t>
            </a:r>
            <a:r>
              <a:rPr lang="zh-CN" altLang="en-US" dirty="0"/>
              <a:t>、词袋模型（</a:t>
            </a:r>
            <a:r>
              <a:rPr lang="en-US" altLang="zh-CN" dirty="0" err="1"/>
              <a:t>CBOW</a:t>
            </a:r>
            <a:r>
              <a:rPr lang="zh-CN" altLang="en-US" dirty="0"/>
              <a:t>），在该模型中移除了非线性隐藏层，投影层被所以单词共享，其训练目标是给定某一位置单词的上下文信息来预测这一位置单词；</a:t>
            </a:r>
            <a:r>
              <a:rPr lang="en-US" altLang="zh-CN" dirty="0"/>
              <a:t>2</a:t>
            </a:r>
            <a:r>
              <a:rPr lang="zh-CN" altLang="en-US" dirty="0"/>
              <a:t>、连续</a:t>
            </a:r>
            <a:r>
              <a:rPr lang="en-US" altLang="zh-CN" dirty="0"/>
              <a:t>Skip-gram</a:t>
            </a:r>
            <a:r>
              <a:rPr lang="zh-CN" altLang="en-US" dirty="0"/>
              <a:t>模型，其网络结构与</a:t>
            </a:r>
            <a:r>
              <a:rPr lang="en-US" altLang="zh-CN" dirty="0" err="1"/>
              <a:t>CBOW</a:t>
            </a:r>
            <a:r>
              <a:rPr lang="zh-CN" altLang="en-US" dirty="0"/>
              <a:t>类型，但训练目标不同，是通过给定一个单词预测前后一定范围内的单词。</a:t>
            </a:r>
            <a:endParaRPr lang="en-US" altLang="zh-CN" dirty="0"/>
          </a:p>
        </p:txBody>
      </p:sp>
      <p:sp>
        <p:nvSpPr>
          <p:cNvPr id="6" name="文本框 5">
            <a:extLst>
              <a:ext uri="{FF2B5EF4-FFF2-40B4-BE49-F238E27FC236}">
                <a16:creationId xmlns:a16="http://schemas.microsoft.com/office/drawing/2014/main" id="{F7BC120F-5847-4AAF-9E8A-E7E83BD89923}"/>
              </a:ext>
            </a:extLst>
          </p:cNvPr>
          <p:cNvSpPr txBox="1"/>
          <p:nvPr/>
        </p:nvSpPr>
        <p:spPr>
          <a:xfrm>
            <a:off x="3292260" y="664974"/>
            <a:ext cx="5626033" cy="316549"/>
          </a:xfrm>
          <a:prstGeom prst="rect">
            <a:avLst/>
          </a:prstGeom>
          <a:noFill/>
        </p:spPr>
        <p:txBody>
          <a:bodyPr wrap="square" rtlCol="0">
            <a:spAutoFit/>
          </a:bodyPr>
          <a:lstStyle/>
          <a:p>
            <a:pPr indent="360000">
              <a:lnSpc>
                <a:spcPct val="120000"/>
              </a:lnSpc>
            </a:pPr>
            <a:r>
              <a:rPr lang="zh-CN" altLang="en-US" dirty="0"/>
              <a:t>联合学习词向量与分布表达的概率函数，从而避免数据稀疏问题</a:t>
            </a:r>
            <a:endParaRPr lang="en-US" altLang="zh-CN" dirty="0"/>
          </a:p>
        </p:txBody>
      </p:sp>
    </p:spTree>
    <p:extLst>
      <p:ext uri="{BB962C8B-B14F-4D97-AF65-F5344CB8AC3E}">
        <p14:creationId xmlns:p14="http://schemas.microsoft.com/office/powerpoint/2010/main" val="4101457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p:cTn id="10" dur="500" fill="hold"/>
                                        <p:tgtEl>
                                          <p:spTgt spid="41"/>
                                        </p:tgtEl>
                                        <p:attrNameLst>
                                          <p:attrName>ppt_w</p:attrName>
                                        </p:attrNameLst>
                                      </p:cBhvr>
                                      <p:tavLst>
                                        <p:tav tm="0">
                                          <p:val>
                                            <p:fltVal val="0"/>
                                          </p:val>
                                        </p:tav>
                                        <p:tav tm="100000">
                                          <p:val>
                                            <p:strVal val="#ppt_w"/>
                                          </p:val>
                                        </p:tav>
                                      </p:tavLst>
                                    </p:anim>
                                    <p:anim calcmode="lin" valueType="num">
                                      <p:cBhvr>
                                        <p:cTn id="11" dur="500" fill="hold"/>
                                        <p:tgtEl>
                                          <p:spTgt spid="41"/>
                                        </p:tgtEl>
                                        <p:attrNameLst>
                                          <p:attrName>ppt_h</p:attrName>
                                        </p:attrNameLst>
                                      </p:cBhvr>
                                      <p:tavLst>
                                        <p:tav tm="0">
                                          <p:val>
                                            <p:fltVal val="0"/>
                                          </p:val>
                                        </p:tav>
                                        <p:tav tm="100000">
                                          <p:val>
                                            <p:strVal val="#ppt_h"/>
                                          </p:val>
                                        </p:tav>
                                      </p:tavLst>
                                    </p:anim>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heme/theme1.xml><?xml version="1.0" encoding="utf-8"?>
<a:theme xmlns:a="http://schemas.openxmlformats.org/drawingml/2006/main" name="Office 主题​​">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Garamond-Trebuchet MS">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1853</TotalTime>
  <Words>2911</Words>
  <Application>Microsoft Office PowerPoint</Application>
  <PresentationFormat>全屏显示(16:9)</PresentationFormat>
  <Paragraphs>87</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Dotum</vt:lpstr>
      <vt:lpstr>微软雅黑</vt:lpstr>
      <vt:lpstr>Arial</vt:lpstr>
      <vt:lpstr>Calibri</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LK970526@outlook.com</cp:lastModifiedBy>
  <cp:revision>164</cp:revision>
  <dcterms:created xsi:type="dcterms:W3CDTF">2016-12-14T09:45:00Z</dcterms:created>
  <dcterms:modified xsi:type="dcterms:W3CDTF">2021-10-14T10:57:10Z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2A47CFD1941A40A899B965392ABCE920</vt:lpwstr>
  </property>
</Properties>
</file>