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9"/>
  </p:notesMasterIdLst>
  <p:sldIdLst>
    <p:sldId id="257" r:id="rId2"/>
    <p:sldId id="260" r:id="rId3"/>
    <p:sldId id="283" r:id="rId4"/>
    <p:sldId id="261" r:id="rId5"/>
    <p:sldId id="270" r:id="rId6"/>
    <p:sldId id="271" r:id="rId7"/>
    <p:sldId id="275" r:id="rId8"/>
    <p:sldId id="272" r:id="rId9"/>
    <p:sldId id="300" r:id="rId10"/>
    <p:sldId id="279" r:id="rId11"/>
    <p:sldId id="280" r:id="rId12"/>
    <p:sldId id="281" r:id="rId13"/>
    <p:sldId id="284" r:id="rId14"/>
    <p:sldId id="288" r:id="rId15"/>
    <p:sldId id="285" r:id="rId16"/>
    <p:sldId id="289" r:id="rId17"/>
    <p:sldId id="286" r:id="rId18"/>
    <p:sldId id="301" r:id="rId19"/>
    <p:sldId id="290" r:id="rId20"/>
    <p:sldId id="297" r:id="rId21"/>
    <p:sldId id="298" r:id="rId22"/>
    <p:sldId id="287" r:id="rId23"/>
    <p:sldId id="302" r:id="rId24"/>
    <p:sldId id="294" r:id="rId25"/>
    <p:sldId id="296" r:id="rId26"/>
    <p:sldId id="299" r:id="rId27"/>
    <p:sldId id="269" r:id="rId28"/>
  </p:sldIdLst>
  <p:sldSz cx="12192000" cy="6858000"/>
  <p:notesSz cx="6858000" cy="9144000"/>
  <p:embeddedFontLst>
    <p:embeddedFont>
      <p:font typeface="맑은 고딕" panose="020B0503020000020004" pitchFamily="50" charset="-127"/>
      <p:regular r:id="rId30"/>
      <p:bold r:id="rId31"/>
    </p:embeddedFont>
    <p:embeddedFont>
      <p:font typeface="메이플스토리" panose="02000300000000000000" pitchFamily="2" charset="-127"/>
      <p:regular r:id="rId32"/>
      <p:bold r:id="rId33"/>
    </p:embeddedFont>
    <p:embeddedFont>
      <p:font typeface="배찌체" panose="00000500000000000000" pitchFamily="2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97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xxHxxx/Ubion-Mini-Project-HR-Analysi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7180" y="2228671"/>
            <a:ext cx="7837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 is interesting</a:t>
            </a:r>
            <a:endParaRPr lang="ko-KR" altLang="en-US" sz="72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이재헌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채윤길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이주희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3</a:t>
            </a:r>
            <a:r>
              <a:rPr lang="ko-KR" altLang="en-US" sz="3200" spc="-15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년차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이직을 시작하다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2745" y="498947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연차와 이직률의 관계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3 ~ 6 </a:t>
            </a:r>
            <a:r>
              <a:rPr lang="ko-KR" altLang="en-US" sz="2000" spc="-150" dirty="0" err="1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년차에서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이직이 잦다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311" y="1658301"/>
            <a:ext cx="9430073" cy="45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5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3</a:t>
            </a:r>
            <a:r>
              <a:rPr lang="ko-KR" altLang="en-US" sz="3200" spc="-15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년차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이직을 시작하다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2745" y="498947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급여와 이직은 음의 상관관계를 가진다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급여가 낮을수록 이직률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UP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311" y="1675079"/>
            <a:ext cx="9430073" cy="45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3</a:t>
            </a:r>
            <a:r>
              <a:rPr lang="ko-KR" altLang="en-US" sz="3200" spc="-15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년차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이직을 시작하다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2745" y="498947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 별  급여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(low,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medium,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high)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비율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 5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 차 까지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Low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비율이 높아짐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/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이후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043" y="1658301"/>
            <a:ext cx="7332608" cy="45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7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6193" y="1727732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30730" y="2497173"/>
            <a:ext cx="6330540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행복은 월급순이 맞나요</a:t>
            </a:r>
            <a:r>
              <a:rPr lang="en-US" altLang="ko-KR" sz="36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...?</a:t>
            </a:r>
            <a:endParaRPr lang="ko-KR" altLang="en-US" sz="3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458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행복은 월급순이 맞나요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...?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348" y="498947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박스 플롯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급여와 직장 만족도의 관계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(X =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 수준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, Y =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직장 만족도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해석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 수준이 올라가면 직장 만족의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분위 수가 올라가는 경향을 보이기는 한다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하지만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, low , medium , high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수준의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분위 수는 상당히 유사하다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4949" y="2177143"/>
            <a:ext cx="3483428" cy="407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5467" y="1727732"/>
            <a:ext cx="864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77637" y="2497173"/>
            <a:ext cx="6836726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연차와 만족도는 어떤 관계가 있을까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775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연차와 만족도는 어떤 관계가 있을까</a:t>
            </a: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4730" y="498947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err="1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산점도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- 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연차에 따른  만족도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/ X=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근속 </a:t>
            </a:r>
            <a:r>
              <a:rPr lang="ko-KR" altLang="en-US" sz="2000" spc="-150" dirty="0" err="1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 , Y = 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직장만족도</a:t>
            </a:r>
            <a:endParaRPr lang="en-US" altLang="ko-KR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해석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연차가 올라갈수록 직장에 대한 만족도는 높은 편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아마도 만족도가 낮은 직원들은</a:t>
            </a:r>
            <a:endParaRPr lang="en-US" altLang="ko-KR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연차가 높아지기 전에 퇴사를 하는 것 같다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800" y="2068909"/>
            <a:ext cx="5512526" cy="435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31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6632" y="1727732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71552" y="2497173"/>
            <a:ext cx="6248897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승진은 성적순이 </a:t>
            </a:r>
            <a:r>
              <a:rPr lang="ko-KR" altLang="en-US" sz="36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아니잖아요</a:t>
            </a:r>
            <a:r>
              <a:rPr lang="en-US" altLang="ko-KR" sz="36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</a:t>
            </a:r>
            <a:endParaRPr lang="ko-KR" altLang="en-US" sz="36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573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A4346F-5C1F-418E-905A-D6CF1B6AF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16" y="2200103"/>
            <a:ext cx="6392167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80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4D721427-A8E6-4FD2-BAB3-BE88AB999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81530"/>
              </p:ext>
            </p:extLst>
          </p:nvPr>
        </p:nvGraphicFramePr>
        <p:xfrm>
          <a:off x="762667" y="2653147"/>
          <a:ext cx="9884867" cy="15517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3321">
                  <a:extLst>
                    <a:ext uri="{9D8B030D-6E8A-4147-A177-3AD203B41FA5}">
                      <a16:colId xmlns:a16="http://schemas.microsoft.com/office/drawing/2014/main" val="1423167219"/>
                    </a:ext>
                  </a:extLst>
                </a:gridCol>
                <a:gridCol w="2937182">
                  <a:extLst>
                    <a:ext uri="{9D8B030D-6E8A-4147-A177-3AD203B41FA5}">
                      <a16:colId xmlns:a16="http://schemas.microsoft.com/office/drawing/2014/main" val="2998681635"/>
                    </a:ext>
                  </a:extLst>
                </a:gridCol>
                <a:gridCol w="2937182">
                  <a:extLst>
                    <a:ext uri="{9D8B030D-6E8A-4147-A177-3AD203B41FA5}">
                      <a16:colId xmlns:a16="http://schemas.microsoft.com/office/drawing/2014/main" val="2647287412"/>
                    </a:ext>
                  </a:extLst>
                </a:gridCol>
                <a:gridCol w="2937182">
                  <a:extLst>
                    <a:ext uri="{9D8B030D-6E8A-4147-A177-3AD203B41FA5}">
                      <a16:colId xmlns:a16="http://schemas.microsoft.com/office/drawing/2014/main" val="1295782723"/>
                    </a:ext>
                  </a:extLst>
                </a:gridCol>
              </a:tblGrid>
              <a:tr h="5124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승진여부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인사고과 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프로젝트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근무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32878"/>
                  </a:ext>
                </a:extLst>
              </a:tr>
              <a:tr h="519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0.716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3.80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201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16642"/>
                  </a:ext>
                </a:extLst>
              </a:tr>
              <a:tr h="519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YES</a:t>
                      </a:r>
                      <a:endParaRPr lang="ko-KR" altLang="en-US" sz="2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0.706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3.75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200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3429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승진은 성적순이 </a:t>
            </a:r>
            <a:r>
              <a:rPr lang="ko-KR" altLang="en-US" sz="3200" spc="-15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아니잖아요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157" y="498947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테이블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승진여부는 개인의 퍼포먼스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(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인사고과 점수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근무 시간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큰 관계가 없다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86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600" y="1726189"/>
            <a:ext cx="952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</a:t>
            </a:r>
            <a:endParaRPr lang="ko-KR" altLang="en-US" sz="54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36139" y="1952904"/>
            <a:ext cx="9377938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0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600" y="3194050"/>
            <a:ext cx="1072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</a:t>
            </a:r>
            <a:endParaRPr lang="ko-KR" altLang="en-US" sz="54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36140" y="3420765"/>
            <a:ext cx="9377937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200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년차</a:t>
            </a:r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이직을 시작하다</a:t>
            </a:r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9600" y="4661911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</a:t>
            </a:r>
            <a:endParaRPr lang="ko-KR" altLang="en-US" sz="54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36140" y="4888626"/>
            <a:ext cx="9377937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행복은 월급순이 맞나요</a:t>
            </a:r>
            <a:r>
              <a:rPr lang="en-US" altLang="ko-KR" sz="20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...?</a:t>
            </a:r>
            <a:endParaRPr lang="ko-KR" altLang="en-US" sz="2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승진은 성적순이 </a:t>
            </a:r>
            <a:r>
              <a:rPr lang="ko-KR" altLang="en-US" sz="3200" spc="-15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아니잖아요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157" y="498947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테이블 시각화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(X =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 여부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</a:p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해석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승진여부는 개인의 퍼포먼스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(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인사고과 점수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근무 시간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큰 관계가 없다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898D53-2742-4EF5-BC62-B3872582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5966" y="2341927"/>
            <a:ext cx="2507465" cy="33829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F12EA1-00B6-43D6-89A9-F2707E117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674" y="2325149"/>
            <a:ext cx="2507465" cy="3382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AE8534E-DF63-47ED-9D6A-13D194B0E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2267" y="2325149"/>
            <a:ext cx="2507465" cy="33829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F65BDB-AE01-4E64-B86A-F0F4B2194722}"/>
              </a:ext>
            </a:extLst>
          </p:cNvPr>
          <p:cNvSpPr txBox="1"/>
          <p:nvPr/>
        </p:nvSpPr>
        <p:spPr>
          <a:xfrm>
            <a:off x="776392" y="1644242"/>
            <a:ext cx="2906375" cy="54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43F72-077F-4815-9D91-132D7D100526}"/>
              </a:ext>
            </a:extLst>
          </p:cNvPr>
          <p:cNvSpPr txBox="1"/>
          <p:nvPr/>
        </p:nvSpPr>
        <p:spPr>
          <a:xfrm>
            <a:off x="928792" y="1796642"/>
            <a:ext cx="2906375" cy="54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557CB-321E-4886-BE87-225516D0D2E3}"/>
              </a:ext>
            </a:extLst>
          </p:cNvPr>
          <p:cNvSpPr txBox="1"/>
          <p:nvPr/>
        </p:nvSpPr>
        <p:spPr>
          <a:xfrm>
            <a:off x="727218" y="1798040"/>
            <a:ext cx="29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Y=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인사고과 점수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4DEB6-84DA-4044-8007-DD0515528C73}"/>
              </a:ext>
            </a:extLst>
          </p:cNvPr>
          <p:cNvSpPr txBox="1"/>
          <p:nvPr/>
        </p:nvSpPr>
        <p:spPr>
          <a:xfrm>
            <a:off x="8446510" y="1799114"/>
            <a:ext cx="29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Y=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근무시간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51430-9F98-4150-BB72-2014DBF86E1C}"/>
              </a:ext>
            </a:extLst>
          </p:cNvPr>
          <p:cNvSpPr txBox="1"/>
          <p:nvPr/>
        </p:nvSpPr>
        <p:spPr>
          <a:xfrm>
            <a:off x="4642811" y="1799114"/>
            <a:ext cx="29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Y=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수</a:t>
            </a:r>
          </a:p>
        </p:txBody>
      </p:sp>
    </p:spTree>
    <p:extLst>
      <p:ext uri="{BB962C8B-B14F-4D97-AF65-F5344CB8AC3E}">
        <p14:creationId xmlns:p14="http://schemas.microsoft.com/office/powerpoint/2010/main" val="2814512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승진은 성적순이 </a:t>
            </a:r>
            <a:r>
              <a:rPr lang="ko-KR" altLang="en-US" sz="3200" spc="-15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아니잖아요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157" y="498947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승진은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오히려 연차에 영향을 많이 받는 경향이 있다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1480" y="1675079"/>
            <a:ext cx="9209734" cy="45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67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  <a14:imgEffect>
                      <a14:brightnessContrast bright="-6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731" y="1727732"/>
            <a:ext cx="827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67468" y="2497173"/>
            <a:ext cx="9857065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열심히 일해봐라 돈 많이 주나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악으로 깡으로 버텨라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!!!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822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F78CF2-E325-4B00-B65D-3E636EED4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391" y="493433"/>
            <a:ext cx="5841218" cy="587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7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4D721427-A8E6-4FD2-BAB3-BE88AB999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00214"/>
              </p:ext>
            </p:extLst>
          </p:nvPr>
        </p:nvGraphicFramePr>
        <p:xfrm>
          <a:off x="973593" y="2470685"/>
          <a:ext cx="9884866" cy="19166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1159">
                  <a:extLst>
                    <a:ext uri="{9D8B030D-6E8A-4147-A177-3AD203B41FA5}">
                      <a16:colId xmlns:a16="http://schemas.microsoft.com/office/drawing/2014/main" val="1423167219"/>
                    </a:ext>
                  </a:extLst>
                </a:gridCol>
                <a:gridCol w="2794569">
                  <a:extLst>
                    <a:ext uri="{9D8B030D-6E8A-4147-A177-3AD203B41FA5}">
                      <a16:colId xmlns:a16="http://schemas.microsoft.com/office/drawing/2014/main" val="2998681635"/>
                    </a:ext>
                  </a:extLst>
                </a:gridCol>
                <a:gridCol w="2794569">
                  <a:extLst>
                    <a:ext uri="{9D8B030D-6E8A-4147-A177-3AD203B41FA5}">
                      <a16:colId xmlns:a16="http://schemas.microsoft.com/office/drawing/2014/main" val="2647287412"/>
                    </a:ext>
                  </a:extLst>
                </a:gridCol>
                <a:gridCol w="2794569">
                  <a:extLst>
                    <a:ext uri="{9D8B030D-6E8A-4147-A177-3AD203B41FA5}">
                      <a16:colId xmlns:a16="http://schemas.microsoft.com/office/drawing/2014/main" val="1295782723"/>
                    </a:ext>
                  </a:extLst>
                </a:gridCol>
              </a:tblGrid>
              <a:tr h="4742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급여 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인사고과 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프로젝트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근무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32878"/>
                  </a:ext>
                </a:extLst>
              </a:tr>
              <a:tr h="480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0.717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3.80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200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16642"/>
                  </a:ext>
                </a:extLst>
              </a:tr>
              <a:tr h="480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MEDIUM</a:t>
                      </a:r>
                      <a:endParaRPr lang="ko-KR" altLang="en-US" sz="2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0.717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3.81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201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3429"/>
                  </a:ext>
                </a:extLst>
              </a:tr>
              <a:tr h="480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HIGH</a:t>
                      </a:r>
                      <a:endParaRPr lang="ko-KR" altLang="en-US" sz="2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0.704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3.77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201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439729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악으로 깡으로 버텨라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348" y="498947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1" y="1006929"/>
            <a:ext cx="10274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해석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 수준은 개인의 퍼포먼스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인사고과 점수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근무 시간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관계 없이 유사한 경향을 보인다</a:t>
            </a:r>
          </a:p>
        </p:txBody>
      </p:sp>
    </p:spTree>
    <p:extLst>
      <p:ext uri="{BB962C8B-B14F-4D97-AF65-F5344CB8AC3E}">
        <p14:creationId xmlns:p14="http://schemas.microsoft.com/office/powerpoint/2010/main" val="1203569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악으로 깡으로 버텨라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348" y="498947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1086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테이블 시각화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(X =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 수준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해석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 수준은 개인의 퍼포먼스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인사고과 점수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근무 시간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관계 없이 유사한 경향을 보인다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898D53-2742-4EF5-BC62-B3872582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849" y="2341927"/>
            <a:ext cx="3803699" cy="33829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F12EA1-00B6-43D6-89A9-F2707E117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7" y="2325149"/>
            <a:ext cx="3803699" cy="3382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AE8534E-DF63-47ED-9D6A-13D194B0E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150" y="2325149"/>
            <a:ext cx="3803699" cy="33829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F65BDB-AE01-4E64-B86A-F0F4B2194722}"/>
              </a:ext>
            </a:extLst>
          </p:cNvPr>
          <p:cNvSpPr txBox="1"/>
          <p:nvPr/>
        </p:nvSpPr>
        <p:spPr>
          <a:xfrm>
            <a:off x="776392" y="1644242"/>
            <a:ext cx="2906375" cy="54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43F72-077F-4815-9D91-132D7D100526}"/>
              </a:ext>
            </a:extLst>
          </p:cNvPr>
          <p:cNvSpPr txBox="1"/>
          <p:nvPr/>
        </p:nvSpPr>
        <p:spPr>
          <a:xfrm>
            <a:off x="928792" y="1796642"/>
            <a:ext cx="2906375" cy="54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557CB-321E-4886-BE87-225516D0D2E3}"/>
              </a:ext>
            </a:extLst>
          </p:cNvPr>
          <p:cNvSpPr txBox="1"/>
          <p:nvPr/>
        </p:nvSpPr>
        <p:spPr>
          <a:xfrm>
            <a:off x="727218" y="1798040"/>
            <a:ext cx="29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Y=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인사고과 점수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4DEB6-84DA-4044-8007-DD0515528C73}"/>
              </a:ext>
            </a:extLst>
          </p:cNvPr>
          <p:cNvSpPr txBox="1"/>
          <p:nvPr/>
        </p:nvSpPr>
        <p:spPr>
          <a:xfrm>
            <a:off x="8446510" y="1799114"/>
            <a:ext cx="29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Y=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근무시간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51430-9F98-4150-BB72-2014DBF86E1C}"/>
              </a:ext>
            </a:extLst>
          </p:cNvPr>
          <p:cNvSpPr txBox="1"/>
          <p:nvPr/>
        </p:nvSpPr>
        <p:spPr>
          <a:xfrm>
            <a:off x="4642811" y="1799114"/>
            <a:ext cx="29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Y=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수</a:t>
            </a:r>
          </a:p>
        </p:txBody>
      </p:sp>
    </p:spTree>
    <p:extLst>
      <p:ext uri="{BB962C8B-B14F-4D97-AF65-F5344CB8AC3E}">
        <p14:creationId xmlns:p14="http://schemas.microsoft.com/office/powerpoint/2010/main" val="3862758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악으로 깡으로 버텨라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348" y="498947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연차가 올라갈수록 높은 수준의 급여를 받는 비율이 높아지는 경향이 있다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1480" y="1675079"/>
            <a:ext cx="9209734" cy="458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30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0639" y="2447473"/>
            <a:ext cx="4510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9C925-AB1B-4077-A56C-0CBAAC06D0A2}"/>
              </a:ext>
            </a:extLst>
          </p:cNvPr>
          <p:cNvSpPr txBox="1"/>
          <p:nvPr/>
        </p:nvSpPr>
        <p:spPr>
          <a:xfrm>
            <a:off x="553153" y="6052457"/>
            <a:ext cx="812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찌체" panose="00000500000000000000" pitchFamily="2" charset="-127"/>
                <a:ea typeface="배찌체" panose="00000500000000000000" pitchFamily="2" charset="-127"/>
                <a:hlinkClick r:id="rId2"/>
              </a:rPr>
              <a:t>프로젝트 코드 주소 </a:t>
            </a:r>
            <a:r>
              <a:rPr lang="en-US" altLang="ko-KR" dirty="0">
                <a:latin typeface="배찌체" panose="00000500000000000000" pitchFamily="2" charset="-127"/>
                <a:ea typeface="배찌체" panose="00000500000000000000" pitchFamily="2" charset="-127"/>
                <a:hlinkClick r:id="rId2"/>
              </a:rPr>
              <a:t>: https://github.com/JxxHxxx/Ubion-Mini-Project-HR-Analysis</a:t>
            </a:r>
            <a:endParaRPr lang="en-US" altLang="ko-KR" dirty="0">
              <a:latin typeface="배찌체" panose="00000500000000000000" pitchFamily="2" charset="-127"/>
              <a:ea typeface="배찌체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4CB96-DB10-4569-842A-35CC7A87D4F8}"/>
              </a:ext>
            </a:extLst>
          </p:cNvPr>
          <p:cNvSpPr txBox="1"/>
          <p:nvPr/>
        </p:nvSpPr>
        <p:spPr>
          <a:xfrm>
            <a:off x="553153" y="4918012"/>
            <a:ext cx="812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찌체" panose="00000500000000000000" pitchFamily="2" charset="-127"/>
                <a:ea typeface="배찌체" panose="00000500000000000000" pitchFamily="2" charset="-127"/>
                <a:hlinkClick r:id="rId2"/>
              </a:rPr>
              <a:t>참여자 </a:t>
            </a:r>
            <a:r>
              <a:rPr lang="en-US" altLang="ko-KR" dirty="0">
                <a:latin typeface="배찌체" panose="00000500000000000000" pitchFamily="2" charset="-127"/>
                <a:ea typeface="배찌체" panose="00000500000000000000" pitchFamily="2" charset="-127"/>
                <a:hlinkClick r:id="rId2"/>
              </a:rPr>
              <a:t>:</a:t>
            </a:r>
            <a:r>
              <a:rPr lang="ko-KR" altLang="en-US" dirty="0">
                <a:latin typeface="배찌체" panose="00000500000000000000" pitchFamily="2" charset="-127"/>
                <a:ea typeface="배찌체" panose="00000500000000000000" pitchFamily="2" charset="-127"/>
              </a:rPr>
              <a:t> 이재헌</a:t>
            </a:r>
            <a:r>
              <a:rPr lang="en-US" altLang="ko-KR" dirty="0">
                <a:latin typeface="배찌체" panose="00000500000000000000" pitchFamily="2" charset="-127"/>
                <a:ea typeface="배찌체" panose="00000500000000000000" pitchFamily="2" charset="-127"/>
              </a:rPr>
              <a:t>(Topic 1,2)</a:t>
            </a:r>
          </a:p>
          <a:p>
            <a:r>
              <a:rPr lang="en-US" altLang="ko-KR" dirty="0">
                <a:latin typeface="배찌체" panose="00000500000000000000" pitchFamily="2" charset="-127"/>
                <a:ea typeface="배찌체" panose="00000500000000000000" pitchFamily="2" charset="-127"/>
              </a:rPr>
              <a:t>                </a:t>
            </a:r>
            <a:r>
              <a:rPr lang="ko-KR" altLang="en-US" dirty="0" err="1">
                <a:latin typeface="배찌체" panose="00000500000000000000" pitchFamily="2" charset="-127"/>
                <a:ea typeface="배찌체" panose="00000500000000000000" pitchFamily="2" charset="-127"/>
              </a:rPr>
              <a:t>채윤길</a:t>
            </a:r>
            <a:r>
              <a:rPr lang="en-US" altLang="ko-KR" dirty="0">
                <a:latin typeface="배찌체" panose="00000500000000000000" pitchFamily="2" charset="-127"/>
                <a:ea typeface="배찌체" panose="00000500000000000000" pitchFamily="2" charset="-127"/>
              </a:rPr>
              <a:t>(Topic 3,4)</a:t>
            </a:r>
          </a:p>
          <a:p>
            <a:r>
              <a:rPr lang="en-US" altLang="ko-KR" dirty="0">
                <a:latin typeface="배찌체" panose="00000500000000000000" pitchFamily="2" charset="-127"/>
                <a:ea typeface="배찌체" panose="00000500000000000000" pitchFamily="2" charset="-127"/>
              </a:rPr>
              <a:t>                </a:t>
            </a:r>
            <a:r>
              <a:rPr lang="ko-KR" altLang="en-US" dirty="0">
                <a:latin typeface="배찌체" panose="00000500000000000000" pitchFamily="2" charset="-127"/>
                <a:ea typeface="배찌체" panose="00000500000000000000" pitchFamily="2" charset="-127"/>
              </a:rPr>
              <a:t>이주희</a:t>
            </a:r>
            <a:r>
              <a:rPr lang="en-US" altLang="ko-KR" dirty="0">
                <a:latin typeface="배찌체" panose="00000500000000000000" pitchFamily="2" charset="-127"/>
                <a:ea typeface="배찌체" panose="00000500000000000000" pitchFamily="2" charset="-127"/>
              </a:rPr>
              <a:t>(Topic</a:t>
            </a:r>
            <a:r>
              <a:rPr lang="ko-KR" altLang="en-US" dirty="0">
                <a:latin typeface="배찌체" panose="00000500000000000000" pitchFamily="2" charset="-127"/>
                <a:ea typeface="배찌체" panose="00000500000000000000" pitchFamily="2" charset="-127"/>
              </a:rPr>
              <a:t> </a:t>
            </a:r>
            <a:r>
              <a:rPr lang="en-US" altLang="ko-KR" dirty="0">
                <a:latin typeface="배찌체" panose="00000500000000000000" pitchFamily="2" charset="-127"/>
                <a:ea typeface="배찌체" panose="00000500000000000000" pitchFamily="2" charset="-127"/>
              </a:rPr>
              <a:t>5,6)</a:t>
            </a:r>
            <a:endParaRPr lang="ko-KR" altLang="en-US" dirty="0">
              <a:latin typeface="배찌체" panose="00000500000000000000" pitchFamily="2" charset="-127"/>
              <a:ea typeface="배찌체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600" y="1726189"/>
            <a:ext cx="1112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</a:t>
            </a:r>
            <a:endParaRPr lang="ko-KR" altLang="en-US" sz="54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36139" y="1952904"/>
            <a:ext cx="9377938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연차와 만족도는 어떤 관계가 있을까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600" y="3194050"/>
            <a:ext cx="1045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</a:t>
            </a:r>
            <a:endParaRPr lang="ko-KR" altLang="en-US" sz="54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36140" y="3420765"/>
            <a:ext cx="9377937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승진은 성적순이 </a:t>
            </a:r>
            <a:r>
              <a:rPr lang="ko-KR" altLang="en-US" sz="200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아니잖아요</a:t>
            </a:r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</a:t>
            </a:r>
            <a:endParaRPr lang="ko-KR" altLang="en-US" sz="20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9600" y="4661911"/>
            <a:ext cx="1067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</a:t>
            </a:r>
            <a:endParaRPr lang="ko-KR" altLang="en-US" sz="54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36140" y="4888626"/>
            <a:ext cx="9377937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열심히 일해봐라 돈 많이 주나</a:t>
            </a:r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!! </a:t>
            </a:r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악으로 깡으로 버텨라</a:t>
            </a:r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!!</a:t>
            </a:r>
            <a:endParaRPr lang="ko-KR" altLang="en-US" sz="20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49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4050" y="1727732"/>
            <a:ext cx="7328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7" y="2497173"/>
            <a:ext cx="4958943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  <a:r>
              <a:rPr lang="en-US" altLang="ko-KR" sz="36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36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997" y="498947"/>
            <a:ext cx="54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부서 별 사고 관련 테이블</a:t>
            </a:r>
          </a:p>
        </p:txBody>
      </p:sp>
      <p:graphicFrame>
        <p:nvGraphicFramePr>
          <p:cNvPr id="11" name="표 13">
            <a:extLst>
              <a:ext uri="{FF2B5EF4-FFF2-40B4-BE49-F238E27FC236}">
                <a16:creationId xmlns:a16="http://schemas.microsoft.com/office/drawing/2014/main" id="{E6331768-7CE8-40D3-9173-9FC5F3A41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62929"/>
              </p:ext>
            </p:extLst>
          </p:nvPr>
        </p:nvGraphicFramePr>
        <p:xfrm>
          <a:off x="1830665" y="1771831"/>
          <a:ext cx="8128001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6935">
                  <a:extLst>
                    <a:ext uri="{9D8B030D-6E8A-4147-A177-3AD203B41FA5}">
                      <a16:colId xmlns:a16="http://schemas.microsoft.com/office/drawing/2014/main" val="729876275"/>
                    </a:ext>
                  </a:extLst>
                </a:gridCol>
                <a:gridCol w="1556158">
                  <a:extLst>
                    <a:ext uri="{9D8B030D-6E8A-4147-A177-3AD203B41FA5}">
                      <a16:colId xmlns:a16="http://schemas.microsoft.com/office/drawing/2014/main" val="2236886510"/>
                    </a:ext>
                  </a:extLst>
                </a:gridCol>
                <a:gridCol w="1556158">
                  <a:extLst>
                    <a:ext uri="{9D8B030D-6E8A-4147-A177-3AD203B41FA5}">
                      <a16:colId xmlns:a16="http://schemas.microsoft.com/office/drawing/2014/main" val="3329571006"/>
                    </a:ext>
                  </a:extLst>
                </a:gridCol>
                <a:gridCol w="3188750">
                  <a:extLst>
                    <a:ext uri="{9D8B030D-6E8A-4147-A177-3AD203B41FA5}">
                      <a16:colId xmlns:a16="http://schemas.microsoft.com/office/drawing/2014/main" val="1987501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부서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사고 건수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직원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사고율</a:t>
                      </a:r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사고 건수</a:t>
                      </a:r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</a:t>
                      </a:r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직원 수</a:t>
                      </a:r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6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R&amp;D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134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787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17.02%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21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103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630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16.34%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6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Marketing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138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858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16.08%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43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Support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345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2229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15.47%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1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Prouduct_Mng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132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902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14.63%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7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Sales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587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4140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14.17%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3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Technical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381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2720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14.00%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IT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164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1227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13.36%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57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Accounting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96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767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12.51%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6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HR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89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739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12.04%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89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25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997" y="498947"/>
            <a:ext cx="54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부서 별 사고율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R&amp;D, Management ,Marketing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상위권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38" y="1591704"/>
            <a:ext cx="10122020" cy="47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1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997" y="498947"/>
            <a:ext cx="54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1086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부서 별 사고율과 근무 시간 관계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 비율이 높은 부서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2000" spc="-150" dirty="0" err="1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Mng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, R&amp;D, marketing)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근무 시간 이 상대적으로 적었다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310" y="1591704"/>
            <a:ext cx="9430075" cy="47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4050" y="1727732"/>
            <a:ext cx="832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7" y="2497173"/>
            <a:ext cx="4958943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36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년차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이직을 생각하다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48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B1F7E3-B2E6-4FB0-B733-2F85D7897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391" y="2266788"/>
            <a:ext cx="4239217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152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673</Words>
  <Application>Microsoft Office PowerPoint</Application>
  <PresentationFormat>와이드스크린</PresentationFormat>
  <Paragraphs>160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메이플스토리</vt:lpstr>
      <vt:lpstr>맑은 고딕</vt:lpstr>
      <vt:lpstr>Arial</vt:lpstr>
      <vt:lpstr>배찌체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JH</cp:lastModifiedBy>
  <cp:revision>17</cp:revision>
  <dcterms:created xsi:type="dcterms:W3CDTF">2017-05-29T09:12:16Z</dcterms:created>
  <dcterms:modified xsi:type="dcterms:W3CDTF">2021-09-13T00:29:13Z</dcterms:modified>
</cp:coreProperties>
</file>