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60" r:id="rId3"/>
    <p:sldId id="283" r:id="rId4"/>
    <p:sldId id="261" r:id="rId5"/>
    <p:sldId id="270" r:id="rId6"/>
    <p:sldId id="271" r:id="rId7"/>
    <p:sldId id="275" r:id="rId8"/>
    <p:sldId id="272" r:id="rId9"/>
    <p:sldId id="279" r:id="rId10"/>
    <p:sldId id="280" r:id="rId11"/>
    <p:sldId id="281" r:id="rId12"/>
    <p:sldId id="284" r:id="rId13"/>
    <p:sldId id="288" r:id="rId14"/>
    <p:sldId id="285" r:id="rId15"/>
    <p:sldId id="289" r:id="rId16"/>
    <p:sldId id="286" r:id="rId17"/>
    <p:sldId id="290" r:id="rId18"/>
    <p:sldId id="297" r:id="rId19"/>
    <p:sldId id="298" r:id="rId20"/>
    <p:sldId id="287" r:id="rId21"/>
    <p:sldId id="294" r:id="rId22"/>
    <p:sldId id="296" r:id="rId23"/>
    <p:sldId id="299" r:id="rId24"/>
    <p:sldId id="269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메이플스토리" panose="02000300000000000000" pitchFamily="2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97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80" y="2228671"/>
            <a:ext cx="7837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is interesting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이재헌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채윤길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이주희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급여와 이직은 음의 상관관계를 가진다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급여가 낮을수록 이직률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UP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75079"/>
            <a:ext cx="9430073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 별  급여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(low,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medium,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high)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비율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 5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차 까지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Low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비율이 높아짐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/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이후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043" y="1658301"/>
            <a:ext cx="7332608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193" y="1727732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30730" y="2497173"/>
            <a:ext cx="6330540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월급순이 맞나요</a:t>
            </a:r>
            <a:r>
              <a:rPr lang="en-US" altLang="ko-KR" sz="36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...?</a:t>
            </a:r>
            <a:endParaRPr lang="ko-KR" altLang="en-US" sz="3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45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월급순이 맞나요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...?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박스 플롯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급여와 직장 만족도의 관계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Y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직장 만족도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수준이 올라가면 직장 만족의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분위 수가 올라가는 경향을 보이기는 한다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low , medium , high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수준의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분위 수는 상당히 유사하다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4949" y="2177143"/>
            <a:ext cx="3483428" cy="40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5467" y="1727732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77637" y="2497173"/>
            <a:ext cx="6836726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77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730" y="498947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산점도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연차에 따른  만족도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/ X=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근속 </a:t>
            </a:r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, Y = 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직장만족도</a:t>
            </a:r>
            <a:endParaRPr lang="en-US" altLang="ko-KR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올라갈수록 직장에 대한 만족도는 높은 편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아마도 만족도가 낮은 직원들은</a:t>
            </a:r>
            <a:endParaRPr lang="en-US" altLang="ko-KR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높아지기 전에 퇴사를 하는 것 같다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2068909"/>
            <a:ext cx="5512526" cy="43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6632" y="1727732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1552" y="2497173"/>
            <a:ext cx="6248897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6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57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4D721427-A8E6-4FD2-BAB3-BE88AB99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81530"/>
              </p:ext>
            </p:extLst>
          </p:nvPr>
        </p:nvGraphicFramePr>
        <p:xfrm>
          <a:off x="762667" y="2653147"/>
          <a:ext cx="9884867" cy="15517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321">
                  <a:extLst>
                    <a:ext uri="{9D8B030D-6E8A-4147-A177-3AD203B41FA5}">
                      <a16:colId xmlns:a16="http://schemas.microsoft.com/office/drawing/2014/main" val="1423167219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2998681635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2647287412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1295782723"/>
                    </a:ext>
                  </a:extLst>
                </a:gridCol>
              </a:tblGrid>
              <a:tr h="512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승진여부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인사고과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근무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32878"/>
                  </a:ext>
                </a:extLst>
              </a:tr>
              <a:tr h="519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0.716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6642"/>
                  </a:ext>
                </a:extLst>
              </a:tr>
              <a:tr h="519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YES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0.706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3.75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42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승진여부는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큰 관계가 없다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86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시각화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 여부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승진여부는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큰 관계가 없다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98D53-2742-4EF5-BC62-B3872582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5966" y="2341927"/>
            <a:ext cx="2507465" cy="3382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F12EA1-00B6-43D6-89A9-F2707E11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674" y="2325149"/>
            <a:ext cx="2507465" cy="338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E8534E-DF63-47ED-9D6A-13D194B0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2267" y="2325149"/>
            <a:ext cx="2507465" cy="33829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F65BDB-AE01-4E64-B86A-F0F4B2194722}"/>
              </a:ext>
            </a:extLst>
          </p:cNvPr>
          <p:cNvSpPr txBox="1"/>
          <p:nvPr/>
        </p:nvSpPr>
        <p:spPr>
          <a:xfrm>
            <a:off x="776392" y="16442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43F72-077F-4815-9D91-132D7D100526}"/>
              </a:ext>
            </a:extLst>
          </p:cNvPr>
          <p:cNvSpPr txBox="1"/>
          <p:nvPr/>
        </p:nvSpPr>
        <p:spPr>
          <a:xfrm>
            <a:off x="928792" y="17966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557CB-321E-4886-BE87-225516D0D2E3}"/>
              </a:ext>
            </a:extLst>
          </p:cNvPr>
          <p:cNvSpPr txBox="1"/>
          <p:nvPr/>
        </p:nvSpPr>
        <p:spPr>
          <a:xfrm>
            <a:off x="727218" y="1798040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4DEB6-84DA-4044-8007-DD0515528C73}"/>
              </a:ext>
            </a:extLst>
          </p:cNvPr>
          <p:cNvSpPr txBox="1"/>
          <p:nvPr/>
        </p:nvSpPr>
        <p:spPr>
          <a:xfrm>
            <a:off x="8446510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51430-9F98-4150-BB72-2014DBF86E1C}"/>
              </a:ext>
            </a:extLst>
          </p:cNvPr>
          <p:cNvSpPr txBox="1"/>
          <p:nvPr/>
        </p:nvSpPr>
        <p:spPr>
          <a:xfrm>
            <a:off x="4642811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</a:p>
        </p:txBody>
      </p:sp>
    </p:spTree>
    <p:extLst>
      <p:ext uri="{BB962C8B-B14F-4D97-AF65-F5344CB8AC3E}">
        <p14:creationId xmlns:p14="http://schemas.microsoft.com/office/powerpoint/2010/main" val="281451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오히려 연차에 영향을 많이 받는 경향이 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480" y="1675079"/>
            <a:ext cx="9209734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6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00" y="1726189"/>
            <a:ext cx="952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6139" y="1952904"/>
            <a:ext cx="9377938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00" y="3194050"/>
            <a:ext cx="1072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6140" y="3420765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00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00" y="4661911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6140" y="4888626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월급순이 맞나요</a:t>
            </a:r>
            <a:r>
              <a:rPr lang="en-US" altLang="ko-KR" sz="20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...?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brightnessContrast bright="-6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731" y="1727732"/>
            <a:ext cx="827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7468" y="2497173"/>
            <a:ext cx="9857065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열심히 일해봐라 돈 많이 주나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!!!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82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4D721427-A8E6-4FD2-BAB3-BE88AB99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0214"/>
              </p:ext>
            </p:extLst>
          </p:nvPr>
        </p:nvGraphicFramePr>
        <p:xfrm>
          <a:off x="973593" y="2470685"/>
          <a:ext cx="9884866" cy="191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1159">
                  <a:extLst>
                    <a:ext uri="{9D8B030D-6E8A-4147-A177-3AD203B41FA5}">
                      <a16:colId xmlns:a16="http://schemas.microsoft.com/office/drawing/2014/main" val="1423167219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2998681635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2647287412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1295782723"/>
                    </a:ext>
                  </a:extLst>
                </a:gridCol>
              </a:tblGrid>
              <a:tr h="474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급여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인사고과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근무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32878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6642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MEDIUM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429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HIGH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0.704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3.77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3972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1" y="1006929"/>
            <a:ext cx="10274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수준은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관계 없이 유사한 경향을 보인다</a:t>
            </a:r>
          </a:p>
        </p:txBody>
      </p:sp>
    </p:spTree>
    <p:extLst>
      <p:ext uri="{BB962C8B-B14F-4D97-AF65-F5344CB8AC3E}">
        <p14:creationId xmlns:p14="http://schemas.microsoft.com/office/powerpoint/2010/main" val="120356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1086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시각화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수준은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관계 없이 유사한 경향을 보인다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98D53-2742-4EF5-BC62-B3872582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49" y="2341927"/>
            <a:ext cx="3803699" cy="3382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F12EA1-00B6-43D6-89A9-F2707E11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7" y="2325149"/>
            <a:ext cx="3803699" cy="338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E8534E-DF63-47ED-9D6A-13D194B0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50" y="2325149"/>
            <a:ext cx="3803699" cy="33829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F65BDB-AE01-4E64-B86A-F0F4B2194722}"/>
              </a:ext>
            </a:extLst>
          </p:cNvPr>
          <p:cNvSpPr txBox="1"/>
          <p:nvPr/>
        </p:nvSpPr>
        <p:spPr>
          <a:xfrm>
            <a:off x="776392" y="16442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43F72-077F-4815-9D91-132D7D100526}"/>
              </a:ext>
            </a:extLst>
          </p:cNvPr>
          <p:cNvSpPr txBox="1"/>
          <p:nvPr/>
        </p:nvSpPr>
        <p:spPr>
          <a:xfrm>
            <a:off x="928792" y="17966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557CB-321E-4886-BE87-225516D0D2E3}"/>
              </a:ext>
            </a:extLst>
          </p:cNvPr>
          <p:cNvSpPr txBox="1"/>
          <p:nvPr/>
        </p:nvSpPr>
        <p:spPr>
          <a:xfrm>
            <a:off x="727218" y="1798040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4DEB6-84DA-4044-8007-DD0515528C73}"/>
              </a:ext>
            </a:extLst>
          </p:cNvPr>
          <p:cNvSpPr txBox="1"/>
          <p:nvPr/>
        </p:nvSpPr>
        <p:spPr>
          <a:xfrm>
            <a:off x="8446510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51430-9F98-4150-BB72-2014DBF86E1C}"/>
              </a:ext>
            </a:extLst>
          </p:cNvPr>
          <p:cNvSpPr txBox="1"/>
          <p:nvPr/>
        </p:nvSpPr>
        <p:spPr>
          <a:xfrm>
            <a:off x="4642811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</a:p>
        </p:txBody>
      </p:sp>
    </p:spTree>
    <p:extLst>
      <p:ext uri="{BB962C8B-B14F-4D97-AF65-F5344CB8AC3E}">
        <p14:creationId xmlns:p14="http://schemas.microsoft.com/office/powerpoint/2010/main" val="386275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올라갈수록 높은 수준의 급여를 받는 비율이 높아지는 경향이 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480" y="1675079"/>
            <a:ext cx="9209734" cy="45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639" y="2447473"/>
            <a:ext cx="4510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00" y="1726189"/>
            <a:ext cx="111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6139" y="1952904"/>
            <a:ext cx="9377938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00" y="3194050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6140" y="3420765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200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00" y="4661911"/>
            <a:ext cx="106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6140" y="4888626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열심히 일해봐라 돈 많이 주나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 </a:t>
            </a:r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732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  <a:r>
              <a:rPr lang="en-US" altLang="ko-KR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 관련 테이블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E6331768-7CE8-40D3-9173-9FC5F3A4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02675"/>
              </p:ext>
            </p:extLst>
          </p:nvPr>
        </p:nvGraphicFramePr>
        <p:xfrm>
          <a:off x="1830665" y="1771831"/>
          <a:ext cx="8128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9876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6886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9571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750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직원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R&amp;D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17.02%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630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16.34%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6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858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16.08%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4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Support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345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15.47%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1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Prouduct_Mng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14.63%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Sales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4140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14.17%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Technical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381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2720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14.00%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IT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1227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13.36%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7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Accounting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767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12.51%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HR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739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12.04%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5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R&amp;D, </a:t>
            </a:r>
            <a:r>
              <a:rPr lang="en-US" altLang="ko-KR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Mangemet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,Marketing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상위권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8" y="1591704"/>
            <a:ext cx="10122020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1086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사고율과 근무 시간 관계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 비율이 높은 부서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Mng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R&amp;D, marketing)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근무 시간 이 상대적으로 적었다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0" y="1591704"/>
            <a:ext cx="9430075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이직을 생각하다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4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이직률의 관계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3 ~ 6 </a:t>
            </a:r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년차에서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이직이 잦다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58301"/>
            <a:ext cx="9430073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1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634</Words>
  <Application>Microsoft Office PowerPoint</Application>
  <PresentationFormat>와이드스크린</PresentationFormat>
  <Paragraphs>156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메이플스토리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JH</cp:lastModifiedBy>
  <cp:revision>13</cp:revision>
  <dcterms:created xsi:type="dcterms:W3CDTF">2017-05-29T09:12:16Z</dcterms:created>
  <dcterms:modified xsi:type="dcterms:W3CDTF">2021-09-11T04:15:34Z</dcterms:modified>
</cp:coreProperties>
</file>