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sldIdLst>
    <p:sldId id="293" r:id="rId5"/>
    <p:sldId id="295" r:id="rId6"/>
    <p:sldId id="301" r:id="rId7"/>
    <p:sldId id="298" r:id="rId8"/>
    <p:sldId id="299" r:id="rId9"/>
    <p:sldId id="30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9951E-313E-42E3-B708-4257FB67445E}" v="138" dt="2023-03-13T13:31:29.855"/>
    <p1510:client id="{6AB46B44-9FF1-44AD-8758-1E9188EB9570}" v="1" dt="2023-03-12T16:37:30.666"/>
    <p1510:client id="{6BEEF707-4045-4F0A-ADDA-EE9F35E29FAF}" v="132" dt="2023-03-22T15:33:11.446"/>
    <p1510:client id="{7A0584C2-A6D4-4CDF-92A9-967F9A57EBF4}" v="11" dt="2023-03-22T12:15:27.978"/>
    <p1510:client id="{FD52A054-78B2-4B70-9460-0C540AC79035}" v="59" dt="2023-03-12T08:21:08.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379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276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455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657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54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229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822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1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844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44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663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602772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7C35B5F-59FB-4E4A-A4E6-85CC504D7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t="5645" r="9091" b="3446"/>
          <a:stretch/>
        </p:blipFill>
        <p:spPr>
          <a:xfrm>
            <a:off x="20" y="10"/>
            <a:ext cx="12191980" cy="6857990"/>
          </a:xfrm>
          <a:prstGeom prst="rect">
            <a:avLst/>
          </a:prstGeom>
        </p:spPr>
      </p:pic>
      <p:grpSp>
        <p:nvGrpSpPr>
          <p:cNvPr id="9" name="Group 12">
            <a:extLst>
              <a:ext uri="{FF2B5EF4-FFF2-40B4-BE49-F238E27FC236}">
                <a16:creationId xmlns:a16="http://schemas.microsoft.com/office/drawing/2014/main" id="{266203B4-6411-4E9D-AAC1-D798EF731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4" name="Rectangle 13">
              <a:extLst>
                <a:ext uri="{FF2B5EF4-FFF2-40B4-BE49-F238E27FC236}">
                  <a16:creationId xmlns:a16="http://schemas.microsoft.com/office/drawing/2014/main" id="{810D9114-A47D-47E3-9417-1858C7C68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id="{4E6705EF-CBA4-4963-9FCA-08B278014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4200" y="2142067"/>
            <a:ext cx="3412067" cy="2971801"/>
          </a:xfrm>
        </p:spPr>
        <p:txBody>
          <a:bodyPr>
            <a:normAutofit/>
          </a:bodyPr>
          <a:lstStyle/>
          <a:p>
            <a:r>
              <a:rPr lang="en-US" dirty="0">
                <a:solidFill>
                  <a:schemeClr val="bg1"/>
                </a:solidFill>
              </a:rPr>
              <a:t>Search.io</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4200" y="5145513"/>
            <a:ext cx="3412067" cy="738820"/>
          </a:xfrm>
        </p:spPr>
        <p:txBody>
          <a:bodyPr>
            <a:normAutofit/>
          </a:bodyPr>
          <a:lstStyle/>
          <a:p>
            <a:pPr>
              <a:spcAft>
                <a:spcPts val="600"/>
              </a:spcAft>
            </a:pPr>
            <a:r>
              <a:rPr lang="en-US" dirty="0">
                <a:solidFill>
                  <a:schemeClr val="accent1">
                    <a:lumMod val="50000"/>
                    <a:lumOff val="50000"/>
                  </a:schemeClr>
                </a:solidFill>
              </a:rPr>
              <a:t>Mini-project</a:t>
            </a:r>
          </a:p>
        </p:txBody>
      </p:sp>
    </p:spTree>
    <p:extLst>
      <p:ext uri="{BB962C8B-B14F-4D97-AF65-F5344CB8AC3E}">
        <p14:creationId xmlns:p14="http://schemas.microsoft.com/office/powerpoint/2010/main" val="42696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81192" y="641653"/>
            <a:ext cx="11029616" cy="1095560"/>
          </a:xfrm>
        </p:spPr>
        <p:txBody>
          <a:bodyPr vert="horz" lIns="91440" tIns="45720" rIns="91440" bIns="45720" rtlCol="0" anchor="t">
            <a:normAutofit/>
          </a:bodyPr>
          <a:lstStyle/>
          <a:p>
            <a:r>
              <a:rPr lang="en-US" u="sng">
                <a:solidFill>
                  <a:schemeClr val="accent2"/>
                </a:solidFill>
              </a:rPr>
              <a:t>Abstract</a:t>
            </a:r>
          </a:p>
        </p:txBody>
      </p:sp>
      <p:sp>
        <p:nvSpPr>
          <p:cNvPr id="34" name="Rectangle 33">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89E0F428-0DD2-7831-58E5-31DDA9DB4639}"/>
              </a:ext>
            </a:extLst>
          </p:cNvPr>
          <p:cNvSpPr txBox="1"/>
          <p:nvPr/>
        </p:nvSpPr>
        <p:spPr>
          <a:xfrm>
            <a:off x="581192" y="1879600"/>
            <a:ext cx="11029615" cy="3979200"/>
          </a:xfrm>
          <a:prstGeom prst="rect">
            <a:avLst/>
          </a:prstGeom>
        </p:spPr>
        <p:txBody>
          <a:bodyPr vert="horz" lIns="91440" tIns="45720" rIns="91440" bIns="45720" rtlCol="0" anchor="ctr">
            <a:normAutofit/>
          </a:bodyPr>
          <a:lstStyle/>
          <a:p>
            <a:pPr algn="just">
              <a:spcBef>
                <a:spcPct val="20000"/>
              </a:spcBef>
              <a:spcAft>
                <a:spcPts val="600"/>
              </a:spcAft>
              <a:buClr>
                <a:schemeClr val="accent2"/>
              </a:buClr>
              <a:buSzPct val="92000"/>
              <a:buFont typeface="Wingdings 2" panose="05020102010507070707" pitchFamily="18" charset="2"/>
              <a:buChar char=""/>
            </a:pPr>
            <a:r>
              <a:rPr lang="en-US" sz="2400" dirty="0">
                <a:solidFill>
                  <a:schemeClr val="accent2">
                    <a:lumMod val="50000"/>
                  </a:schemeClr>
                </a:solidFill>
              </a:rPr>
              <a:t> The website Search.io' s main goal is to provide students with more options after they graduate from high school. They receive enrollment calls from colleges all over the world without being informed. However, with the help of this website, we can obtain information on colleges, such as their rankings, locations, photos allowing users to choose the colleges of their dreams. </a:t>
            </a:r>
            <a:endParaRPr lang="en-US"/>
          </a:p>
          <a:p>
            <a:pPr algn="just">
              <a:spcBef>
                <a:spcPct val="20000"/>
              </a:spcBef>
              <a:spcAft>
                <a:spcPts val="600"/>
              </a:spcAft>
              <a:buClr>
                <a:schemeClr val="accent2"/>
              </a:buClr>
              <a:buSzPct val="92000"/>
            </a:pPr>
            <a:r>
              <a:rPr lang="en-US" sz="2400" dirty="0">
                <a:solidFill>
                  <a:schemeClr val="accent2">
                    <a:lumMod val="50000"/>
                  </a:schemeClr>
                </a:solidFill>
              </a:rPr>
              <a:t> On the website, we will be able to search for colleges by name using a search query. We can also see where they are by using a Google Maps embed view. Students can also see how many courses are available at the college and how many steps remain so that they can plan their next steps.</a:t>
            </a:r>
          </a:p>
        </p:txBody>
      </p:sp>
    </p:spTree>
    <p:extLst>
      <p:ext uri="{BB962C8B-B14F-4D97-AF65-F5344CB8AC3E}">
        <p14:creationId xmlns:p14="http://schemas.microsoft.com/office/powerpoint/2010/main" val="204954878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81192" y="641653"/>
            <a:ext cx="11029616" cy="1095560"/>
          </a:xfrm>
        </p:spPr>
        <p:txBody>
          <a:bodyPr vert="horz" lIns="91440" tIns="45720" rIns="91440" bIns="45720" rtlCol="0" anchor="t">
            <a:normAutofit/>
          </a:bodyPr>
          <a:lstStyle/>
          <a:p>
            <a:r>
              <a:rPr lang="en-US" u="sng">
                <a:solidFill>
                  <a:schemeClr val="accent2"/>
                </a:solidFill>
              </a:rPr>
              <a:t>Abstract</a:t>
            </a:r>
          </a:p>
        </p:txBody>
      </p:sp>
      <p:sp>
        <p:nvSpPr>
          <p:cNvPr id="41" name="Rectangle 40">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89E0F428-0DD2-7831-58E5-31DDA9DB4639}"/>
              </a:ext>
            </a:extLst>
          </p:cNvPr>
          <p:cNvSpPr txBox="1"/>
          <p:nvPr/>
        </p:nvSpPr>
        <p:spPr>
          <a:xfrm>
            <a:off x="581192" y="1879600"/>
            <a:ext cx="11029615" cy="3979200"/>
          </a:xfrm>
          <a:prstGeom prst="rect">
            <a:avLst/>
          </a:prstGeom>
        </p:spPr>
        <p:txBody>
          <a:bodyPr vert="horz" lIns="91440" tIns="45720" rIns="91440" bIns="45720" rtlCol="0" anchor="ctr">
            <a:normAutofit/>
          </a:bodyPr>
          <a:lstStyle/>
          <a:p>
            <a:pPr algn="just">
              <a:spcBef>
                <a:spcPct val="20000"/>
              </a:spcBef>
              <a:spcAft>
                <a:spcPts val="600"/>
              </a:spcAft>
              <a:buClr>
                <a:schemeClr val="accent2"/>
              </a:buClr>
              <a:buSzPct val="92000"/>
              <a:buFont typeface="Wingdings 2" panose="05020102010507070707" pitchFamily="18" charset="2"/>
              <a:buChar char=""/>
            </a:pPr>
            <a:r>
              <a:rPr lang="en-US" sz="2400" dirty="0">
                <a:solidFill>
                  <a:schemeClr val="accent2">
                    <a:lumMod val="50000"/>
                  </a:schemeClr>
                </a:solidFill>
              </a:rPr>
              <a:t> Administrators can create accounts on the website and change necessary or unnecessary data. This allows users to search for legitimate colleges. Users can also create an account and save the selected colleges in a bookmark section if they want to learn more about the college. The website will also include official links to the college website, saving time searching. More information, such as the number of courses in a college, the number of seats in the college, the number of exams, their location, and images of the college, will be available on the website.</a:t>
            </a:r>
            <a:endParaRPr lang="en-US" dirty="0">
              <a:solidFill>
                <a:schemeClr val="accent2">
                  <a:lumMod val="50000"/>
                </a:schemeClr>
              </a:solidFill>
            </a:endParaRPr>
          </a:p>
          <a:p>
            <a:pPr>
              <a:spcBef>
                <a:spcPct val="20000"/>
              </a:spcBef>
              <a:spcAft>
                <a:spcPts val="600"/>
              </a:spcAft>
              <a:buClr>
                <a:schemeClr val="accent2"/>
              </a:buClr>
              <a:buSzPct val="92000"/>
              <a:buFont typeface="Wingdings 2" panose="05020102010507070707" pitchFamily="18" charset="2"/>
              <a:buChar char=""/>
            </a:pPr>
            <a:endParaRPr lang="en-US" sz="2400">
              <a:solidFill>
                <a:schemeClr val="accent2">
                  <a:lumMod val="50000"/>
                </a:schemeClr>
              </a:solidFill>
            </a:endParaRPr>
          </a:p>
        </p:txBody>
      </p:sp>
    </p:spTree>
    <p:extLst>
      <p:ext uri="{BB962C8B-B14F-4D97-AF65-F5344CB8AC3E}">
        <p14:creationId xmlns:p14="http://schemas.microsoft.com/office/powerpoint/2010/main" val="14528845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81192" y="641653"/>
            <a:ext cx="11029616" cy="1095560"/>
          </a:xfrm>
        </p:spPr>
        <p:txBody>
          <a:bodyPr anchor="t">
            <a:normAutofit/>
          </a:bodyPr>
          <a:lstStyle/>
          <a:p>
            <a:r>
              <a:rPr lang="en-US" b="1" u="sng">
                <a:solidFill>
                  <a:schemeClr val="accent2"/>
                </a:solidFill>
              </a:rPr>
              <a:t>MODULE Description</a:t>
            </a:r>
          </a:p>
        </p:txBody>
      </p:sp>
      <p:sp>
        <p:nvSpPr>
          <p:cNvPr id="16" name="Rectangle 1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A523D058-BDDE-2305-A6CE-D573E947D12C}"/>
              </a:ext>
            </a:extLst>
          </p:cNvPr>
          <p:cNvSpPr>
            <a:spLocks noGrp="1"/>
          </p:cNvSpPr>
          <p:nvPr>
            <p:ph idx="1"/>
          </p:nvPr>
        </p:nvSpPr>
        <p:spPr>
          <a:xfrm>
            <a:off x="581192" y="1879600"/>
            <a:ext cx="11029615" cy="3979200"/>
          </a:xfrm>
        </p:spPr>
        <p:txBody>
          <a:bodyPr>
            <a:normAutofit/>
          </a:bodyPr>
          <a:lstStyle/>
          <a:p>
            <a:pPr marL="305435" indent="-305435"/>
            <a:r>
              <a:rPr lang="en-US" sz="2400" b="1" u="sng" dirty="0">
                <a:solidFill>
                  <a:schemeClr val="accent2">
                    <a:lumMod val="50000"/>
                  </a:schemeClr>
                </a:solidFill>
              </a:rPr>
              <a:t>Administrator</a:t>
            </a:r>
            <a:endParaRPr lang="en-US" dirty="0">
              <a:solidFill>
                <a:schemeClr val="accent2">
                  <a:lumMod val="50000"/>
                </a:schemeClr>
              </a:solidFill>
            </a:endParaRPr>
          </a:p>
          <a:p>
            <a:pPr marL="514350" indent="-514350">
              <a:buFont typeface="+mj-lt"/>
              <a:buAutoNum type="romanLcPeriod"/>
            </a:pPr>
            <a:r>
              <a:rPr lang="en-US" sz="2400" dirty="0">
                <a:solidFill>
                  <a:schemeClr val="accent2">
                    <a:lumMod val="50000"/>
                  </a:schemeClr>
                </a:solidFill>
              </a:rPr>
              <a:t>The administrator will have the ability to update or add information about the colleges on the website.</a:t>
            </a:r>
          </a:p>
          <a:p>
            <a:pPr marL="514350" indent="-514350">
              <a:buFont typeface="+mj-lt"/>
              <a:buAutoNum type="romanLcPeriod"/>
            </a:pPr>
            <a:r>
              <a:rPr lang="en-US" sz="2400" dirty="0">
                <a:solidFill>
                  <a:schemeClr val="accent2">
                    <a:lumMod val="50000"/>
                  </a:schemeClr>
                </a:solidFill>
              </a:rPr>
              <a:t>Can add suggestions to the website for the users.</a:t>
            </a:r>
          </a:p>
          <a:p>
            <a:pPr marL="514350" indent="-514350">
              <a:buFont typeface="+mj-lt"/>
              <a:buAutoNum type="romanLcPeriod"/>
            </a:pPr>
            <a:r>
              <a:rPr lang="en-US" sz="2400" dirty="0">
                <a:solidFill>
                  <a:schemeClr val="accent2">
                    <a:lumMod val="50000"/>
                  </a:schemeClr>
                </a:solidFill>
              </a:rPr>
              <a:t>Also update locations and other new feature to the website.</a:t>
            </a:r>
          </a:p>
          <a:p>
            <a:pPr marL="514350" indent="-514350">
              <a:buFont typeface="+mj-lt"/>
              <a:buAutoNum type="romanLcPeriod"/>
            </a:pPr>
            <a:r>
              <a:rPr lang="en-US" sz="2400" dirty="0">
                <a:solidFill>
                  <a:schemeClr val="accent2">
                    <a:lumMod val="50000"/>
                  </a:schemeClr>
                </a:solidFill>
              </a:rPr>
              <a:t>Add option for the user to select their qualifications. </a:t>
            </a:r>
          </a:p>
        </p:txBody>
      </p:sp>
    </p:spTree>
    <p:extLst>
      <p:ext uri="{BB962C8B-B14F-4D97-AF65-F5344CB8AC3E}">
        <p14:creationId xmlns:p14="http://schemas.microsoft.com/office/powerpoint/2010/main" val="9949753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81192" y="641653"/>
            <a:ext cx="11029616" cy="1095560"/>
          </a:xfrm>
        </p:spPr>
        <p:txBody>
          <a:bodyPr anchor="t">
            <a:normAutofit/>
          </a:bodyPr>
          <a:lstStyle/>
          <a:p>
            <a:r>
              <a:rPr lang="en-US" b="1" u="sng">
                <a:solidFill>
                  <a:schemeClr val="accent2"/>
                </a:solidFill>
              </a:rPr>
              <a:t>MODULE Description</a:t>
            </a:r>
          </a:p>
        </p:txBody>
      </p:sp>
      <p:sp>
        <p:nvSpPr>
          <p:cNvPr id="20" name="Rectangle 1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A523D058-BDDE-2305-A6CE-D573E947D12C}"/>
              </a:ext>
            </a:extLst>
          </p:cNvPr>
          <p:cNvSpPr>
            <a:spLocks noGrp="1"/>
          </p:cNvSpPr>
          <p:nvPr>
            <p:ph idx="1"/>
          </p:nvPr>
        </p:nvSpPr>
        <p:spPr>
          <a:xfrm>
            <a:off x="581192" y="1879600"/>
            <a:ext cx="11029615" cy="3979200"/>
          </a:xfrm>
        </p:spPr>
        <p:txBody>
          <a:bodyPr>
            <a:normAutofit lnSpcReduction="10000"/>
          </a:bodyPr>
          <a:lstStyle/>
          <a:p>
            <a:pPr marL="305435" indent="-305435"/>
            <a:r>
              <a:rPr lang="en-US" sz="2400" b="1" u="sng" dirty="0">
                <a:solidFill>
                  <a:schemeClr val="accent2">
                    <a:lumMod val="50000"/>
                  </a:schemeClr>
                </a:solidFill>
              </a:rPr>
              <a:t>User</a:t>
            </a:r>
            <a:endParaRPr lang="en-US">
              <a:solidFill>
                <a:schemeClr val="accent2">
                  <a:lumMod val="50000"/>
                </a:schemeClr>
              </a:solidFill>
            </a:endParaRPr>
          </a:p>
          <a:p>
            <a:pPr marL="514350" indent="-514350">
              <a:buFont typeface="+mj-lt"/>
              <a:buAutoNum type="romanLcPeriod"/>
            </a:pPr>
            <a:r>
              <a:rPr lang="en-US" sz="2400" dirty="0">
                <a:solidFill>
                  <a:schemeClr val="accent2">
                    <a:lumMod val="50000"/>
                  </a:schemeClr>
                </a:solidFill>
              </a:rPr>
              <a:t>Users can select and also research about all the universities/colleges within the state.</a:t>
            </a:r>
          </a:p>
          <a:p>
            <a:pPr marL="514350" indent="-514350">
              <a:buFont typeface="+mj-lt"/>
              <a:buAutoNum type="romanLcPeriod"/>
            </a:pPr>
            <a:r>
              <a:rPr lang="en-US" sz="2400" dirty="0">
                <a:solidFill>
                  <a:schemeClr val="accent2">
                    <a:lumMod val="50000"/>
                  </a:schemeClr>
                </a:solidFill>
              </a:rPr>
              <a:t>Users can also search for work dependent course.</a:t>
            </a:r>
          </a:p>
          <a:p>
            <a:pPr marL="514350" indent="-514350">
              <a:buFont typeface="+mj-lt"/>
              <a:buAutoNum type="romanLcPeriod"/>
            </a:pPr>
            <a:r>
              <a:rPr lang="en-US" sz="2400" dirty="0">
                <a:solidFill>
                  <a:schemeClr val="accent2">
                    <a:lumMod val="50000"/>
                  </a:schemeClr>
                </a:solidFill>
              </a:rPr>
              <a:t>Can choose colleges also by searching by the course name.</a:t>
            </a:r>
          </a:p>
          <a:p>
            <a:pPr marL="514350" indent="-514350">
              <a:buFont typeface="+mj-lt"/>
              <a:buAutoNum type="romanLcPeriod"/>
            </a:pPr>
            <a:r>
              <a:rPr lang="en-US" sz="2400" dirty="0">
                <a:solidFill>
                  <a:schemeClr val="accent2">
                    <a:lumMod val="50000"/>
                  </a:schemeClr>
                </a:solidFill>
              </a:rPr>
              <a:t>Can also find location about the college within the website. </a:t>
            </a:r>
          </a:p>
          <a:p>
            <a:pPr marL="514350" indent="-514350">
              <a:buFont typeface="+mj-lt"/>
              <a:buAutoNum type="romanLcPeriod"/>
            </a:pPr>
            <a:r>
              <a:rPr lang="en-US" sz="2400" dirty="0">
                <a:solidFill>
                  <a:schemeClr val="accent2">
                    <a:lumMod val="50000"/>
                  </a:schemeClr>
                </a:solidFill>
              </a:rPr>
              <a:t>Search for how many entrances and their cutoff.</a:t>
            </a:r>
          </a:p>
          <a:p>
            <a:pPr marL="514350" indent="-514350">
              <a:buAutoNum type="romanLcPeriod"/>
            </a:pPr>
            <a:r>
              <a:rPr lang="en-US" sz="2400" dirty="0">
                <a:solidFill>
                  <a:schemeClr val="accent2">
                    <a:lumMod val="50000"/>
                  </a:schemeClr>
                </a:solidFill>
              </a:rPr>
              <a:t>Can save college details in a bookmark section for later reference.</a:t>
            </a:r>
          </a:p>
          <a:p>
            <a:pPr marL="514350" indent="-514350">
              <a:buFont typeface="+mj-lt"/>
              <a:buAutoNum type="romanLcPeriod"/>
            </a:pPr>
            <a:endParaRPr lang="en-US" sz="2400">
              <a:solidFill>
                <a:schemeClr val="accent2">
                  <a:lumMod val="50000"/>
                </a:schemeClr>
              </a:solidFill>
            </a:endParaRPr>
          </a:p>
        </p:txBody>
      </p:sp>
    </p:spTree>
    <p:extLst>
      <p:ext uri="{BB962C8B-B14F-4D97-AF65-F5344CB8AC3E}">
        <p14:creationId xmlns:p14="http://schemas.microsoft.com/office/powerpoint/2010/main" val="48618195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A78ED-A986-AAD8-885D-A81341841D70}"/>
              </a:ext>
            </a:extLst>
          </p:cNvPr>
          <p:cNvSpPr>
            <a:spLocks noGrp="1"/>
          </p:cNvSpPr>
          <p:nvPr>
            <p:ph type="title"/>
          </p:nvPr>
        </p:nvSpPr>
        <p:spPr>
          <a:xfrm>
            <a:off x="581192" y="641653"/>
            <a:ext cx="11029616" cy="1095560"/>
          </a:xfrm>
        </p:spPr>
        <p:txBody>
          <a:bodyPr anchor="t">
            <a:normAutofit/>
          </a:bodyPr>
          <a:lstStyle/>
          <a:p>
            <a:r>
              <a:rPr lang="en-US" dirty="0">
                <a:solidFill>
                  <a:schemeClr val="accent2"/>
                </a:solidFill>
              </a:rPr>
              <a:t>ER-model for search.io</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96C6DB8B-ED8A-7E56-2A7D-01BDA0D50BD5}"/>
              </a:ext>
            </a:extLst>
          </p:cNvPr>
          <p:cNvPicPr>
            <a:picLocks noGrp="1" noChangeAspect="1"/>
          </p:cNvPicPr>
          <p:nvPr>
            <p:ph idx="1"/>
          </p:nvPr>
        </p:nvPicPr>
        <p:blipFill>
          <a:blip r:embed="rId2"/>
          <a:stretch>
            <a:fillRect/>
          </a:stretch>
        </p:blipFill>
        <p:spPr>
          <a:xfrm>
            <a:off x="1412589" y="1879600"/>
            <a:ext cx="8187879" cy="4511161"/>
          </a:xfrm>
        </p:spPr>
      </p:pic>
    </p:spTree>
    <p:extLst>
      <p:ext uri="{BB962C8B-B14F-4D97-AF65-F5344CB8AC3E}">
        <p14:creationId xmlns:p14="http://schemas.microsoft.com/office/powerpoint/2010/main" val="25863284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38</TotalTime>
  <Words>283</Words>
  <Application>Microsoft Office PowerPoint</Application>
  <PresentationFormat>Widescreen</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Dividend</vt:lpstr>
      <vt:lpstr>Search.io</vt:lpstr>
      <vt:lpstr>Abstract</vt:lpstr>
      <vt:lpstr>Abstract</vt:lpstr>
      <vt:lpstr>MODULE Description</vt:lpstr>
      <vt:lpstr>MODULE Description</vt:lpstr>
      <vt:lpstr>ER-model for search.io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Adithyan Udayan</dc:creator>
  <cp:lastModifiedBy>Adithyan Udayan</cp:lastModifiedBy>
  <cp:revision>110</cp:revision>
  <dcterms:created xsi:type="dcterms:W3CDTF">2023-03-03T08:59:23Z</dcterms:created>
  <dcterms:modified xsi:type="dcterms:W3CDTF">2023-03-22T15:34:16Z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