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4"/>
  </p:sldMasterIdLst>
  <p:sldIdLst>
    <p:sldId id="293" r:id="rId5"/>
    <p:sldId id="295" r:id="rId6"/>
    <p:sldId id="298" r:id="rId7"/>
    <p:sldId id="299" r:id="rId8"/>
    <p:sldId id="30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9951E-313E-42E3-B708-4257FB67445E}" v="138" dt="2023-03-13T13:31:29.855"/>
    <p1510:client id="{6AB46B44-9FF1-44AD-8758-1E9188EB9570}" v="1" dt="2023-03-12T16:37:30.666"/>
    <p1510:client id="{FD52A054-78B2-4B70-9460-0C540AC79035}" v="59" dt="2023-03-12T08:21:08.6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3/13/2023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53795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32768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3/13/2023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94556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66579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3/13/2023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3542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3229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48229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31121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88440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dirty="0"/>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3/13/2023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0644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dirty="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06637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3/13/2023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6027729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17C35B5F-59FB-4E4A-A4E6-85CC504D79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2">
            <a:grayscl/>
            <a:extLst>
              <a:ext uri="{28A0092B-C50C-407E-A947-70E740481C1C}">
                <a14:useLocalDpi xmlns:a14="http://schemas.microsoft.com/office/drawing/2010/main" val="0"/>
              </a:ext>
            </a:extLst>
          </a:blip>
          <a:srcRect t="5645" r="9091" b="3446"/>
          <a:stretch/>
        </p:blipFill>
        <p:spPr>
          <a:xfrm>
            <a:off x="20" y="10"/>
            <a:ext cx="12191980" cy="6857990"/>
          </a:xfrm>
          <a:prstGeom prst="rect">
            <a:avLst/>
          </a:prstGeom>
        </p:spPr>
      </p:pic>
      <p:grpSp>
        <p:nvGrpSpPr>
          <p:cNvPr id="9" name="Group 12">
            <a:extLst>
              <a:ext uri="{FF2B5EF4-FFF2-40B4-BE49-F238E27FC236}">
                <a16:creationId xmlns:a16="http://schemas.microsoft.com/office/drawing/2014/main" id="{266203B4-6411-4E9D-AAC1-D798EF7311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14" name="Rectangle 13">
              <a:extLst>
                <a:ext uri="{FF2B5EF4-FFF2-40B4-BE49-F238E27FC236}">
                  <a16:creationId xmlns:a16="http://schemas.microsoft.com/office/drawing/2014/main" id="{810D9114-A47D-47E3-9417-1858C7C688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0" name="Rectangle 14">
              <a:extLst>
                <a:ext uri="{FF2B5EF4-FFF2-40B4-BE49-F238E27FC236}">
                  <a16:creationId xmlns:a16="http://schemas.microsoft.com/office/drawing/2014/main" id="{4E6705EF-CBA4-4963-9FCA-08B2780142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84200" y="2142067"/>
            <a:ext cx="3412067" cy="2971801"/>
          </a:xfrm>
        </p:spPr>
        <p:txBody>
          <a:bodyPr>
            <a:normAutofit/>
          </a:bodyPr>
          <a:lstStyle/>
          <a:p>
            <a:r>
              <a:rPr lang="en-US" dirty="0">
                <a:solidFill>
                  <a:schemeClr val="bg1"/>
                </a:solidFill>
              </a:rPr>
              <a:t>Search.io</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584200" y="5145513"/>
            <a:ext cx="3412067" cy="738820"/>
          </a:xfrm>
        </p:spPr>
        <p:txBody>
          <a:bodyPr>
            <a:normAutofit/>
          </a:bodyPr>
          <a:lstStyle/>
          <a:p>
            <a:pPr>
              <a:spcAft>
                <a:spcPts val="600"/>
              </a:spcAft>
            </a:pPr>
            <a:r>
              <a:rPr lang="en-US" dirty="0">
                <a:solidFill>
                  <a:schemeClr val="accent1">
                    <a:lumMod val="50000"/>
                    <a:lumOff val="50000"/>
                  </a:schemeClr>
                </a:solidFill>
              </a:rPr>
              <a:t>Mini-project</a:t>
            </a:r>
          </a:p>
        </p:txBody>
      </p:sp>
    </p:spTree>
    <p:extLst>
      <p:ext uri="{BB962C8B-B14F-4D97-AF65-F5344CB8AC3E}">
        <p14:creationId xmlns:p14="http://schemas.microsoft.com/office/powerpoint/2010/main" val="4269681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70130DC-F780-43D2-B26A-92EACD789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581192" y="641653"/>
            <a:ext cx="11029616" cy="1095560"/>
          </a:xfrm>
        </p:spPr>
        <p:txBody>
          <a:bodyPr vert="horz" lIns="91440" tIns="45720" rIns="91440" bIns="45720" rtlCol="0" anchor="t">
            <a:normAutofit/>
          </a:bodyPr>
          <a:lstStyle/>
          <a:p>
            <a:r>
              <a:rPr lang="en-US" u="sng">
                <a:solidFill>
                  <a:schemeClr val="accent2"/>
                </a:solidFill>
              </a:rPr>
              <a:t>Abstract</a:t>
            </a:r>
          </a:p>
        </p:txBody>
      </p:sp>
      <p:sp>
        <p:nvSpPr>
          <p:cNvPr id="20" name="Rectangle 19">
            <a:extLst>
              <a:ext uri="{FF2B5EF4-FFF2-40B4-BE49-F238E27FC236}">
                <a16:creationId xmlns:a16="http://schemas.microsoft.com/office/drawing/2014/main" id="{17676E0E-5B44-4166-8EDD-CFDBAC622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89E0F428-0DD2-7831-58E5-31DDA9DB4639}"/>
              </a:ext>
            </a:extLst>
          </p:cNvPr>
          <p:cNvSpPr txBox="1"/>
          <p:nvPr/>
        </p:nvSpPr>
        <p:spPr>
          <a:xfrm>
            <a:off x="581192" y="1879600"/>
            <a:ext cx="11029615" cy="3979200"/>
          </a:xfrm>
          <a:prstGeom prst="rect">
            <a:avLst/>
          </a:prstGeom>
        </p:spPr>
        <p:txBody>
          <a:bodyPr vert="horz" lIns="91440" tIns="45720" rIns="91440" bIns="45720" rtlCol="0" anchor="ctr">
            <a:normAutofit/>
          </a:bodyPr>
          <a:lstStyle/>
          <a:p>
            <a:pPr>
              <a:spcBef>
                <a:spcPct val="20000"/>
              </a:spcBef>
              <a:spcAft>
                <a:spcPts val="600"/>
              </a:spcAft>
              <a:buClr>
                <a:schemeClr val="accent2"/>
              </a:buClr>
              <a:buSzPct val="92000"/>
              <a:buFont typeface="Wingdings 2" panose="05020102010507070707" pitchFamily="18" charset="2"/>
              <a:buChar char=""/>
            </a:pPr>
            <a:r>
              <a:rPr lang="en-US" sz="2400" dirty="0">
                <a:solidFill>
                  <a:schemeClr val="accent2">
                    <a:lumMod val="50000"/>
                  </a:schemeClr>
                </a:solidFill>
              </a:rPr>
              <a:t> The major goal of the website Search.io is to give students more options once they graduate from high school. They receive calls from colleges all across the world for enrolling without informing them. But with the aid of this website, we can obtain information on colleges, including their rankings, locations, photos, and user reviews, enabling users to select the colleges of their dreams.</a:t>
            </a:r>
          </a:p>
          <a:p>
            <a:pPr>
              <a:spcBef>
                <a:spcPct val="20000"/>
              </a:spcBef>
              <a:spcAft>
                <a:spcPts val="600"/>
              </a:spcAft>
              <a:buClr>
                <a:schemeClr val="accent2"/>
              </a:buClr>
              <a:buSzPct val="92000"/>
              <a:buFont typeface="Wingdings 2" panose="05020102010507070707" pitchFamily="18" charset="2"/>
              <a:buChar char=""/>
            </a:pPr>
            <a:r>
              <a:rPr lang="en-US" sz="2400" dirty="0">
                <a:solidFill>
                  <a:schemeClr val="accent2">
                    <a:lumMod val="50000"/>
                  </a:schemeClr>
                </a:solidFill>
                <a:ea typeface="+mn-lt"/>
                <a:cs typeface="+mn-lt"/>
              </a:rPr>
              <a:t> We will be able to search the colleges by name on the website using a search query. We can also see where they are, which will be a Google Maps embed view. . Also, students may see how many courses are offered at the college and how many steps remain so that they can plan their next move. You can bookmark necessary colleges to learn more about them later by creating an account.</a:t>
            </a:r>
            <a:endParaRPr lang="en-US" sz="2400" dirty="0">
              <a:solidFill>
                <a:schemeClr val="accent2">
                  <a:lumMod val="50000"/>
                </a:schemeClr>
              </a:solidFill>
            </a:endParaRPr>
          </a:p>
        </p:txBody>
      </p:sp>
    </p:spTree>
    <p:extLst>
      <p:ext uri="{BB962C8B-B14F-4D97-AF65-F5344CB8AC3E}">
        <p14:creationId xmlns:p14="http://schemas.microsoft.com/office/powerpoint/2010/main" val="204954878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7">
            <a:extLst>
              <a:ext uri="{FF2B5EF4-FFF2-40B4-BE49-F238E27FC236}">
                <a16:creationId xmlns:a16="http://schemas.microsoft.com/office/drawing/2014/main" id="{D70130DC-F780-43D2-B26A-92EACD789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581192" y="641653"/>
            <a:ext cx="11029616" cy="1095560"/>
          </a:xfrm>
        </p:spPr>
        <p:txBody>
          <a:bodyPr anchor="t">
            <a:normAutofit/>
          </a:bodyPr>
          <a:lstStyle/>
          <a:p>
            <a:r>
              <a:rPr lang="en-US" b="1" u="sng">
                <a:solidFill>
                  <a:schemeClr val="accent2"/>
                </a:solidFill>
              </a:rPr>
              <a:t>MODULE Description</a:t>
            </a:r>
          </a:p>
        </p:txBody>
      </p:sp>
      <p:sp>
        <p:nvSpPr>
          <p:cNvPr id="16" name="Rectangle 19">
            <a:extLst>
              <a:ext uri="{FF2B5EF4-FFF2-40B4-BE49-F238E27FC236}">
                <a16:creationId xmlns:a16="http://schemas.microsoft.com/office/drawing/2014/main" id="{17676E0E-5B44-4166-8EDD-CFDBAC622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Content Placeholder 3">
            <a:extLst>
              <a:ext uri="{FF2B5EF4-FFF2-40B4-BE49-F238E27FC236}">
                <a16:creationId xmlns:a16="http://schemas.microsoft.com/office/drawing/2014/main" id="{A523D058-BDDE-2305-A6CE-D573E947D12C}"/>
              </a:ext>
            </a:extLst>
          </p:cNvPr>
          <p:cNvSpPr>
            <a:spLocks noGrp="1"/>
          </p:cNvSpPr>
          <p:nvPr>
            <p:ph idx="1"/>
          </p:nvPr>
        </p:nvSpPr>
        <p:spPr>
          <a:xfrm>
            <a:off x="581192" y="1879600"/>
            <a:ext cx="11029615" cy="3979200"/>
          </a:xfrm>
        </p:spPr>
        <p:txBody>
          <a:bodyPr>
            <a:normAutofit/>
          </a:bodyPr>
          <a:lstStyle/>
          <a:p>
            <a:r>
              <a:rPr lang="en-US" sz="2400" b="1" u="sng">
                <a:solidFill>
                  <a:schemeClr val="accent2">
                    <a:lumMod val="50000"/>
                  </a:schemeClr>
                </a:solidFill>
              </a:rPr>
              <a:t>Administrator</a:t>
            </a:r>
          </a:p>
          <a:p>
            <a:pPr marL="514350" indent="-514350">
              <a:buFont typeface="+mj-lt"/>
              <a:buAutoNum type="romanLcPeriod"/>
            </a:pPr>
            <a:r>
              <a:rPr lang="en-US" sz="2400">
                <a:solidFill>
                  <a:schemeClr val="accent2">
                    <a:lumMod val="50000"/>
                  </a:schemeClr>
                </a:solidFill>
              </a:rPr>
              <a:t>The administrator has the ability to update or add information about the colleges on the website.</a:t>
            </a:r>
          </a:p>
          <a:p>
            <a:pPr marL="514350" indent="-514350">
              <a:buFont typeface="+mj-lt"/>
              <a:buAutoNum type="romanLcPeriod"/>
            </a:pPr>
            <a:r>
              <a:rPr lang="en-US" sz="2400">
                <a:solidFill>
                  <a:schemeClr val="accent2">
                    <a:lumMod val="50000"/>
                  </a:schemeClr>
                </a:solidFill>
              </a:rPr>
              <a:t>Can add suggestions to the website for the users.</a:t>
            </a:r>
          </a:p>
          <a:p>
            <a:pPr marL="514350" indent="-514350">
              <a:buFont typeface="+mj-lt"/>
              <a:buAutoNum type="romanLcPeriod"/>
            </a:pPr>
            <a:r>
              <a:rPr lang="en-US" sz="2400">
                <a:solidFill>
                  <a:schemeClr val="accent2">
                    <a:lumMod val="50000"/>
                  </a:schemeClr>
                </a:solidFill>
              </a:rPr>
              <a:t>Also update locations and other new feature to the website.</a:t>
            </a:r>
          </a:p>
          <a:p>
            <a:pPr marL="514350" indent="-514350">
              <a:buFont typeface="+mj-lt"/>
              <a:buAutoNum type="romanLcPeriod"/>
            </a:pPr>
            <a:r>
              <a:rPr lang="en-US" sz="2400">
                <a:solidFill>
                  <a:schemeClr val="accent2">
                    <a:lumMod val="50000"/>
                  </a:schemeClr>
                </a:solidFill>
              </a:rPr>
              <a:t>Added option for the user to select their qualifications. </a:t>
            </a:r>
          </a:p>
        </p:txBody>
      </p:sp>
    </p:spTree>
    <p:extLst>
      <p:ext uri="{BB962C8B-B14F-4D97-AF65-F5344CB8AC3E}">
        <p14:creationId xmlns:p14="http://schemas.microsoft.com/office/powerpoint/2010/main" val="99497531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70130DC-F780-43D2-B26A-92EACD789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581192" y="641653"/>
            <a:ext cx="11029616" cy="1095560"/>
          </a:xfrm>
        </p:spPr>
        <p:txBody>
          <a:bodyPr anchor="t">
            <a:normAutofit/>
          </a:bodyPr>
          <a:lstStyle/>
          <a:p>
            <a:r>
              <a:rPr lang="en-US" b="1" u="sng">
                <a:solidFill>
                  <a:schemeClr val="accent2"/>
                </a:solidFill>
              </a:rPr>
              <a:t>MODULE Description</a:t>
            </a:r>
          </a:p>
        </p:txBody>
      </p:sp>
      <p:sp>
        <p:nvSpPr>
          <p:cNvPr id="20" name="Rectangle 19">
            <a:extLst>
              <a:ext uri="{FF2B5EF4-FFF2-40B4-BE49-F238E27FC236}">
                <a16:creationId xmlns:a16="http://schemas.microsoft.com/office/drawing/2014/main" id="{17676E0E-5B44-4166-8EDD-CFDBAC622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Content Placeholder 3">
            <a:extLst>
              <a:ext uri="{FF2B5EF4-FFF2-40B4-BE49-F238E27FC236}">
                <a16:creationId xmlns:a16="http://schemas.microsoft.com/office/drawing/2014/main" id="{A523D058-BDDE-2305-A6CE-D573E947D12C}"/>
              </a:ext>
            </a:extLst>
          </p:cNvPr>
          <p:cNvSpPr>
            <a:spLocks noGrp="1"/>
          </p:cNvSpPr>
          <p:nvPr>
            <p:ph idx="1"/>
          </p:nvPr>
        </p:nvSpPr>
        <p:spPr>
          <a:xfrm>
            <a:off x="581192" y="1879600"/>
            <a:ext cx="11029615" cy="3979200"/>
          </a:xfrm>
        </p:spPr>
        <p:txBody>
          <a:bodyPr>
            <a:normAutofit lnSpcReduction="10000"/>
          </a:bodyPr>
          <a:lstStyle/>
          <a:p>
            <a:pPr marL="305435" indent="-305435"/>
            <a:r>
              <a:rPr lang="en-US" sz="2400" b="1" u="sng" dirty="0">
                <a:solidFill>
                  <a:schemeClr val="accent2">
                    <a:lumMod val="50000"/>
                  </a:schemeClr>
                </a:solidFill>
              </a:rPr>
              <a:t>User</a:t>
            </a:r>
            <a:endParaRPr lang="en-US">
              <a:solidFill>
                <a:schemeClr val="accent2">
                  <a:lumMod val="50000"/>
                </a:schemeClr>
              </a:solidFill>
            </a:endParaRPr>
          </a:p>
          <a:p>
            <a:pPr marL="514350" indent="-514350">
              <a:buFont typeface="+mj-lt"/>
              <a:buAutoNum type="romanLcPeriod"/>
            </a:pPr>
            <a:r>
              <a:rPr lang="en-US" sz="2400" dirty="0">
                <a:solidFill>
                  <a:schemeClr val="accent2">
                    <a:lumMod val="50000"/>
                  </a:schemeClr>
                </a:solidFill>
              </a:rPr>
              <a:t>Users can select and also research about all the universities/colleges within the state.</a:t>
            </a:r>
          </a:p>
          <a:p>
            <a:pPr marL="514350" indent="-514350">
              <a:buFont typeface="+mj-lt"/>
              <a:buAutoNum type="romanLcPeriod"/>
            </a:pPr>
            <a:r>
              <a:rPr lang="en-US" sz="2400" dirty="0">
                <a:solidFill>
                  <a:schemeClr val="accent2">
                    <a:lumMod val="50000"/>
                  </a:schemeClr>
                </a:solidFill>
              </a:rPr>
              <a:t>Users can also search for work dependent course.</a:t>
            </a:r>
          </a:p>
          <a:p>
            <a:pPr marL="514350" indent="-514350">
              <a:buFont typeface="+mj-lt"/>
              <a:buAutoNum type="romanLcPeriod"/>
            </a:pPr>
            <a:r>
              <a:rPr lang="en-US" sz="2400" dirty="0">
                <a:solidFill>
                  <a:schemeClr val="accent2">
                    <a:lumMod val="50000"/>
                  </a:schemeClr>
                </a:solidFill>
              </a:rPr>
              <a:t>Can choose colleges also by searching by the course name.</a:t>
            </a:r>
          </a:p>
          <a:p>
            <a:pPr marL="514350" indent="-514350">
              <a:buFont typeface="+mj-lt"/>
              <a:buAutoNum type="romanLcPeriod"/>
            </a:pPr>
            <a:r>
              <a:rPr lang="en-US" sz="2400" dirty="0">
                <a:solidFill>
                  <a:schemeClr val="accent2">
                    <a:lumMod val="50000"/>
                  </a:schemeClr>
                </a:solidFill>
              </a:rPr>
              <a:t>Can also find location about the college within the website. </a:t>
            </a:r>
          </a:p>
          <a:p>
            <a:pPr marL="514350" indent="-514350">
              <a:buFont typeface="+mj-lt"/>
              <a:buAutoNum type="romanLcPeriod"/>
            </a:pPr>
            <a:r>
              <a:rPr lang="en-US" sz="2400" dirty="0">
                <a:solidFill>
                  <a:schemeClr val="accent2">
                    <a:lumMod val="50000"/>
                  </a:schemeClr>
                </a:solidFill>
              </a:rPr>
              <a:t>Search for how many entrances and their cutoff.</a:t>
            </a:r>
          </a:p>
          <a:p>
            <a:pPr marL="514350" indent="-514350">
              <a:buAutoNum type="romanLcPeriod"/>
            </a:pPr>
            <a:r>
              <a:rPr lang="en-US" sz="2400" dirty="0">
                <a:solidFill>
                  <a:schemeClr val="accent2">
                    <a:lumMod val="50000"/>
                  </a:schemeClr>
                </a:solidFill>
              </a:rPr>
              <a:t>Can save college details in a bookmark section for later reference.</a:t>
            </a:r>
          </a:p>
          <a:p>
            <a:pPr marL="514350" indent="-514350">
              <a:buFont typeface="+mj-lt"/>
              <a:buAutoNum type="romanLcPeriod"/>
            </a:pPr>
            <a:endParaRPr lang="en-US" sz="2400">
              <a:solidFill>
                <a:schemeClr val="accent2">
                  <a:lumMod val="50000"/>
                </a:schemeClr>
              </a:solidFill>
            </a:endParaRPr>
          </a:p>
        </p:txBody>
      </p:sp>
    </p:spTree>
    <p:extLst>
      <p:ext uri="{BB962C8B-B14F-4D97-AF65-F5344CB8AC3E}">
        <p14:creationId xmlns:p14="http://schemas.microsoft.com/office/powerpoint/2010/main" val="48618195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0130DC-F780-43D2-B26A-92EACD789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FA78ED-A986-AAD8-885D-A81341841D70}"/>
              </a:ext>
            </a:extLst>
          </p:cNvPr>
          <p:cNvSpPr>
            <a:spLocks noGrp="1"/>
          </p:cNvSpPr>
          <p:nvPr>
            <p:ph type="title"/>
          </p:nvPr>
        </p:nvSpPr>
        <p:spPr>
          <a:xfrm>
            <a:off x="581192" y="641653"/>
            <a:ext cx="11029616" cy="1095560"/>
          </a:xfrm>
        </p:spPr>
        <p:txBody>
          <a:bodyPr anchor="t">
            <a:normAutofit/>
          </a:bodyPr>
          <a:lstStyle/>
          <a:p>
            <a:r>
              <a:rPr lang="en-US" dirty="0">
                <a:solidFill>
                  <a:schemeClr val="accent2"/>
                </a:solidFill>
              </a:rPr>
              <a:t>ER-model for search.io</a:t>
            </a:r>
          </a:p>
        </p:txBody>
      </p:sp>
      <p:sp>
        <p:nvSpPr>
          <p:cNvPr id="10" name="Rectangle 9">
            <a:extLst>
              <a:ext uri="{FF2B5EF4-FFF2-40B4-BE49-F238E27FC236}">
                <a16:creationId xmlns:a16="http://schemas.microsoft.com/office/drawing/2014/main" id="{17676E0E-5B44-4166-8EDD-CFDBAC622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4" descr="Diagram&#10;&#10;Description automatically generated">
            <a:extLst>
              <a:ext uri="{FF2B5EF4-FFF2-40B4-BE49-F238E27FC236}">
                <a16:creationId xmlns:a16="http://schemas.microsoft.com/office/drawing/2014/main" id="{96C6DB8B-ED8A-7E56-2A7D-01BDA0D50BD5}"/>
              </a:ext>
            </a:extLst>
          </p:cNvPr>
          <p:cNvPicPr>
            <a:picLocks noGrp="1" noChangeAspect="1"/>
          </p:cNvPicPr>
          <p:nvPr>
            <p:ph idx="1"/>
          </p:nvPr>
        </p:nvPicPr>
        <p:blipFill>
          <a:blip r:embed="rId2"/>
          <a:stretch>
            <a:fillRect/>
          </a:stretch>
        </p:blipFill>
        <p:spPr>
          <a:xfrm>
            <a:off x="1412589" y="1879600"/>
            <a:ext cx="8187879" cy="4511161"/>
          </a:xfrm>
        </p:spPr>
      </p:pic>
    </p:spTree>
    <p:extLst>
      <p:ext uri="{BB962C8B-B14F-4D97-AF65-F5344CB8AC3E}">
        <p14:creationId xmlns:p14="http://schemas.microsoft.com/office/powerpoint/2010/main" val="258632845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2.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TM04033919[[fn=Circuit]]</Template>
  <TotalTime>38</TotalTime>
  <Words>283</Words>
  <Application>Microsoft Office PowerPoint</Application>
  <PresentationFormat>Widescreen</PresentationFormat>
  <Paragraphs>19</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Dividend</vt:lpstr>
      <vt:lpstr>Search.io</vt:lpstr>
      <vt:lpstr>Abstract</vt:lpstr>
      <vt:lpstr>MODULE Description</vt:lpstr>
      <vt:lpstr>MODULE Description</vt:lpstr>
      <vt:lpstr>ER-model for search.io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Adithyan Udayan</dc:creator>
  <cp:lastModifiedBy>Adithyan Udayan</cp:lastModifiedBy>
  <cp:revision>70</cp:revision>
  <dcterms:created xsi:type="dcterms:W3CDTF">2023-03-03T08:59:23Z</dcterms:created>
  <dcterms:modified xsi:type="dcterms:W3CDTF">2023-03-13T13:54:55Z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