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59" r:id="rId5"/>
    <p:sldId id="262" r:id="rId6"/>
    <p:sldId id="260" r:id="rId7"/>
    <p:sldId id="261" r:id="rId8"/>
    <p:sldId id="266" r:id="rId9"/>
    <p:sldId id="267" r:id="rId10"/>
    <p:sldId id="263" r:id="rId11"/>
    <p:sldId id="264" r:id="rId12"/>
    <p:sldId id="265" r:id="rId13"/>
    <p:sldId id="268" r:id="rId14"/>
    <p:sldId id="270" r:id="rId15"/>
    <p:sldId id="271" r:id="rId16"/>
    <p:sldId id="269"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 Bhanuprathapsingh Thakur" initials="JBT" lastIdx="1" clrIdx="0">
    <p:extLst>
      <p:ext uri="{19B8F6BF-5375-455C-9EA6-DF929625EA0E}">
        <p15:presenceInfo xmlns:p15="http://schemas.microsoft.com/office/powerpoint/2012/main" userId="S::Bhanuprathapsingh@aqinsights.com::805ea0ec-3472-4c31-b247-c346e2558d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17" autoAdjust="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5/24/2021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5/24/2021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C1B9-B6C7-4275-8599-5D79FC6D7187}"/>
              </a:ext>
            </a:extLst>
          </p:cNvPr>
          <p:cNvSpPr>
            <a:spLocks noGrp="1"/>
          </p:cNvSpPr>
          <p:nvPr>
            <p:ph type="ctrTitle"/>
          </p:nvPr>
        </p:nvSpPr>
        <p:spPr/>
        <p:txBody>
          <a:bodyPr/>
          <a:lstStyle/>
          <a:p>
            <a:r>
              <a:rPr lang="en-IN" dirty="0"/>
              <a:t>Finance and Risk Analytics</a:t>
            </a:r>
          </a:p>
        </p:txBody>
      </p:sp>
      <p:sp>
        <p:nvSpPr>
          <p:cNvPr id="3" name="Subtitle 2">
            <a:extLst>
              <a:ext uri="{FF2B5EF4-FFF2-40B4-BE49-F238E27FC236}">
                <a16:creationId xmlns:a16="http://schemas.microsoft.com/office/drawing/2014/main" id="{E8FA732C-0B9D-4D9B-8543-0992F58B5EDE}"/>
              </a:ext>
            </a:extLst>
          </p:cNvPr>
          <p:cNvSpPr>
            <a:spLocks noGrp="1"/>
          </p:cNvSpPr>
          <p:nvPr>
            <p:ph type="subTitle" idx="1"/>
          </p:nvPr>
        </p:nvSpPr>
        <p:spPr/>
        <p:txBody>
          <a:bodyPr/>
          <a:lstStyle/>
          <a:p>
            <a:r>
              <a:rPr lang="en-IN" dirty="0"/>
              <a:t>Capstone Project – Jay Bhanupratap Thakur</a:t>
            </a:r>
          </a:p>
        </p:txBody>
      </p:sp>
    </p:spTree>
    <p:extLst>
      <p:ext uri="{BB962C8B-B14F-4D97-AF65-F5344CB8AC3E}">
        <p14:creationId xmlns:p14="http://schemas.microsoft.com/office/powerpoint/2010/main" val="205792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0609-DA5B-4089-849F-99B876083BBA}"/>
              </a:ext>
            </a:extLst>
          </p:cNvPr>
          <p:cNvSpPr>
            <a:spLocks noGrp="1"/>
          </p:cNvSpPr>
          <p:nvPr>
            <p:ph type="title"/>
          </p:nvPr>
        </p:nvSpPr>
        <p:spPr/>
        <p:txBody>
          <a:bodyPr/>
          <a:lstStyle/>
          <a:p>
            <a:r>
              <a:rPr lang="en-IN" dirty="0"/>
              <a:t>KDE</a:t>
            </a:r>
            <a:br>
              <a:rPr lang="en-IN" dirty="0"/>
            </a:br>
            <a:r>
              <a:rPr lang="en-IN" dirty="0"/>
              <a:t>Visualization</a:t>
            </a:r>
          </a:p>
        </p:txBody>
      </p:sp>
      <p:sp>
        <p:nvSpPr>
          <p:cNvPr id="3" name="Content Placeholder 2">
            <a:extLst>
              <a:ext uri="{FF2B5EF4-FFF2-40B4-BE49-F238E27FC236}">
                <a16:creationId xmlns:a16="http://schemas.microsoft.com/office/drawing/2014/main" id="{6F8F6B41-E1D5-48CC-A087-4EC7F81C47C5}"/>
              </a:ext>
            </a:extLst>
          </p:cNvPr>
          <p:cNvSpPr>
            <a:spLocks noGrp="1"/>
          </p:cNvSpPr>
          <p:nvPr>
            <p:ph sz="half" idx="1"/>
          </p:nvPr>
        </p:nvSpPr>
        <p:spPr/>
        <p:txBody>
          <a:bodyPr>
            <a:normAutofit fontScale="77500" lnSpcReduction="20000"/>
          </a:bodyPr>
          <a:lstStyle/>
          <a:p>
            <a:r>
              <a:rPr lang="en-US" b="1" dirty="0"/>
              <a:t>Technology</a:t>
            </a:r>
            <a:r>
              <a:rPr lang="en-US" dirty="0"/>
              <a:t>:</a:t>
            </a:r>
          </a:p>
          <a:p>
            <a:pPr lvl="1"/>
            <a:r>
              <a:rPr lang="en-US" dirty="0"/>
              <a:t>AMZN and AAPL have peak towards positive side followed by MSFT and GOOG that means investing in this while have high and positive returns, unlike IBM have constant even after longer time investment.</a:t>
            </a:r>
          </a:p>
          <a:p>
            <a:r>
              <a:rPr lang="en-US" b="1" dirty="0"/>
              <a:t>Finance</a:t>
            </a:r>
            <a:r>
              <a:rPr lang="en-US" dirty="0"/>
              <a:t>:</a:t>
            </a:r>
          </a:p>
          <a:p>
            <a:pPr lvl="1"/>
            <a:r>
              <a:rPr lang="en-US" dirty="0"/>
              <a:t>CS, BCS and GS have peak towards positive side that means investing in this while have high and positive returns after longer period of investment.</a:t>
            </a:r>
          </a:p>
          <a:p>
            <a:r>
              <a:rPr lang="en-US" b="1" dirty="0"/>
              <a:t>Aviation</a:t>
            </a:r>
            <a:r>
              <a:rPr lang="en-US" dirty="0"/>
              <a:t>:</a:t>
            </a:r>
          </a:p>
          <a:p>
            <a:pPr lvl="1"/>
            <a:r>
              <a:rPr lang="en-US" dirty="0"/>
              <a:t>AAL, DAL, LUV and AKL have peak towards positive side that means investing in this while have high and positive returns after longer period of investment.</a:t>
            </a:r>
          </a:p>
          <a:p>
            <a:r>
              <a:rPr lang="en-US" b="1" dirty="0"/>
              <a:t>Healthcare</a:t>
            </a:r>
            <a:r>
              <a:rPr lang="en-US" dirty="0"/>
              <a:t>:</a:t>
            </a:r>
          </a:p>
          <a:p>
            <a:pPr lvl="1"/>
            <a:r>
              <a:rPr lang="en-US" dirty="0"/>
              <a:t>JNJ and MRK have peak towards positive side that means investing in this while have high and positive returns after longer period of investment. </a:t>
            </a:r>
          </a:p>
          <a:p>
            <a:r>
              <a:rPr lang="en-US" b="1" dirty="0"/>
              <a:t>Pharmaceuticals</a:t>
            </a:r>
            <a:r>
              <a:rPr lang="en-US" dirty="0"/>
              <a:t>:</a:t>
            </a:r>
          </a:p>
          <a:p>
            <a:pPr lvl="1"/>
            <a:r>
              <a:rPr lang="en-US" dirty="0"/>
              <a:t>The spread of curve for BHC shows that the return will be constant even spread for longer period and in case of `RHHBY` the return will be less than 0 even for longer time investment.</a:t>
            </a:r>
          </a:p>
        </p:txBody>
      </p:sp>
      <p:pic>
        <p:nvPicPr>
          <p:cNvPr id="6" name="Content Placeholder 5">
            <a:extLst>
              <a:ext uri="{FF2B5EF4-FFF2-40B4-BE49-F238E27FC236}">
                <a16:creationId xmlns:a16="http://schemas.microsoft.com/office/drawing/2014/main" id="{21FE25EC-C8F2-4650-A0CA-1048C6C04812}"/>
              </a:ext>
            </a:extLst>
          </p:cNvPr>
          <p:cNvPicPr>
            <a:picLocks noGrp="1" noChangeAspect="1"/>
          </p:cNvPicPr>
          <p:nvPr>
            <p:ph sz="half" idx="2"/>
          </p:nvPr>
        </p:nvPicPr>
        <p:blipFill>
          <a:blip r:embed="rId2"/>
          <a:stretch>
            <a:fillRect/>
          </a:stretch>
        </p:blipFill>
        <p:spPr>
          <a:xfrm>
            <a:off x="5888356" y="1828799"/>
            <a:ext cx="5343524" cy="4351337"/>
          </a:xfrm>
          <a:ln>
            <a:solidFill>
              <a:schemeClr val="tx1">
                <a:lumMod val="95000"/>
                <a:lumOff val="5000"/>
              </a:schemeClr>
            </a:solidFill>
          </a:ln>
        </p:spPr>
      </p:pic>
    </p:spTree>
    <p:extLst>
      <p:ext uri="{BB962C8B-B14F-4D97-AF65-F5344CB8AC3E}">
        <p14:creationId xmlns:p14="http://schemas.microsoft.com/office/powerpoint/2010/main" val="422770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857C-D8C1-4EE1-8AC2-DFE5250484EE}"/>
              </a:ext>
            </a:extLst>
          </p:cNvPr>
          <p:cNvSpPr>
            <a:spLocks noGrp="1"/>
          </p:cNvSpPr>
          <p:nvPr>
            <p:ph type="title"/>
          </p:nvPr>
        </p:nvSpPr>
        <p:spPr/>
        <p:txBody>
          <a:bodyPr/>
          <a:lstStyle/>
          <a:p>
            <a:r>
              <a:rPr lang="en-IN" dirty="0"/>
              <a:t>Heatmap</a:t>
            </a:r>
            <a:br>
              <a:rPr lang="en-IN" dirty="0"/>
            </a:br>
            <a:r>
              <a:rPr lang="en-IN" dirty="0"/>
              <a:t>Visualization</a:t>
            </a:r>
          </a:p>
        </p:txBody>
      </p:sp>
      <p:sp>
        <p:nvSpPr>
          <p:cNvPr id="3" name="Content Placeholder 2">
            <a:extLst>
              <a:ext uri="{FF2B5EF4-FFF2-40B4-BE49-F238E27FC236}">
                <a16:creationId xmlns:a16="http://schemas.microsoft.com/office/drawing/2014/main" id="{2E3249FB-1F09-4B8B-A5C9-D4D3F9BAA700}"/>
              </a:ext>
            </a:extLst>
          </p:cNvPr>
          <p:cNvSpPr>
            <a:spLocks noGrp="1"/>
          </p:cNvSpPr>
          <p:nvPr>
            <p:ph sz="half" idx="1"/>
          </p:nvPr>
        </p:nvSpPr>
        <p:spPr>
          <a:xfrm>
            <a:off x="203200" y="1828800"/>
            <a:ext cx="5539232" cy="4876800"/>
          </a:xfrm>
        </p:spPr>
        <p:txBody>
          <a:bodyPr>
            <a:noAutofit/>
          </a:bodyPr>
          <a:lstStyle/>
          <a:p>
            <a:pPr marL="228600" indent="-228600">
              <a:buFont typeface="+mj-lt"/>
              <a:buAutoNum type="arabicPeriod"/>
            </a:pPr>
            <a:r>
              <a:rPr lang="en-US" sz="1100" dirty="0"/>
              <a:t>For Technology industry below mentioned stocks have high correlation and combined can give high returns.</a:t>
            </a:r>
          </a:p>
          <a:p>
            <a:pPr marL="502920" lvl="1" indent="-228600">
              <a:buFont typeface="+mj-lt"/>
              <a:buAutoNum type="arabicPeriod"/>
            </a:pPr>
            <a:r>
              <a:rPr lang="en-US" sz="1000" dirty="0"/>
              <a:t>MSFT-AAPL, MSFT-AMZN, MSFT-GOOG, MSFT-IBM</a:t>
            </a:r>
          </a:p>
          <a:p>
            <a:pPr marL="502920" lvl="1" indent="-228600">
              <a:buFont typeface="+mj-lt"/>
              <a:buAutoNum type="arabicPeriod"/>
            </a:pPr>
            <a:r>
              <a:rPr lang="en-US" sz="1000" dirty="0"/>
              <a:t>GOOG-AAPL, GOOG-AMZN</a:t>
            </a:r>
          </a:p>
          <a:p>
            <a:pPr marL="228600" indent="-228600">
              <a:buFont typeface="+mj-lt"/>
              <a:buAutoNum type="arabicPeriod"/>
            </a:pPr>
            <a:r>
              <a:rPr lang="en-US" sz="1100" dirty="0"/>
              <a:t>For Finance industry below mentioned stocks have high correlation and combined can give high returns.</a:t>
            </a:r>
          </a:p>
          <a:p>
            <a:pPr marL="502920" lvl="1" indent="-228600">
              <a:buFont typeface="+mj-lt"/>
              <a:buAutoNum type="arabicPeriod"/>
            </a:pPr>
            <a:r>
              <a:rPr lang="en-US" sz="1000" dirty="0"/>
              <a:t>DB-CS-BCS</a:t>
            </a:r>
          </a:p>
          <a:p>
            <a:pPr marL="502920" lvl="1" indent="-228600">
              <a:buFont typeface="+mj-lt"/>
              <a:buAutoNum type="arabicPeriod"/>
            </a:pPr>
            <a:r>
              <a:rPr lang="en-US" sz="1000" dirty="0"/>
              <a:t>GS-MS-WFC</a:t>
            </a:r>
          </a:p>
          <a:p>
            <a:pPr marL="228600" indent="-228600">
              <a:buFont typeface="+mj-lt"/>
              <a:buAutoNum type="arabicPeriod"/>
            </a:pPr>
            <a:r>
              <a:rPr lang="en-US" sz="1100" dirty="0"/>
              <a:t>For Aviation industry below mentioned stocks have high correlation and combined can give high returns.</a:t>
            </a:r>
          </a:p>
          <a:p>
            <a:pPr marL="502920" lvl="1" indent="-228600">
              <a:buFont typeface="+mj-lt"/>
              <a:buAutoNum type="arabicPeriod"/>
            </a:pPr>
            <a:r>
              <a:rPr lang="en-US" sz="1000" dirty="0"/>
              <a:t>AAL-DAL, AAL-LUV</a:t>
            </a:r>
          </a:p>
          <a:p>
            <a:pPr marL="502920" lvl="1" indent="-228600">
              <a:buFont typeface="+mj-lt"/>
              <a:buAutoNum type="arabicPeriod"/>
            </a:pPr>
            <a:r>
              <a:rPr lang="en-US" sz="1000" dirty="0"/>
              <a:t>ALK-LUV, ALK-AAL, ALK-DAL</a:t>
            </a:r>
          </a:p>
          <a:p>
            <a:pPr marL="502920" lvl="1" indent="-228600">
              <a:buFont typeface="+mj-lt"/>
              <a:buAutoNum type="arabicPeriod"/>
            </a:pPr>
            <a:r>
              <a:rPr lang="en-US" sz="1000" dirty="0"/>
              <a:t>DAL-LUV</a:t>
            </a:r>
          </a:p>
          <a:p>
            <a:pPr marL="228600" indent="-228600">
              <a:buFont typeface="+mj-lt"/>
              <a:buAutoNum type="arabicPeriod"/>
            </a:pPr>
            <a:r>
              <a:rPr lang="en-US" sz="1100" dirty="0"/>
              <a:t>For Healthcare industry below mentioned stocks have high correlation and combined can give high returns.</a:t>
            </a:r>
          </a:p>
          <a:p>
            <a:pPr marL="502920" lvl="1" indent="-228600">
              <a:buFont typeface="+mj-lt"/>
              <a:buAutoNum type="arabicPeriod"/>
            </a:pPr>
            <a:r>
              <a:rPr lang="en-US" sz="1000" dirty="0"/>
              <a:t>PFE-JNJ-MRK</a:t>
            </a:r>
          </a:p>
          <a:p>
            <a:pPr marL="228600" indent="-228600">
              <a:buFont typeface="+mj-lt"/>
              <a:buAutoNum type="arabicPeriod"/>
            </a:pPr>
            <a:r>
              <a:rPr lang="en-US" sz="1100" dirty="0"/>
              <a:t>In Pharmaceuticals there seems to be no correlation between any stock. Hence, not recommended to invest in any stocks of this industry.</a:t>
            </a:r>
          </a:p>
          <a:p>
            <a:pPr marL="0" indent="0">
              <a:buNone/>
            </a:pPr>
            <a:r>
              <a:rPr lang="en-US" sz="1100" dirty="0"/>
              <a:t>NOTE-Two stocks that are highly correlated, among both investing in any one is suggested as they both have same return pattern</a:t>
            </a:r>
          </a:p>
        </p:txBody>
      </p:sp>
      <p:pic>
        <p:nvPicPr>
          <p:cNvPr id="6" name="Content Placeholder 5">
            <a:extLst>
              <a:ext uri="{FF2B5EF4-FFF2-40B4-BE49-F238E27FC236}">
                <a16:creationId xmlns:a16="http://schemas.microsoft.com/office/drawing/2014/main" id="{FD45FDBE-6D87-4177-BD55-A4C3BCF0ABE1}"/>
              </a:ext>
            </a:extLst>
          </p:cNvPr>
          <p:cNvPicPr>
            <a:picLocks noGrp="1" noChangeAspect="1"/>
          </p:cNvPicPr>
          <p:nvPr>
            <p:ph sz="half" idx="2"/>
          </p:nvPr>
        </p:nvPicPr>
        <p:blipFill>
          <a:blip r:embed="rId2"/>
          <a:stretch>
            <a:fillRect/>
          </a:stretch>
        </p:blipFill>
        <p:spPr>
          <a:xfrm>
            <a:off x="6096001" y="1253331"/>
            <a:ext cx="5086984" cy="4351337"/>
          </a:xfrm>
          <a:ln>
            <a:solidFill>
              <a:schemeClr val="tx1">
                <a:lumMod val="95000"/>
                <a:lumOff val="5000"/>
              </a:schemeClr>
            </a:solidFill>
          </a:ln>
        </p:spPr>
      </p:pic>
    </p:spTree>
    <p:extLst>
      <p:ext uri="{BB962C8B-B14F-4D97-AF65-F5344CB8AC3E}">
        <p14:creationId xmlns:p14="http://schemas.microsoft.com/office/powerpoint/2010/main" val="2180521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516C-0BE4-4DFD-B661-FB0DABDCFE57}"/>
              </a:ext>
            </a:extLst>
          </p:cNvPr>
          <p:cNvSpPr>
            <a:spLocks noGrp="1"/>
          </p:cNvSpPr>
          <p:nvPr>
            <p:ph type="title"/>
          </p:nvPr>
        </p:nvSpPr>
        <p:spPr/>
        <p:txBody>
          <a:bodyPr/>
          <a:lstStyle/>
          <a:p>
            <a:r>
              <a:rPr lang="en-IN" dirty="0"/>
              <a:t>Statistical</a:t>
            </a:r>
            <a:br>
              <a:rPr lang="en-IN" dirty="0"/>
            </a:br>
            <a:r>
              <a:rPr lang="en-IN" dirty="0"/>
              <a:t>Visualization</a:t>
            </a:r>
          </a:p>
        </p:txBody>
      </p:sp>
      <p:pic>
        <p:nvPicPr>
          <p:cNvPr id="8" name="Content Placeholder 7">
            <a:extLst>
              <a:ext uri="{FF2B5EF4-FFF2-40B4-BE49-F238E27FC236}">
                <a16:creationId xmlns:a16="http://schemas.microsoft.com/office/drawing/2014/main" id="{CC9E1F79-303F-4437-A15D-05F61D2C7186}"/>
              </a:ext>
            </a:extLst>
          </p:cNvPr>
          <p:cNvPicPr>
            <a:picLocks noGrp="1" noChangeAspect="1"/>
          </p:cNvPicPr>
          <p:nvPr>
            <p:ph sz="half" idx="1"/>
          </p:nvPr>
        </p:nvPicPr>
        <p:blipFill>
          <a:blip r:embed="rId2"/>
          <a:stretch>
            <a:fillRect/>
          </a:stretch>
        </p:blipFill>
        <p:spPr>
          <a:xfrm>
            <a:off x="8750171" y="276224"/>
            <a:ext cx="2516316" cy="1693154"/>
          </a:xfrm>
          <a:ln>
            <a:solidFill>
              <a:schemeClr val="tx1">
                <a:lumMod val="95000"/>
                <a:lumOff val="5000"/>
              </a:schemeClr>
            </a:solidFill>
          </a:ln>
        </p:spPr>
      </p:pic>
      <p:pic>
        <p:nvPicPr>
          <p:cNvPr id="6" name="Content Placeholder 5">
            <a:extLst>
              <a:ext uri="{FF2B5EF4-FFF2-40B4-BE49-F238E27FC236}">
                <a16:creationId xmlns:a16="http://schemas.microsoft.com/office/drawing/2014/main" id="{E53F2A19-8F23-4CB6-B9DF-AF5F9F44AFD6}"/>
              </a:ext>
            </a:extLst>
          </p:cNvPr>
          <p:cNvPicPr>
            <a:picLocks noGrp="1" noChangeAspect="1"/>
          </p:cNvPicPr>
          <p:nvPr>
            <p:ph sz="half" idx="2"/>
          </p:nvPr>
        </p:nvPicPr>
        <p:blipFill>
          <a:blip r:embed="rId3"/>
          <a:stretch>
            <a:fillRect/>
          </a:stretch>
        </p:blipFill>
        <p:spPr>
          <a:xfrm>
            <a:off x="5688014" y="276224"/>
            <a:ext cx="2477262" cy="1628775"/>
          </a:xfrm>
        </p:spPr>
      </p:pic>
      <p:pic>
        <p:nvPicPr>
          <p:cNvPr id="10" name="Picture 9">
            <a:extLst>
              <a:ext uri="{FF2B5EF4-FFF2-40B4-BE49-F238E27FC236}">
                <a16:creationId xmlns:a16="http://schemas.microsoft.com/office/drawing/2014/main" id="{09F088F7-E66F-4249-A183-C8BCF8C9FAA1}"/>
              </a:ext>
            </a:extLst>
          </p:cNvPr>
          <p:cNvPicPr>
            <a:picLocks noChangeAspect="1"/>
          </p:cNvPicPr>
          <p:nvPr/>
        </p:nvPicPr>
        <p:blipFill>
          <a:blip r:embed="rId4"/>
          <a:stretch>
            <a:fillRect/>
          </a:stretch>
        </p:blipFill>
        <p:spPr>
          <a:xfrm>
            <a:off x="5648960" y="2206556"/>
            <a:ext cx="2516317" cy="1654453"/>
          </a:xfrm>
          <a:prstGeom prst="rect">
            <a:avLst/>
          </a:prstGeom>
          <a:ln>
            <a:solidFill>
              <a:schemeClr val="tx1">
                <a:lumMod val="95000"/>
                <a:lumOff val="5000"/>
              </a:schemeClr>
            </a:solidFill>
          </a:ln>
        </p:spPr>
      </p:pic>
      <p:pic>
        <p:nvPicPr>
          <p:cNvPr id="12" name="Picture 11">
            <a:extLst>
              <a:ext uri="{FF2B5EF4-FFF2-40B4-BE49-F238E27FC236}">
                <a16:creationId xmlns:a16="http://schemas.microsoft.com/office/drawing/2014/main" id="{1C632D07-FA88-4E0D-8667-46979A39EC4F}"/>
              </a:ext>
            </a:extLst>
          </p:cNvPr>
          <p:cNvPicPr>
            <a:picLocks noChangeAspect="1"/>
          </p:cNvPicPr>
          <p:nvPr/>
        </p:nvPicPr>
        <p:blipFill>
          <a:blip r:embed="rId5"/>
          <a:stretch>
            <a:fillRect/>
          </a:stretch>
        </p:blipFill>
        <p:spPr>
          <a:xfrm>
            <a:off x="8750170" y="2206556"/>
            <a:ext cx="2516317" cy="1654454"/>
          </a:xfrm>
          <a:prstGeom prst="rect">
            <a:avLst/>
          </a:prstGeom>
          <a:ln>
            <a:solidFill>
              <a:schemeClr val="tx1">
                <a:lumMod val="95000"/>
                <a:lumOff val="5000"/>
              </a:schemeClr>
            </a:solidFill>
          </a:ln>
        </p:spPr>
      </p:pic>
      <p:pic>
        <p:nvPicPr>
          <p:cNvPr id="14" name="Picture 13">
            <a:extLst>
              <a:ext uri="{FF2B5EF4-FFF2-40B4-BE49-F238E27FC236}">
                <a16:creationId xmlns:a16="http://schemas.microsoft.com/office/drawing/2014/main" id="{D2F20DD5-E2FD-4113-92A0-7267462D4778}"/>
              </a:ext>
            </a:extLst>
          </p:cNvPr>
          <p:cNvPicPr>
            <a:picLocks noChangeAspect="1"/>
          </p:cNvPicPr>
          <p:nvPr/>
        </p:nvPicPr>
        <p:blipFill>
          <a:blip r:embed="rId6"/>
          <a:stretch>
            <a:fillRect/>
          </a:stretch>
        </p:blipFill>
        <p:spPr>
          <a:xfrm>
            <a:off x="7173841" y="4098787"/>
            <a:ext cx="2516317" cy="1654454"/>
          </a:xfrm>
          <a:prstGeom prst="rect">
            <a:avLst/>
          </a:prstGeom>
          <a:ln>
            <a:solidFill>
              <a:schemeClr val="tx1">
                <a:lumMod val="95000"/>
                <a:lumOff val="5000"/>
              </a:schemeClr>
            </a:solidFill>
          </a:ln>
        </p:spPr>
      </p:pic>
      <p:pic>
        <p:nvPicPr>
          <p:cNvPr id="15" name="Content Placeholder 5">
            <a:extLst>
              <a:ext uri="{FF2B5EF4-FFF2-40B4-BE49-F238E27FC236}">
                <a16:creationId xmlns:a16="http://schemas.microsoft.com/office/drawing/2014/main" id="{5DDAC60B-BBF8-4819-A4CF-3D735CC038EF}"/>
              </a:ext>
            </a:extLst>
          </p:cNvPr>
          <p:cNvPicPr>
            <a:picLocks noChangeAspect="1"/>
          </p:cNvPicPr>
          <p:nvPr/>
        </p:nvPicPr>
        <p:blipFill>
          <a:blip r:embed="rId3"/>
          <a:stretch>
            <a:fillRect/>
          </a:stretch>
        </p:blipFill>
        <p:spPr>
          <a:xfrm>
            <a:off x="5648960" y="238124"/>
            <a:ext cx="2516316" cy="1654453"/>
          </a:xfrm>
          <a:prstGeom prst="rect">
            <a:avLst/>
          </a:prstGeom>
          <a:ln>
            <a:solidFill>
              <a:schemeClr val="tx1">
                <a:lumMod val="95000"/>
                <a:lumOff val="5000"/>
              </a:schemeClr>
            </a:solidFill>
          </a:ln>
        </p:spPr>
      </p:pic>
      <p:sp>
        <p:nvSpPr>
          <p:cNvPr id="16" name="TextBox 15">
            <a:extLst>
              <a:ext uri="{FF2B5EF4-FFF2-40B4-BE49-F238E27FC236}">
                <a16:creationId xmlns:a16="http://schemas.microsoft.com/office/drawing/2014/main" id="{3BCC61C1-1594-469A-BF42-2939D7CCB8EC}"/>
              </a:ext>
            </a:extLst>
          </p:cNvPr>
          <p:cNvSpPr txBox="1"/>
          <p:nvPr/>
        </p:nvSpPr>
        <p:spPr>
          <a:xfrm>
            <a:off x="5774120" y="-31553"/>
            <a:ext cx="2305050" cy="307777"/>
          </a:xfrm>
          <a:prstGeom prst="rect">
            <a:avLst/>
          </a:prstGeom>
          <a:noFill/>
        </p:spPr>
        <p:txBody>
          <a:bodyPr wrap="square" rtlCol="0">
            <a:spAutoFit/>
          </a:bodyPr>
          <a:lstStyle/>
          <a:p>
            <a:pPr algn="ctr"/>
            <a:r>
              <a:rPr lang="en-IN" sz="1400" b="1" dirty="0"/>
              <a:t>Technology</a:t>
            </a:r>
          </a:p>
        </p:txBody>
      </p:sp>
      <p:sp>
        <p:nvSpPr>
          <p:cNvPr id="17" name="TextBox 16">
            <a:extLst>
              <a:ext uri="{FF2B5EF4-FFF2-40B4-BE49-F238E27FC236}">
                <a16:creationId xmlns:a16="http://schemas.microsoft.com/office/drawing/2014/main" id="{01DCDB9A-BCFD-41C9-AA8D-CC83598CFE92}"/>
              </a:ext>
            </a:extLst>
          </p:cNvPr>
          <p:cNvSpPr txBox="1"/>
          <p:nvPr/>
        </p:nvSpPr>
        <p:spPr>
          <a:xfrm>
            <a:off x="5774120" y="1941374"/>
            <a:ext cx="2305050" cy="307777"/>
          </a:xfrm>
          <a:prstGeom prst="rect">
            <a:avLst/>
          </a:prstGeom>
          <a:noFill/>
        </p:spPr>
        <p:txBody>
          <a:bodyPr wrap="square" rtlCol="0">
            <a:spAutoFit/>
          </a:bodyPr>
          <a:lstStyle/>
          <a:p>
            <a:pPr algn="ctr"/>
            <a:r>
              <a:rPr lang="en-IN" sz="1400" b="1" dirty="0"/>
              <a:t>Finance</a:t>
            </a:r>
          </a:p>
        </p:txBody>
      </p:sp>
      <p:sp>
        <p:nvSpPr>
          <p:cNvPr id="18" name="TextBox 17">
            <a:extLst>
              <a:ext uri="{FF2B5EF4-FFF2-40B4-BE49-F238E27FC236}">
                <a16:creationId xmlns:a16="http://schemas.microsoft.com/office/drawing/2014/main" id="{7584C0A0-EFE2-492C-81F0-C0C642D160F2}"/>
              </a:ext>
            </a:extLst>
          </p:cNvPr>
          <p:cNvSpPr txBox="1"/>
          <p:nvPr/>
        </p:nvSpPr>
        <p:spPr>
          <a:xfrm>
            <a:off x="8870664" y="12768"/>
            <a:ext cx="2308671" cy="307777"/>
          </a:xfrm>
          <a:prstGeom prst="rect">
            <a:avLst/>
          </a:prstGeom>
          <a:noFill/>
        </p:spPr>
        <p:txBody>
          <a:bodyPr wrap="square" rtlCol="0">
            <a:spAutoFit/>
          </a:bodyPr>
          <a:lstStyle/>
          <a:p>
            <a:pPr algn="ctr"/>
            <a:r>
              <a:rPr lang="en-IN" sz="1400" b="1" dirty="0"/>
              <a:t>Aviation</a:t>
            </a:r>
          </a:p>
        </p:txBody>
      </p:sp>
      <p:sp>
        <p:nvSpPr>
          <p:cNvPr id="19" name="TextBox 18">
            <a:extLst>
              <a:ext uri="{FF2B5EF4-FFF2-40B4-BE49-F238E27FC236}">
                <a16:creationId xmlns:a16="http://schemas.microsoft.com/office/drawing/2014/main" id="{076E85F9-4DDD-4065-95B7-E9B3253A33D6}"/>
              </a:ext>
            </a:extLst>
          </p:cNvPr>
          <p:cNvSpPr txBox="1"/>
          <p:nvPr/>
        </p:nvSpPr>
        <p:spPr>
          <a:xfrm>
            <a:off x="8870664" y="1974712"/>
            <a:ext cx="2314382" cy="307777"/>
          </a:xfrm>
          <a:prstGeom prst="rect">
            <a:avLst/>
          </a:prstGeom>
          <a:noFill/>
        </p:spPr>
        <p:txBody>
          <a:bodyPr wrap="square" rtlCol="0">
            <a:spAutoFit/>
          </a:bodyPr>
          <a:lstStyle/>
          <a:p>
            <a:pPr algn="ctr"/>
            <a:r>
              <a:rPr lang="en-IN" sz="1400" b="1" dirty="0"/>
              <a:t>Healthcare</a:t>
            </a:r>
          </a:p>
        </p:txBody>
      </p:sp>
      <p:sp>
        <p:nvSpPr>
          <p:cNvPr id="20" name="TextBox 19">
            <a:extLst>
              <a:ext uri="{FF2B5EF4-FFF2-40B4-BE49-F238E27FC236}">
                <a16:creationId xmlns:a16="http://schemas.microsoft.com/office/drawing/2014/main" id="{0A210643-383D-4DAE-9D50-A7316436A701}"/>
              </a:ext>
            </a:extLst>
          </p:cNvPr>
          <p:cNvSpPr txBox="1"/>
          <p:nvPr/>
        </p:nvSpPr>
        <p:spPr>
          <a:xfrm>
            <a:off x="7299000" y="3884020"/>
            <a:ext cx="2305051" cy="307777"/>
          </a:xfrm>
          <a:prstGeom prst="rect">
            <a:avLst/>
          </a:prstGeom>
          <a:noFill/>
        </p:spPr>
        <p:txBody>
          <a:bodyPr wrap="square" rtlCol="0">
            <a:spAutoFit/>
          </a:bodyPr>
          <a:lstStyle/>
          <a:p>
            <a:pPr algn="ctr"/>
            <a:r>
              <a:rPr lang="en-IN" sz="1400" b="1" dirty="0"/>
              <a:t>Pharmaceuticals</a:t>
            </a:r>
          </a:p>
        </p:txBody>
      </p:sp>
      <p:sp>
        <p:nvSpPr>
          <p:cNvPr id="24" name="TextBox 23">
            <a:extLst>
              <a:ext uri="{FF2B5EF4-FFF2-40B4-BE49-F238E27FC236}">
                <a16:creationId xmlns:a16="http://schemas.microsoft.com/office/drawing/2014/main" id="{4E7EBDD5-FEDC-4E42-90EA-7351C08CAE88}"/>
              </a:ext>
            </a:extLst>
          </p:cNvPr>
          <p:cNvSpPr txBox="1"/>
          <p:nvPr/>
        </p:nvSpPr>
        <p:spPr>
          <a:xfrm>
            <a:off x="375919" y="2133600"/>
            <a:ext cx="5186933" cy="4708981"/>
          </a:xfrm>
          <a:prstGeom prst="rect">
            <a:avLst/>
          </a:prstGeom>
          <a:noFill/>
        </p:spPr>
        <p:txBody>
          <a:bodyPr wrap="square" rtlCol="0">
            <a:spAutoFit/>
          </a:bodyPr>
          <a:lstStyle/>
          <a:p>
            <a:pPr marL="285750" indent="-285750" algn="just">
              <a:buFont typeface="Arial" panose="020B0604020202020204" pitchFamily="34" charset="0"/>
              <a:buChar char="•"/>
            </a:pPr>
            <a:r>
              <a:rPr lang="en-US" sz="1250" b="1" dirty="0"/>
              <a:t>Technology</a:t>
            </a:r>
            <a:r>
              <a:rPr lang="en-US" sz="1250" dirty="0"/>
              <a:t>:</a:t>
            </a:r>
          </a:p>
          <a:p>
            <a:pPr marL="742950" lvl="1" indent="-285750" algn="just">
              <a:buFont typeface="Arial" panose="020B0604020202020204" pitchFamily="34" charset="0"/>
              <a:buChar char="•"/>
            </a:pPr>
            <a:r>
              <a:rPr lang="en-US" sz="1250" dirty="0"/>
              <a:t>Stocks like AAPL, AMZN and MSFT have high coef_variation and std values. Hence, we can select these three for client who is okay with high risk stocks, but also wants high return from them.</a:t>
            </a:r>
          </a:p>
          <a:p>
            <a:pPr marL="285750" indent="-285750" algn="just">
              <a:buFont typeface="Arial" panose="020B0604020202020204" pitchFamily="34" charset="0"/>
              <a:buChar char="•"/>
            </a:pPr>
            <a:r>
              <a:rPr lang="en-US" sz="1250" b="1" dirty="0"/>
              <a:t>Finance</a:t>
            </a:r>
            <a:r>
              <a:rPr lang="en-US" sz="1250" dirty="0"/>
              <a:t>:</a:t>
            </a:r>
          </a:p>
          <a:p>
            <a:pPr marL="742950" lvl="1" indent="-285750" algn="just">
              <a:buFont typeface="Arial" panose="020B0604020202020204" pitchFamily="34" charset="0"/>
              <a:buChar char="•"/>
            </a:pPr>
            <a:r>
              <a:rPr lang="en-US" sz="1250" dirty="0"/>
              <a:t>In finance industry all the stocks show poor coef_variation and std values which says that though there is low risk in these stocks but the return from these will also be low or one could loss their investment.</a:t>
            </a:r>
          </a:p>
          <a:p>
            <a:pPr marL="285750" indent="-285750" algn="just">
              <a:buFont typeface="Arial" panose="020B0604020202020204" pitchFamily="34" charset="0"/>
              <a:buChar char="•"/>
            </a:pPr>
            <a:r>
              <a:rPr lang="en-US" sz="1250" b="1" dirty="0"/>
              <a:t>Healthcare</a:t>
            </a:r>
            <a:r>
              <a:rPr lang="en-US" sz="1250" dirty="0"/>
              <a:t>:</a:t>
            </a:r>
          </a:p>
          <a:p>
            <a:pPr marL="742950" lvl="1" indent="-285750" algn="just">
              <a:buFont typeface="Arial" panose="020B0604020202020204" pitchFamily="34" charset="0"/>
              <a:buChar char="•"/>
            </a:pPr>
            <a:r>
              <a:rPr lang="en-US" sz="1250" dirty="0"/>
              <a:t>After visualizing and understanding Healthcare industry stocks on the basis of coef_variation and std values `JNJ and UNH` must suggested for the investment as these have high risk with high return in this industry stocks.</a:t>
            </a:r>
          </a:p>
          <a:p>
            <a:pPr marL="285750" indent="-285750" algn="just">
              <a:buFont typeface="Arial" panose="020B0604020202020204" pitchFamily="34" charset="0"/>
              <a:buChar char="•"/>
            </a:pPr>
            <a:r>
              <a:rPr lang="en-US" sz="1250" b="1" dirty="0"/>
              <a:t>Aviation</a:t>
            </a:r>
            <a:r>
              <a:rPr lang="en-US" sz="1250" dirty="0"/>
              <a:t>:</a:t>
            </a:r>
          </a:p>
          <a:p>
            <a:pPr marL="742950" lvl="1" indent="-285750" algn="just">
              <a:buFont typeface="Arial" panose="020B0604020202020204" pitchFamily="34" charset="0"/>
              <a:buChar char="•"/>
            </a:pPr>
            <a:r>
              <a:rPr lang="en-US" sz="1250" dirty="0"/>
              <a:t>Looking at the coef_variation and std values of stocks, clients willing to take less risk for sufficient return of investment must invest in these </a:t>
            </a:r>
            <a:r>
              <a:rPr lang="en-IN" sz="1250" dirty="0"/>
              <a:t>ALK, ALGT and LUV </a:t>
            </a:r>
            <a:r>
              <a:rPr lang="en-US" sz="1250" dirty="0"/>
              <a:t>stocks</a:t>
            </a:r>
          </a:p>
          <a:p>
            <a:pPr marL="285750" indent="-285750" algn="just">
              <a:buFont typeface="Arial" panose="020B0604020202020204" pitchFamily="34" charset="0"/>
              <a:buChar char="•"/>
            </a:pPr>
            <a:r>
              <a:rPr lang="en-US" sz="1250" b="1" dirty="0"/>
              <a:t>Pharmaceuticals</a:t>
            </a:r>
            <a:r>
              <a:rPr lang="en-US" sz="1250" dirty="0"/>
              <a:t>:</a:t>
            </a:r>
          </a:p>
          <a:p>
            <a:pPr marL="742950" lvl="1" indent="-285750" algn="just">
              <a:buFont typeface="Arial" panose="020B0604020202020204" pitchFamily="34" charset="0"/>
              <a:buChar char="•"/>
            </a:pPr>
            <a:r>
              <a:rPr lang="en-US" sz="1250" dirty="0"/>
              <a:t>Though there are only two stocks in Pharmaceuticals industry, if client wants to invest in the stocks of this industry than RHHBY must be choose for investment, but std value also suggest that return could be low</a:t>
            </a:r>
          </a:p>
        </p:txBody>
      </p:sp>
    </p:spTree>
    <p:extLst>
      <p:ext uri="{BB962C8B-B14F-4D97-AF65-F5344CB8AC3E}">
        <p14:creationId xmlns:p14="http://schemas.microsoft.com/office/powerpoint/2010/main" val="110369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61F9-8837-435F-A9F0-21CEE20E48A6}"/>
              </a:ext>
            </a:extLst>
          </p:cNvPr>
          <p:cNvSpPr>
            <a:spLocks noGrp="1"/>
          </p:cNvSpPr>
          <p:nvPr>
            <p:ph type="title"/>
          </p:nvPr>
        </p:nvSpPr>
        <p:spPr>
          <a:xfrm>
            <a:off x="1071372" y="2766219"/>
            <a:ext cx="9692640" cy="1325562"/>
          </a:xfrm>
        </p:spPr>
        <p:txBody>
          <a:bodyPr anchor="ctr"/>
          <a:lstStyle/>
          <a:p>
            <a:pPr algn="ctr"/>
            <a:r>
              <a:rPr lang="en-IN" b="1" dirty="0"/>
              <a:t>Profiling</a:t>
            </a:r>
          </a:p>
        </p:txBody>
      </p:sp>
    </p:spTree>
    <p:extLst>
      <p:ext uri="{BB962C8B-B14F-4D97-AF65-F5344CB8AC3E}">
        <p14:creationId xmlns:p14="http://schemas.microsoft.com/office/powerpoint/2010/main" val="182531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A400-E06B-4D7E-8CA1-33C004B2E309}"/>
              </a:ext>
            </a:extLst>
          </p:cNvPr>
          <p:cNvSpPr>
            <a:spLocks noGrp="1"/>
          </p:cNvSpPr>
          <p:nvPr>
            <p:ph type="title"/>
          </p:nvPr>
        </p:nvSpPr>
        <p:spPr/>
        <p:txBody>
          <a:bodyPr/>
          <a:lstStyle/>
          <a:p>
            <a:r>
              <a:rPr lang="en-IN" dirty="0"/>
              <a:t>Profile 1 -&gt; Patrick</a:t>
            </a:r>
          </a:p>
        </p:txBody>
      </p:sp>
      <p:sp>
        <p:nvSpPr>
          <p:cNvPr id="3" name="Content Placeholder 2">
            <a:extLst>
              <a:ext uri="{FF2B5EF4-FFF2-40B4-BE49-F238E27FC236}">
                <a16:creationId xmlns:a16="http://schemas.microsoft.com/office/drawing/2014/main" id="{1BD10260-7725-4621-AFCA-C4D5BB8872EE}"/>
              </a:ext>
            </a:extLst>
          </p:cNvPr>
          <p:cNvSpPr>
            <a:spLocks noGrp="1"/>
          </p:cNvSpPr>
          <p:nvPr>
            <p:ph sz="half" idx="1"/>
          </p:nvPr>
        </p:nvSpPr>
        <p:spPr/>
        <p:txBody>
          <a:bodyPr/>
          <a:lstStyle/>
          <a:p>
            <a:pPr marL="0" indent="0" algn="ctr">
              <a:buNone/>
            </a:pPr>
            <a:r>
              <a:rPr lang="en-IN" b="1" dirty="0"/>
              <a:t>Patrick Portfolio &amp; Heatmap</a:t>
            </a:r>
          </a:p>
        </p:txBody>
      </p:sp>
      <p:pic>
        <p:nvPicPr>
          <p:cNvPr id="6" name="Content Placeholder 5">
            <a:extLst>
              <a:ext uri="{FF2B5EF4-FFF2-40B4-BE49-F238E27FC236}">
                <a16:creationId xmlns:a16="http://schemas.microsoft.com/office/drawing/2014/main" id="{4D3354E6-229C-4782-9235-15C5F9A9677E}"/>
              </a:ext>
            </a:extLst>
          </p:cNvPr>
          <p:cNvPicPr>
            <a:picLocks noGrp="1" noChangeAspect="1"/>
          </p:cNvPicPr>
          <p:nvPr>
            <p:ph sz="half" idx="2"/>
          </p:nvPr>
        </p:nvPicPr>
        <p:blipFill>
          <a:blip r:embed="rId2"/>
          <a:stretch>
            <a:fillRect/>
          </a:stretch>
        </p:blipFill>
        <p:spPr>
          <a:xfrm>
            <a:off x="6449569" y="731123"/>
            <a:ext cx="3739429" cy="2801194"/>
          </a:xfrm>
        </p:spPr>
      </p:pic>
      <p:pic>
        <p:nvPicPr>
          <p:cNvPr id="8" name="Picture 7">
            <a:extLst>
              <a:ext uri="{FF2B5EF4-FFF2-40B4-BE49-F238E27FC236}">
                <a16:creationId xmlns:a16="http://schemas.microsoft.com/office/drawing/2014/main" id="{FDFDCCC9-2D6A-4D0F-B1ED-00211FBA1D69}"/>
              </a:ext>
            </a:extLst>
          </p:cNvPr>
          <p:cNvPicPr>
            <a:picLocks noChangeAspect="1"/>
          </p:cNvPicPr>
          <p:nvPr/>
        </p:nvPicPr>
        <p:blipFill>
          <a:blip r:embed="rId3"/>
          <a:stretch>
            <a:fillRect/>
          </a:stretch>
        </p:blipFill>
        <p:spPr>
          <a:xfrm>
            <a:off x="5592204" y="3850578"/>
            <a:ext cx="2654805" cy="2952065"/>
          </a:xfrm>
          <a:prstGeom prst="rect">
            <a:avLst/>
          </a:prstGeom>
          <a:ln>
            <a:solidFill>
              <a:schemeClr val="tx1">
                <a:lumMod val="95000"/>
                <a:lumOff val="5000"/>
              </a:schemeClr>
            </a:solidFill>
          </a:ln>
        </p:spPr>
      </p:pic>
      <p:pic>
        <p:nvPicPr>
          <p:cNvPr id="10" name="Picture 9">
            <a:extLst>
              <a:ext uri="{FF2B5EF4-FFF2-40B4-BE49-F238E27FC236}">
                <a16:creationId xmlns:a16="http://schemas.microsoft.com/office/drawing/2014/main" id="{800FC19B-2ACB-45DF-BFA6-939F14AD8E0C}"/>
              </a:ext>
            </a:extLst>
          </p:cNvPr>
          <p:cNvPicPr>
            <a:picLocks noChangeAspect="1"/>
          </p:cNvPicPr>
          <p:nvPr/>
        </p:nvPicPr>
        <p:blipFill>
          <a:blip r:embed="rId4"/>
          <a:stretch>
            <a:fillRect/>
          </a:stretch>
        </p:blipFill>
        <p:spPr>
          <a:xfrm>
            <a:off x="8319284" y="3865294"/>
            <a:ext cx="2654805" cy="2952065"/>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0824F36C-88F7-49FF-88F8-4B0891951360}"/>
              </a:ext>
            </a:extLst>
          </p:cNvPr>
          <p:cNvSpPr txBox="1"/>
          <p:nvPr/>
        </p:nvSpPr>
        <p:spPr>
          <a:xfrm>
            <a:off x="6449569" y="361791"/>
            <a:ext cx="3739429" cy="369332"/>
          </a:xfrm>
          <a:prstGeom prst="rect">
            <a:avLst/>
          </a:prstGeom>
          <a:noFill/>
        </p:spPr>
        <p:txBody>
          <a:bodyPr wrap="square" rtlCol="0">
            <a:spAutoFit/>
          </a:bodyPr>
          <a:lstStyle/>
          <a:p>
            <a:pPr algn="ctr"/>
            <a:r>
              <a:rPr lang="en-IN" b="1" dirty="0"/>
              <a:t>Patrick Portfolio Stocks</a:t>
            </a:r>
          </a:p>
        </p:txBody>
      </p:sp>
      <p:sp>
        <p:nvSpPr>
          <p:cNvPr id="12" name="TextBox 11">
            <a:extLst>
              <a:ext uri="{FF2B5EF4-FFF2-40B4-BE49-F238E27FC236}">
                <a16:creationId xmlns:a16="http://schemas.microsoft.com/office/drawing/2014/main" id="{54812CDF-A4D1-40B7-9926-7ED399AD907C}"/>
              </a:ext>
            </a:extLst>
          </p:cNvPr>
          <p:cNvSpPr txBox="1"/>
          <p:nvPr/>
        </p:nvSpPr>
        <p:spPr>
          <a:xfrm>
            <a:off x="5703454" y="3563687"/>
            <a:ext cx="2432303" cy="307777"/>
          </a:xfrm>
          <a:prstGeom prst="rect">
            <a:avLst/>
          </a:prstGeom>
          <a:noFill/>
        </p:spPr>
        <p:txBody>
          <a:bodyPr wrap="square" rtlCol="0">
            <a:spAutoFit/>
          </a:bodyPr>
          <a:lstStyle/>
          <a:p>
            <a:pPr algn="ctr"/>
            <a:r>
              <a:rPr lang="en-IN" sz="1400" b="1" dirty="0"/>
              <a:t>Before removing MSFT</a:t>
            </a:r>
          </a:p>
        </p:txBody>
      </p:sp>
      <p:sp>
        <p:nvSpPr>
          <p:cNvPr id="13" name="TextBox 12">
            <a:extLst>
              <a:ext uri="{FF2B5EF4-FFF2-40B4-BE49-F238E27FC236}">
                <a16:creationId xmlns:a16="http://schemas.microsoft.com/office/drawing/2014/main" id="{36BBEB1E-F5A9-477E-9C27-7C26E3F82819}"/>
              </a:ext>
            </a:extLst>
          </p:cNvPr>
          <p:cNvSpPr txBox="1"/>
          <p:nvPr/>
        </p:nvSpPr>
        <p:spPr>
          <a:xfrm>
            <a:off x="8430534" y="3544917"/>
            <a:ext cx="2432303" cy="307777"/>
          </a:xfrm>
          <a:prstGeom prst="rect">
            <a:avLst/>
          </a:prstGeom>
          <a:noFill/>
        </p:spPr>
        <p:txBody>
          <a:bodyPr wrap="square" rtlCol="0">
            <a:spAutoFit/>
          </a:bodyPr>
          <a:lstStyle/>
          <a:p>
            <a:r>
              <a:rPr lang="en-IN" sz="1400" b="1" dirty="0"/>
              <a:t>After removing MSFT</a:t>
            </a:r>
          </a:p>
        </p:txBody>
      </p:sp>
      <p:pic>
        <p:nvPicPr>
          <p:cNvPr id="14" name="Content Placeholder 5">
            <a:extLst>
              <a:ext uri="{FF2B5EF4-FFF2-40B4-BE49-F238E27FC236}">
                <a16:creationId xmlns:a16="http://schemas.microsoft.com/office/drawing/2014/main" id="{67D3359C-EC12-494C-A040-3C20961E07C4}"/>
              </a:ext>
            </a:extLst>
          </p:cNvPr>
          <p:cNvPicPr>
            <a:picLocks noChangeAspect="1"/>
          </p:cNvPicPr>
          <p:nvPr/>
        </p:nvPicPr>
        <p:blipFill>
          <a:blip r:embed="rId2"/>
          <a:stretch>
            <a:fillRect/>
          </a:stretch>
        </p:blipFill>
        <p:spPr>
          <a:xfrm>
            <a:off x="6449569" y="771763"/>
            <a:ext cx="3739429" cy="2658035"/>
          </a:xfrm>
          <a:prstGeom prst="rect">
            <a:avLst/>
          </a:prstGeom>
          <a:ln>
            <a:solidFill>
              <a:schemeClr val="tx1">
                <a:lumMod val="95000"/>
                <a:lumOff val="5000"/>
              </a:schemeClr>
            </a:solidFill>
          </a:ln>
        </p:spPr>
      </p:pic>
      <p:sp>
        <p:nvSpPr>
          <p:cNvPr id="16" name="TextBox 15">
            <a:extLst>
              <a:ext uri="{FF2B5EF4-FFF2-40B4-BE49-F238E27FC236}">
                <a16:creationId xmlns:a16="http://schemas.microsoft.com/office/drawing/2014/main" id="{76E650EA-4DDF-4E0D-A9EA-95B084269597}"/>
              </a:ext>
            </a:extLst>
          </p:cNvPr>
          <p:cNvSpPr txBox="1"/>
          <p:nvPr/>
        </p:nvSpPr>
        <p:spPr>
          <a:xfrm>
            <a:off x="0" y="3056033"/>
            <a:ext cx="5519929" cy="1589089"/>
          </a:xfrm>
          <a:prstGeom prst="rect">
            <a:avLst/>
          </a:prstGeom>
          <a:noFill/>
        </p:spPr>
        <p:txBody>
          <a:bodyPr wrap="square" rtlCol="0">
            <a:spAutoFit/>
          </a:bodyPr>
          <a:lstStyle/>
          <a:p>
            <a:pPr algn="just"/>
            <a:r>
              <a:rPr lang="en-US" sz="2400" b="1" baseline="-25000" dirty="0"/>
              <a:t>Heatmap:</a:t>
            </a:r>
          </a:p>
          <a:p>
            <a:pPr marL="285750" indent="-285750" algn="just">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MSFT stock seems to highly correlated with AAPL and AMZN so we could drop either of the stocks. In this we are going to drop MSFT as it low return and cumulative return when compared with AAPL and AMZN stocks.</a:t>
            </a:r>
          </a:p>
        </p:txBody>
      </p:sp>
    </p:spTree>
    <p:extLst>
      <p:ext uri="{BB962C8B-B14F-4D97-AF65-F5344CB8AC3E}">
        <p14:creationId xmlns:p14="http://schemas.microsoft.com/office/powerpoint/2010/main" val="1906513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6534-5227-4FB6-8699-36B2A369500B}"/>
              </a:ext>
            </a:extLst>
          </p:cNvPr>
          <p:cNvSpPr>
            <a:spLocks noGrp="1"/>
          </p:cNvSpPr>
          <p:nvPr>
            <p:ph type="title"/>
          </p:nvPr>
        </p:nvSpPr>
        <p:spPr/>
        <p:txBody>
          <a:bodyPr/>
          <a:lstStyle/>
          <a:p>
            <a:r>
              <a:rPr lang="en-IN" dirty="0"/>
              <a:t>Cumulative return</a:t>
            </a:r>
            <a:br>
              <a:rPr lang="en-IN" dirty="0"/>
            </a:br>
            <a:r>
              <a:rPr lang="en-IN" dirty="0"/>
              <a:t>Line plot</a:t>
            </a:r>
          </a:p>
        </p:txBody>
      </p:sp>
      <p:pic>
        <p:nvPicPr>
          <p:cNvPr id="8" name="Content Placeholder 7">
            <a:extLst>
              <a:ext uri="{FF2B5EF4-FFF2-40B4-BE49-F238E27FC236}">
                <a16:creationId xmlns:a16="http://schemas.microsoft.com/office/drawing/2014/main" id="{A33F5978-7733-4B88-89EC-BAA168AB8DEC}"/>
              </a:ext>
            </a:extLst>
          </p:cNvPr>
          <p:cNvPicPr>
            <a:picLocks noGrp="1" noChangeAspect="1"/>
          </p:cNvPicPr>
          <p:nvPr>
            <p:ph sz="half" idx="1"/>
          </p:nvPr>
        </p:nvPicPr>
        <p:blipFill>
          <a:blip r:embed="rId2"/>
          <a:stretch>
            <a:fillRect/>
          </a:stretch>
        </p:blipFill>
        <p:spPr>
          <a:xfrm>
            <a:off x="6737635" y="2197021"/>
            <a:ext cx="4479925" cy="2265591"/>
          </a:xfrm>
          <a:ln>
            <a:solidFill>
              <a:schemeClr val="tx1">
                <a:lumMod val="95000"/>
                <a:lumOff val="5000"/>
              </a:schemeClr>
            </a:solidFill>
          </a:ln>
        </p:spPr>
      </p:pic>
      <p:pic>
        <p:nvPicPr>
          <p:cNvPr id="6" name="Content Placeholder 5">
            <a:extLst>
              <a:ext uri="{FF2B5EF4-FFF2-40B4-BE49-F238E27FC236}">
                <a16:creationId xmlns:a16="http://schemas.microsoft.com/office/drawing/2014/main" id="{17D681E7-DD27-44E2-A702-4ED3E9B48ECB}"/>
              </a:ext>
            </a:extLst>
          </p:cNvPr>
          <p:cNvPicPr>
            <a:picLocks noGrp="1" noChangeAspect="1"/>
          </p:cNvPicPr>
          <p:nvPr>
            <p:ph sz="half" idx="2"/>
          </p:nvPr>
        </p:nvPicPr>
        <p:blipFill>
          <a:blip r:embed="rId3"/>
          <a:stretch>
            <a:fillRect/>
          </a:stretch>
        </p:blipFill>
        <p:spPr>
          <a:xfrm>
            <a:off x="6736842" y="0"/>
            <a:ext cx="4481512" cy="2197021"/>
          </a:xfrm>
          <a:ln>
            <a:solidFill>
              <a:schemeClr val="tx1">
                <a:lumMod val="95000"/>
                <a:lumOff val="5000"/>
              </a:schemeClr>
            </a:solidFill>
          </a:ln>
        </p:spPr>
      </p:pic>
      <p:pic>
        <p:nvPicPr>
          <p:cNvPr id="10" name="Picture 9">
            <a:extLst>
              <a:ext uri="{FF2B5EF4-FFF2-40B4-BE49-F238E27FC236}">
                <a16:creationId xmlns:a16="http://schemas.microsoft.com/office/drawing/2014/main" id="{9329BEAC-1995-4D06-9FF1-AA184568E006}"/>
              </a:ext>
            </a:extLst>
          </p:cNvPr>
          <p:cNvPicPr>
            <a:picLocks noChangeAspect="1"/>
          </p:cNvPicPr>
          <p:nvPr/>
        </p:nvPicPr>
        <p:blipFill>
          <a:blip r:embed="rId4"/>
          <a:stretch>
            <a:fillRect/>
          </a:stretch>
        </p:blipFill>
        <p:spPr>
          <a:xfrm>
            <a:off x="5455952" y="4454821"/>
            <a:ext cx="5761608" cy="2403179"/>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FE2905C0-5D0F-4645-AC50-6E05DF354797}"/>
              </a:ext>
            </a:extLst>
          </p:cNvPr>
          <p:cNvSpPr txBox="1"/>
          <p:nvPr/>
        </p:nvSpPr>
        <p:spPr>
          <a:xfrm>
            <a:off x="152400" y="2001520"/>
            <a:ext cx="5090160" cy="4770537"/>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t>Both plots in slide 8 and 9 show that stocks can provide high return.</a:t>
            </a:r>
          </a:p>
          <a:p>
            <a:pPr marL="285750" indent="-285750" algn="just">
              <a:buFont typeface="Arial" panose="020B0604020202020204" pitchFamily="34" charset="0"/>
              <a:buChar char="•"/>
            </a:pPr>
            <a:r>
              <a:rPr lang="en-US" sz="1900" dirty="0"/>
              <a:t>Statistical view confirms that all these stock have high coef_variation that means these stocks could provide high or sufficient return on investment, but low std means they also have low risk associated with them.</a:t>
            </a:r>
          </a:p>
          <a:p>
            <a:pPr marL="285750" indent="-285750" algn="just">
              <a:buFont typeface="Arial" panose="020B0604020202020204" pitchFamily="34" charset="0"/>
              <a:buChar char="•"/>
            </a:pPr>
            <a:r>
              <a:rPr lang="en-US" sz="1900" dirty="0"/>
              <a:t>Based on the plotting and statistical representation we could conclude these are the best for the Patrick and clients having similar profile.</a:t>
            </a:r>
          </a:p>
          <a:p>
            <a:pPr marL="285750" indent="-285750" algn="just">
              <a:buFont typeface="Arial" panose="020B0604020202020204" pitchFamily="34" charset="0"/>
              <a:buChar char="•"/>
            </a:pPr>
            <a:r>
              <a:rPr lang="en-US" sz="1900" dirty="0"/>
              <a:t>A dip after 2020 could be due to spread of Pandemic affecting closing of various businesses all over the World. </a:t>
            </a:r>
          </a:p>
        </p:txBody>
      </p:sp>
    </p:spTree>
    <p:extLst>
      <p:ext uri="{BB962C8B-B14F-4D97-AF65-F5344CB8AC3E}">
        <p14:creationId xmlns:p14="http://schemas.microsoft.com/office/powerpoint/2010/main" val="209925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552A-A8C6-4B24-B5C4-D1C7B7EF569D}"/>
              </a:ext>
            </a:extLst>
          </p:cNvPr>
          <p:cNvSpPr>
            <a:spLocks noGrp="1"/>
          </p:cNvSpPr>
          <p:nvPr>
            <p:ph type="title"/>
          </p:nvPr>
        </p:nvSpPr>
        <p:spPr/>
        <p:txBody>
          <a:bodyPr/>
          <a:lstStyle/>
          <a:p>
            <a:r>
              <a:rPr lang="en-IN" dirty="0"/>
              <a:t>Profile 2 -&gt; Peter</a:t>
            </a:r>
          </a:p>
        </p:txBody>
      </p:sp>
      <p:sp>
        <p:nvSpPr>
          <p:cNvPr id="3" name="Content Placeholder 2">
            <a:extLst>
              <a:ext uri="{FF2B5EF4-FFF2-40B4-BE49-F238E27FC236}">
                <a16:creationId xmlns:a16="http://schemas.microsoft.com/office/drawing/2014/main" id="{34D68FB9-C950-45B5-B09B-ECC20AA103A7}"/>
              </a:ext>
            </a:extLst>
          </p:cNvPr>
          <p:cNvSpPr>
            <a:spLocks noGrp="1"/>
          </p:cNvSpPr>
          <p:nvPr>
            <p:ph sz="half" idx="1"/>
          </p:nvPr>
        </p:nvSpPr>
        <p:spPr/>
        <p:txBody>
          <a:bodyPr/>
          <a:lstStyle/>
          <a:p>
            <a:pPr marL="0" indent="0" algn="ctr">
              <a:buNone/>
            </a:pPr>
            <a:r>
              <a:rPr lang="en-IN" b="1" u="sng" dirty="0"/>
              <a:t>Peter Portfolio &amp; Heatmap</a:t>
            </a:r>
          </a:p>
          <a:p>
            <a:r>
              <a:rPr lang="en-US" dirty="0"/>
              <a:t>This is the final portfolio combined with AAPL, ALK, AMZ, FB, MSFT, UNH stocks best for client profile similar to Peter. </a:t>
            </a:r>
          </a:p>
          <a:p>
            <a:r>
              <a:rPr lang="en-US" dirty="0"/>
              <a:t>All the stocks seems to be properly diversified and this is an optimum portfolio for Peter to invest in.</a:t>
            </a:r>
          </a:p>
        </p:txBody>
      </p:sp>
      <p:pic>
        <p:nvPicPr>
          <p:cNvPr id="6" name="Content Placeholder 5">
            <a:extLst>
              <a:ext uri="{FF2B5EF4-FFF2-40B4-BE49-F238E27FC236}">
                <a16:creationId xmlns:a16="http://schemas.microsoft.com/office/drawing/2014/main" id="{5ADE1C68-AE6A-4F87-B0BD-C0DDB7DF334C}"/>
              </a:ext>
            </a:extLst>
          </p:cNvPr>
          <p:cNvPicPr>
            <a:picLocks noGrp="1" noChangeAspect="1"/>
          </p:cNvPicPr>
          <p:nvPr>
            <p:ph sz="half" idx="2"/>
          </p:nvPr>
        </p:nvPicPr>
        <p:blipFill>
          <a:blip r:embed="rId2"/>
          <a:stretch>
            <a:fillRect/>
          </a:stretch>
        </p:blipFill>
        <p:spPr>
          <a:xfrm>
            <a:off x="6449570" y="681835"/>
            <a:ext cx="3604180" cy="2572911"/>
          </a:xfrm>
        </p:spPr>
      </p:pic>
      <p:pic>
        <p:nvPicPr>
          <p:cNvPr id="8" name="Picture 7">
            <a:extLst>
              <a:ext uri="{FF2B5EF4-FFF2-40B4-BE49-F238E27FC236}">
                <a16:creationId xmlns:a16="http://schemas.microsoft.com/office/drawing/2014/main" id="{CFC45C12-FC7B-4930-B062-ADFF3D236C85}"/>
              </a:ext>
            </a:extLst>
          </p:cNvPr>
          <p:cNvPicPr>
            <a:picLocks noChangeAspect="1"/>
          </p:cNvPicPr>
          <p:nvPr/>
        </p:nvPicPr>
        <p:blipFill>
          <a:blip r:embed="rId3"/>
          <a:stretch>
            <a:fillRect/>
          </a:stretch>
        </p:blipFill>
        <p:spPr>
          <a:xfrm>
            <a:off x="6959599" y="3749040"/>
            <a:ext cx="4187695" cy="3107744"/>
          </a:xfrm>
          <a:prstGeom prst="rect">
            <a:avLst/>
          </a:prstGeom>
        </p:spPr>
      </p:pic>
      <p:sp>
        <p:nvSpPr>
          <p:cNvPr id="9" name="TextBox 8">
            <a:extLst>
              <a:ext uri="{FF2B5EF4-FFF2-40B4-BE49-F238E27FC236}">
                <a16:creationId xmlns:a16="http://schemas.microsoft.com/office/drawing/2014/main" id="{FDC8A949-4837-4DB7-B119-675FD1986D00}"/>
              </a:ext>
            </a:extLst>
          </p:cNvPr>
          <p:cNvSpPr txBox="1"/>
          <p:nvPr/>
        </p:nvSpPr>
        <p:spPr>
          <a:xfrm>
            <a:off x="6449569" y="361791"/>
            <a:ext cx="3739429" cy="369332"/>
          </a:xfrm>
          <a:prstGeom prst="rect">
            <a:avLst/>
          </a:prstGeom>
          <a:noFill/>
        </p:spPr>
        <p:txBody>
          <a:bodyPr wrap="square" rtlCol="0">
            <a:spAutoFit/>
          </a:bodyPr>
          <a:lstStyle/>
          <a:p>
            <a:pPr algn="ctr"/>
            <a:r>
              <a:rPr lang="en-IN" b="1" dirty="0"/>
              <a:t>Peter Portfolio Stocks</a:t>
            </a:r>
          </a:p>
        </p:txBody>
      </p:sp>
      <p:sp>
        <p:nvSpPr>
          <p:cNvPr id="10" name="TextBox 9">
            <a:extLst>
              <a:ext uri="{FF2B5EF4-FFF2-40B4-BE49-F238E27FC236}">
                <a16:creationId xmlns:a16="http://schemas.microsoft.com/office/drawing/2014/main" id="{C5993DB4-18DB-4219-9934-01C9843CFA68}"/>
              </a:ext>
            </a:extLst>
          </p:cNvPr>
          <p:cNvSpPr txBox="1"/>
          <p:nvPr/>
        </p:nvSpPr>
        <p:spPr>
          <a:xfrm>
            <a:off x="7837294" y="3481903"/>
            <a:ext cx="2432303" cy="338554"/>
          </a:xfrm>
          <a:prstGeom prst="rect">
            <a:avLst/>
          </a:prstGeom>
          <a:noFill/>
        </p:spPr>
        <p:txBody>
          <a:bodyPr wrap="square" rtlCol="0">
            <a:spAutoFit/>
          </a:bodyPr>
          <a:lstStyle/>
          <a:p>
            <a:pPr algn="ctr"/>
            <a:r>
              <a:rPr lang="en-IN" sz="1600" b="1" dirty="0"/>
              <a:t>Correlation matrix</a:t>
            </a:r>
          </a:p>
        </p:txBody>
      </p:sp>
      <p:pic>
        <p:nvPicPr>
          <p:cNvPr id="11" name="Content Placeholder 5">
            <a:extLst>
              <a:ext uri="{FF2B5EF4-FFF2-40B4-BE49-F238E27FC236}">
                <a16:creationId xmlns:a16="http://schemas.microsoft.com/office/drawing/2014/main" id="{71274929-2DBE-4D73-BF3C-9C80B4247FB9}"/>
              </a:ext>
            </a:extLst>
          </p:cNvPr>
          <p:cNvPicPr>
            <a:picLocks noChangeAspect="1"/>
          </p:cNvPicPr>
          <p:nvPr/>
        </p:nvPicPr>
        <p:blipFill>
          <a:blip r:embed="rId2"/>
          <a:stretch>
            <a:fillRect/>
          </a:stretch>
        </p:blipFill>
        <p:spPr>
          <a:xfrm>
            <a:off x="6449570" y="722475"/>
            <a:ext cx="3604180" cy="2572911"/>
          </a:xfrm>
          <a:prstGeom prst="rect">
            <a:avLst/>
          </a:prstGeom>
          <a:ln>
            <a:solidFill>
              <a:schemeClr val="tx1">
                <a:lumMod val="95000"/>
                <a:lumOff val="5000"/>
              </a:schemeClr>
            </a:solidFill>
          </a:ln>
        </p:spPr>
      </p:pic>
    </p:spTree>
    <p:extLst>
      <p:ext uri="{BB962C8B-B14F-4D97-AF65-F5344CB8AC3E}">
        <p14:creationId xmlns:p14="http://schemas.microsoft.com/office/powerpoint/2010/main" val="4065879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2A96-3E2B-4A3A-A1DA-13BE1DD0AC63}"/>
              </a:ext>
            </a:extLst>
          </p:cNvPr>
          <p:cNvSpPr>
            <a:spLocks noGrp="1"/>
          </p:cNvSpPr>
          <p:nvPr>
            <p:ph type="title"/>
          </p:nvPr>
        </p:nvSpPr>
        <p:spPr/>
        <p:txBody>
          <a:bodyPr/>
          <a:lstStyle/>
          <a:p>
            <a:r>
              <a:rPr lang="en-IN" dirty="0"/>
              <a:t>Cumulative return</a:t>
            </a:r>
            <a:br>
              <a:rPr lang="en-IN" dirty="0"/>
            </a:br>
            <a:r>
              <a:rPr lang="en-IN" dirty="0"/>
              <a:t>Line plot</a:t>
            </a:r>
          </a:p>
        </p:txBody>
      </p:sp>
      <p:pic>
        <p:nvPicPr>
          <p:cNvPr id="8" name="Content Placeholder 7">
            <a:extLst>
              <a:ext uri="{FF2B5EF4-FFF2-40B4-BE49-F238E27FC236}">
                <a16:creationId xmlns:a16="http://schemas.microsoft.com/office/drawing/2014/main" id="{6166C6DE-6C13-47BD-A4FB-00458B199B2A}"/>
              </a:ext>
            </a:extLst>
          </p:cNvPr>
          <p:cNvPicPr>
            <a:picLocks noGrp="1" noChangeAspect="1"/>
          </p:cNvPicPr>
          <p:nvPr>
            <p:ph sz="half" idx="1"/>
          </p:nvPr>
        </p:nvPicPr>
        <p:blipFill>
          <a:blip r:embed="rId2"/>
          <a:stretch>
            <a:fillRect/>
          </a:stretch>
        </p:blipFill>
        <p:spPr>
          <a:xfrm>
            <a:off x="6837363" y="2197021"/>
            <a:ext cx="4479925" cy="2265591"/>
          </a:xfrm>
          <a:ln>
            <a:solidFill>
              <a:schemeClr val="tx1">
                <a:lumMod val="95000"/>
                <a:lumOff val="5000"/>
              </a:schemeClr>
            </a:solidFill>
          </a:ln>
        </p:spPr>
      </p:pic>
      <p:pic>
        <p:nvPicPr>
          <p:cNvPr id="6" name="Content Placeholder 5">
            <a:extLst>
              <a:ext uri="{FF2B5EF4-FFF2-40B4-BE49-F238E27FC236}">
                <a16:creationId xmlns:a16="http://schemas.microsoft.com/office/drawing/2014/main" id="{C8A3BC87-B4B7-4DF5-AD31-0E15E73AD740}"/>
              </a:ext>
            </a:extLst>
          </p:cNvPr>
          <p:cNvPicPr>
            <a:picLocks noGrp="1" noChangeAspect="1"/>
          </p:cNvPicPr>
          <p:nvPr>
            <p:ph sz="half" idx="2"/>
          </p:nvPr>
        </p:nvPicPr>
        <p:blipFill>
          <a:blip r:embed="rId3"/>
          <a:stretch>
            <a:fillRect/>
          </a:stretch>
        </p:blipFill>
        <p:spPr>
          <a:xfrm>
            <a:off x="6837363" y="0"/>
            <a:ext cx="4481512" cy="2197021"/>
          </a:xfrm>
          <a:ln>
            <a:solidFill>
              <a:schemeClr val="tx1">
                <a:lumMod val="95000"/>
                <a:lumOff val="5000"/>
              </a:schemeClr>
            </a:solidFill>
          </a:ln>
        </p:spPr>
      </p:pic>
      <p:pic>
        <p:nvPicPr>
          <p:cNvPr id="10" name="Picture 9">
            <a:extLst>
              <a:ext uri="{FF2B5EF4-FFF2-40B4-BE49-F238E27FC236}">
                <a16:creationId xmlns:a16="http://schemas.microsoft.com/office/drawing/2014/main" id="{E1695A69-35CE-4D7F-82F3-89104422601D}"/>
              </a:ext>
            </a:extLst>
          </p:cNvPr>
          <p:cNvPicPr>
            <a:picLocks noChangeAspect="1"/>
          </p:cNvPicPr>
          <p:nvPr/>
        </p:nvPicPr>
        <p:blipFill>
          <a:blip r:embed="rId4"/>
          <a:stretch>
            <a:fillRect/>
          </a:stretch>
        </p:blipFill>
        <p:spPr>
          <a:xfrm>
            <a:off x="5811520" y="4462612"/>
            <a:ext cx="5430641" cy="2395388"/>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F7BC51BC-3578-4CE1-83B5-05EC35679EC3}"/>
              </a:ext>
            </a:extLst>
          </p:cNvPr>
          <p:cNvSpPr txBox="1"/>
          <p:nvPr/>
        </p:nvSpPr>
        <p:spPr>
          <a:xfrm>
            <a:off x="0" y="2082800"/>
            <a:ext cx="5430641" cy="453970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Both plots in slide 8 and 9 show that stocks can provide high return.</a:t>
            </a:r>
          </a:p>
          <a:p>
            <a:pPr marL="285750" indent="-285750" algn="just">
              <a:buFont typeface="Arial" panose="020B0604020202020204" pitchFamily="34" charset="0"/>
              <a:buChar char="•"/>
            </a:pPr>
            <a:r>
              <a:rPr lang="en-US" sz="1700" dirty="0"/>
              <a:t>Statistical view confirms that all these stock have high coef_variation that means these stocks could provide high return on investment, but high std means they also have high risk associated with them.</a:t>
            </a:r>
          </a:p>
          <a:p>
            <a:pPr marL="285750" indent="-285750" algn="just">
              <a:buFont typeface="Arial" panose="020B0604020202020204" pitchFamily="34" charset="0"/>
              <a:buChar char="•"/>
            </a:pPr>
            <a:r>
              <a:rPr lang="en-US" sz="1700" dirty="0"/>
              <a:t>Though FB has low coef_variation but it could return high return if invested for longer period which could be confirmed for Cumulative Return or Return plotting in 3.2 and 3.3 steps.</a:t>
            </a:r>
          </a:p>
          <a:p>
            <a:pPr marL="285750" indent="-285750" algn="just">
              <a:buFont typeface="Arial" panose="020B0604020202020204" pitchFamily="34" charset="0"/>
              <a:buChar char="•"/>
            </a:pPr>
            <a:r>
              <a:rPr lang="en-US" sz="1700" dirty="0"/>
              <a:t>Based on the plotting and statistical representation we could conclude these are the best for the Patrick and clients having similar profile.</a:t>
            </a:r>
          </a:p>
          <a:p>
            <a:pPr marL="285750" indent="-285750" algn="just">
              <a:buFont typeface="Arial" panose="020B0604020202020204" pitchFamily="34" charset="0"/>
              <a:buChar char="•"/>
            </a:pPr>
            <a:r>
              <a:rPr lang="en-US" sz="1700" dirty="0"/>
              <a:t>A dip after 2020 could be due to spread of Pandemic affecting closing of various businesses all over the World. </a:t>
            </a:r>
          </a:p>
        </p:txBody>
      </p:sp>
    </p:spTree>
    <p:extLst>
      <p:ext uri="{BB962C8B-B14F-4D97-AF65-F5344CB8AC3E}">
        <p14:creationId xmlns:p14="http://schemas.microsoft.com/office/powerpoint/2010/main" val="3023024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A155-A0AC-4090-85EC-58C6D7E6D316}"/>
              </a:ext>
            </a:extLst>
          </p:cNvPr>
          <p:cNvSpPr>
            <a:spLocks noGrp="1"/>
          </p:cNvSpPr>
          <p:nvPr>
            <p:ph type="title"/>
          </p:nvPr>
        </p:nvSpPr>
        <p:spPr>
          <a:xfrm>
            <a:off x="977392" y="2766219"/>
            <a:ext cx="9692640" cy="1325562"/>
          </a:xfrm>
        </p:spPr>
        <p:txBody>
          <a:bodyPr/>
          <a:lstStyle/>
          <a:p>
            <a:pPr algn="ctr"/>
            <a:r>
              <a:rPr lang="en-IN" dirty="0"/>
              <a:t>Thank You</a:t>
            </a:r>
          </a:p>
        </p:txBody>
      </p:sp>
    </p:spTree>
    <p:extLst>
      <p:ext uri="{BB962C8B-B14F-4D97-AF65-F5344CB8AC3E}">
        <p14:creationId xmlns:p14="http://schemas.microsoft.com/office/powerpoint/2010/main" val="233562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180F-CBEC-43D3-881F-CD79DF77A008}"/>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E297729D-2F49-40F3-BF74-3DB1637B2821}"/>
              </a:ext>
            </a:extLst>
          </p:cNvPr>
          <p:cNvSpPr>
            <a:spLocks noGrp="1"/>
          </p:cNvSpPr>
          <p:nvPr>
            <p:ph idx="1"/>
          </p:nvPr>
        </p:nvSpPr>
        <p:spPr>
          <a:xfrm>
            <a:off x="1261872" y="1828800"/>
            <a:ext cx="8595360" cy="5029200"/>
          </a:xfrm>
        </p:spPr>
        <p:txBody>
          <a:bodyPr>
            <a:normAutofit fontScale="92500" lnSpcReduction="10000"/>
          </a:bodyPr>
          <a:lstStyle/>
          <a:p>
            <a:pPr marL="342900" indent="-342900">
              <a:buFont typeface="+mj-lt"/>
              <a:buAutoNum type="arabicPeriod"/>
            </a:pPr>
            <a:r>
              <a:rPr lang="en-US" dirty="0"/>
              <a:t>Problem Statement</a:t>
            </a:r>
          </a:p>
          <a:p>
            <a:pPr marL="342900" indent="-342900">
              <a:buFont typeface="+mj-lt"/>
              <a:buAutoNum type="arabicPeriod"/>
            </a:pPr>
            <a:r>
              <a:rPr lang="en-US" dirty="0"/>
              <a:t>Final Dataset Snippet</a:t>
            </a:r>
          </a:p>
          <a:p>
            <a:pPr marL="342900" indent="-342900">
              <a:buFont typeface="+mj-lt"/>
              <a:buAutoNum type="arabicPeriod"/>
            </a:pPr>
            <a:r>
              <a:rPr lang="en-US" dirty="0"/>
              <a:t>Visualization</a:t>
            </a:r>
          </a:p>
          <a:p>
            <a:pPr lvl="1"/>
            <a:r>
              <a:rPr lang="en-US" dirty="0"/>
              <a:t>Pair plot based on Returns of each stocks</a:t>
            </a:r>
          </a:p>
          <a:p>
            <a:pPr lvl="1"/>
            <a:r>
              <a:rPr lang="en-US" dirty="0"/>
              <a:t>Line Graph based on Returns of stocks</a:t>
            </a:r>
          </a:p>
          <a:p>
            <a:pPr lvl="1"/>
            <a:r>
              <a:rPr lang="en-US" dirty="0"/>
              <a:t>Distribution plot based on Return from stocks</a:t>
            </a:r>
          </a:p>
          <a:p>
            <a:pPr lvl="1"/>
            <a:r>
              <a:rPr lang="en-US" dirty="0"/>
              <a:t>Heatmap Subplots based on Return</a:t>
            </a:r>
          </a:p>
          <a:p>
            <a:pPr lvl="1"/>
            <a:r>
              <a:rPr lang="en-US" dirty="0"/>
              <a:t>Statistical visualization based on Returns of each stocks</a:t>
            </a:r>
          </a:p>
          <a:p>
            <a:pPr marL="342900" indent="-342900">
              <a:buFont typeface="+mj-lt"/>
              <a:buAutoNum type="arabicPeriod"/>
            </a:pPr>
            <a:r>
              <a:rPr lang="en-US" dirty="0"/>
              <a:t>Profiling</a:t>
            </a:r>
          </a:p>
          <a:p>
            <a:pPr lvl="1"/>
            <a:r>
              <a:rPr lang="en-US" dirty="0"/>
              <a:t>Profile 1 -&gt; Patrick</a:t>
            </a:r>
          </a:p>
          <a:p>
            <a:pPr lvl="2"/>
            <a:r>
              <a:rPr lang="en-US" dirty="0"/>
              <a:t>Creating new dataframe and finding Correlation between stocks using Heatmap</a:t>
            </a:r>
          </a:p>
          <a:p>
            <a:pPr lvl="2"/>
            <a:r>
              <a:rPr lang="en-US" dirty="0"/>
              <a:t>Calculating cumulative return of the stocks selected for Patrick</a:t>
            </a:r>
          </a:p>
          <a:p>
            <a:pPr lvl="2"/>
            <a:r>
              <a:rPr lang="en-US" dirty="0"/>
              <a:t>Statistical understanding based on Cumulative Returns of each stocks selected for Patrick</a:t>
            </a:r>
          </a:p>
          <a:p>
            <a:pPr lvl="1"/>
            <a:r>
              <a:rPr lang="en-US" dirty="0"/>
              <a:t>Profile 2 -&gt; Peter</a:t>
            </a:r>
          </a:p>
          <a:p>
            <a:pPr lvl="2"/>
            <a:r>
              <a:rPr lang="en-US" dirty="0"/>
              <a:t>Creating new dataframe and finding Correlation between stocks using Heatmap for Peter</a:t>
            </a:r>
          </a:p>
          <a:p>
            <a:pPr lvl="2"/>
            <a:r>
              <a:rPr lang="en-US" dirty="0"/>
              <a:t>Calculating cumulative return of the stocks selected for Peter</a:t>
            </a:r>
          </a:p>
          <a:p>
            <a:pPr lvl="2"/>
            <a:r>
              <a:rPr lang="en-US" dirty="0"/>
              <a:t>Statistical understanding based on Cumulative Returns of each stocks selected for Peter</a:t>
            </a:r>
          </a:p>
          <a:p>
            <a:endParaRPr lang="en-IN" dirty="0"/>
          </a:p>
        </p:txBody>
      </p:sp>
    </p:spTree>
    <p:extLst>
      <p:ext uri="{BB962C8B-B14F-4D97-AF65-F5344CB8AC3E}">
        <p14:creationId xmlns:p14="http://schemas.microsoft.com/office/powerpoint/2010/main" val="402192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5E1F-73FA-4E96-A41B-043D60868EF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3B91DA8-E808-4CE3-989F-9A92AB788E68}"/>
              </a:ext>
            </a:extLst>
          </p:cNvPr>
          <p:cNvSpPr>
            <a:spLocks noGrp="1"/>
          </p:cNvSpPr>
          <p:nvPr>
            <p:ph sz="half" idx="1"/>
          </p:nvPr>
        </p:nvSpPr>
        <p:spPr>
          <a:xfrm>
            <a:off x="1261872" y="2871627"/>
            <a:ext cx="4480560" cy="1990725"/>
          </a:xfrm>
        </p:spPr>
        <p:txBody>
          <a:bodyPr>
            <a:normAutofit/>
          </a:bodyPr>
          <a:lstStyle/>
          <a:p>
            <a:pPr marL="0" indent="0" algn="just">
              <a:buNone/>
            </a:pPr>
            <a:r>
              <a:rPr lang="en-US" dirty="0"/>
              <a:t>The given task is to provide consultation to two different investors, Mr. Patrick Jyenger and Mr. Peter Jyenger based on their requirements and financial objectives.</a:t>
            </a:r>
            <a:endParaRPr lang="en-IN" dirty="0"/>
          </a:p>
        </p:txBody>
      </p:sp>
      <p:pic>
        <p:nvPicPr>
          <p:cNvPr id="6" name="Content Placeholder 5">
            <a:extLst>
              <a:ext uri="{FF2B5EF4-FFF2-40B4-BE49-F238E27FC236}">
                <a16:creationId xmlns:a16="http://schemas.microsoft.com/office/drawing/2014/main" id="{8369E847-6BD7-4A8D-9239-7E30D3E295C4}"/>
              </a:ext>
            </a:extLst>
          </p:cNvPr>
          <p:cNvPicPr>
            <a:picLocks noGrp="1" noChangeAspect="1"/>
          </p:cNvPicPr>
          <p:nvPr>
            <p:ph sz="half" idx="2"/>
          </p:nvPr>
        </p:nvPicPr>
        <p:blipFill>
          <a:blip r:embed="rId2"/>
          <a:stretch>
            <a:fillRect/>
          </a:stretch>
        </p:blipFill>
        <p:spPr>
          <a:xfrm>
            <a:off x="6126163" y="1691322"/>
            <a:ext cx="4481512" cy="4351337"/>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187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817F-2FCE-499C-B5A4-B7B5819A54FC}"/>
              </a:ext>
            </a:extLst>
          </p:cNvPr>
          <p:cNvSpPr>
            <a:spLocks noGrp="1"/>
          </p:cNvSpPr>
          <p:nvPr>
            <p:ph type="title"/>
          </p:nvPr>
        </p:nvSpPr>
        <p:spPr/>
        <p:txBody>
          <a:bodyPr/>
          <a:lstStyle/>
          <a:p>
            <a:r>
              <a:rPr lang="en-IN" dirty="0"/>
              <a:t>Final Dataset</a:t>
            </a:r>
          </a:p>
        </p:txBody>
      </p:sp>
      <p:sp>
        <p:nvSpPr>
          <p:cNvPr id="3" name="Content Placeholder 2">
            <a:extLst>
              <a:ext uri="{FF2B5EF4-FFF2-40B4-BE49-F238E27FC236}">
                <a16:creationId xmlns:a16="http://schemas.microsoft.com/office/drawing/2014/main" id="{6EAFDF77-1CE6-4B0A-81D6-D00C422EDCDF}"/>
              </a:ext>
            </a:extLst>
          </p:cNvPr>
          <p:cNvSpPr>
            <a:spLocks noGrp="1"/>
          </p:cNvSpPr>
          <p:nvPr>
            <p:ph sz="half" idx="1"/>
          </p:nvPr>
        </p:nvSpPr>
        <p:spPr/>
        <p:txBody>
          <a:bodyPr/>
          <a:lstStyle/>
          <a:p>
            <a:pPr marL="0" indent="0">
              <a:buNone/>
            </a:pPr>
            <a:r>
              <a:rPr lang="en-IN" dirty="0"/>
              <a:t>After cleaning and creating new columns we were able to draw final dataset that contains all the columns such as –</a:t>
            </a:r>
          </a:p>
          <a:p>
            <a:r>
              <a:rPr lang="en-IN" dirty="0"/>
              <a:t>Ticker/Stock,</a:t>
            </a:r>
          </a:p>
          <a:p>
            <a:r>
              <a:rPr lang="en-IN" dirty="0"/>
              <a:t>Their high/low/close/open price,</a:t>
            </a:r>
          </a:p>
          <a:p>
            <a:r>
              <a:rPr lang="en-IN" dirty="0"/>
              <a:t>return/cumulative return, </a:t>
            </a:r>
          </a:p>
          <a:p>
            <a:r>
              <a:rPr lang="en-IN" dirty="0"/>
              <a:t>industry they belong to and </a:t>
            </a:r>
          </a:p>
          <a:p>
            <a:r>
              <a:rPr lang="en-IN" dirty="0"/>
              <a:t>day percent change in their price</a:t>
            </a:r>
          </a:p>
        </p:txBody>
      </p:sp>
      <p:pic>
        <p:nvPicPr>
          <p:cNvPr id="6" name="Content Placeholder 5">
            <a:extLst>
              <a:ext uri="{FF2B5EF4-FFF2-40B4-BE49-F238E27FC236}">
                <a16:creationId xmlns:a16="http://schemas.microsoft.com/office/drawing/2014/main" id="{DE74B96E-D79A-483A-86EF-6C6638CB745E}"/>
              </a:ext>
            </a:extLst>
          </p:cNvPr>
          <p:cNvPicPr>
            <a:picLocks noGrp="1" noChangeAspect="1"/>
          </p:cNvPicPr>
          <p:nvPr>
            <p:ph sz="half" idx="2"/>
          </p:nvPr>
        </p:nvPicPr>
        <p:blipFill>
          <a:blip r:embed="rId2"/>
          <a:stretch>
            <a:fillRect/>
          </a:stretch>
        </p:blipFill>
        <p:spPr>
          <a:xfrm>
            <a:off x="5742432" y="2452687"/>
            <a:ext cx="5525643" cy="1952625"/>
          </a:xfrm>
          <a:ln>
            <a:solidFill>
              <a:schemeClr val="tx1">
                <a:lumMod val="95000"/>
                <a:lumOff val="5000"/>
              </a:schemeClr>
            </a:solidFill>
          </a:ln>
        </p:spPr>
      </p:pic>
    </p:spTree>
    <p:extLst>
      <p:ext uri="{BB962C8B-B14F-4D97-AF65-F5344CB8AC3E}">
        <p14:creationId xmlns:p14="http://schemas.microsoft.com/office/powerpoint/2010/main" val="303035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838B-68F4-4359-9086-8702E325D4AA}"/>
              </a:ext>
            </a:extLst>
          </p:cNvPr>
          <p:cNvSpPr>
            <a:spLocks noGrp="1"/>
          </p:cNvSpPr>
          <p:nvPr>
            <p:ph type="title"/>
          </p:nvPr>
        </p:nvSpPr>
        <p:spPr>
          <a:xfrm>
            <a:off x="1249680" y="2766219"/>
            <a:ext cx="9692640" cy="1325562"/>
          </a:xfrm>
        </p:spPr>
        <p:txBody>
          <a:bodyPr anchor="ctr"/>
          <a:lstStyle/>
          <a:p>
            <a:pPr algn="ctr"/>
            <a:r>
              <a:rPr lang="en-IN" b="1" dirty="0"/>
              <a:t>Visualization</a:t>
            </a:r>
          </a:p>
        </p:txBody>
      </p:sp>
    </p:spTree>
    <p:extLst>
      <p:ext uri="{BB962C8B-B14F-4D97-AF65-F5344CB8AC3E}">
        <p14:creationId xmlns:p14="http://schemas.microsoft.com/office/powerpoint/2010/main" val="350080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A954-57DA-4846-B438-5FE98A104A04}"/>
              </a:ext>
            </a:extLst>
          </p:cNvPr>
          <p:cNvSpPr>
            <a:spLocks noGrp="1"/>
          </p:cNvSpPr>
          <p:nvPr>
            <p:ph type="title"/>
          </p:nvPr>
        </p:nvSpPr>
        <p:spPr>
          <a:xfrm>
            <a:off x="1261872" y="365760"/>
            <a:ext cx="9692640" cy="1325562"/>
          </a:xfrm>
        </p:spPr>
        <p:txBody>
          <a:bodyPr/>
          <a:lstStyle/>
          <a:p>
            <a:r>
              <a:rPr lang="en-IN" dirty="0"/>
              <a:t>Pair plot</a:t>
            </a:r>
            <a:br>
              <a:rPr lang="en-IN" dirty="0"/>
            </a:br>
            <a:r>
              <a:rPr lang="en-IN" dirty="0"/>
              <a:t>Visualization</a:t>
            </a:r>
          </a:p>
        </p:txBody>
      </p:sp>
      <p:sp>
        <p:nvSpPr>
          <p:cNvPr id="3" name="Content Placeholder 2">
            <a:extLst>
              <a:ext uri="{FF2B5EF4-FFF2-40B4-BE49-F238E27FC236}">
                <a16:creationId xmlns:a16="http://schemas.microsoft.com/office/drawing/2014/main" id="{2CE64E52-5325-4656-B1D1-436BF7F89FF3}"/>
              </a:ext>
            </a:extLst>
          </p:cNvPr>
          <p:cNvSpPr>
            <a:spLocks noGrp="1"/>
          </p:cNvSpPr>
          <p:nvPr>
            <p:ph sz="half" idx="1"/>
          </p:nvPr>
        </p:nvSpPr>
        <p:spPr>
          <a:xfrm>
            <a:off x="0" y="1686560"/>
            <a:ext cx="5742432" cy="5029200"/>
          </a:xfrm>
        </p:spPr>
        <p:txBody>
          <a:bodyPr>
            <a:normAutofit fontScale="92500" lnSpcReduction="10000"/>
          </a:bodyPr>
          <a:lstStyle/>
          <a:p>
            <a:pPr algn="just"/>
            <a:r>
              <a:rPr lang="en-IN" sz="1600" b="1" dirty="0"/>
              <a:t>Technology</a:t>
            </a:r>
          </a:p>
          <a:p>
            <a:pPr lvl="1" algn="just"/>
            <a:r>
              <a:rPr lang="en-US" dirty="0">
                <a:latin typeface="Arial" panose="020B0604020202020204" pitchFamily="34" charset="0"/>
                <a:cs typeface="Arial" panose="020B0604020202020204" pitchFamily="34" charset="0"/>
              </a:rPr>
              <a:t>All Tickers or Stocks such as MSFT-AAPL, IBM-AMZN, AAPL-GOOG, GOOG-IBM, etc. show positive correlation i.e. as one increases other also increases or vice versa.</a:t>
            </a:r>
          </a:p>
          <a:p>
            <a:pPr algn="just"/>
            <a:r>
              <a:rPr lang="en-US" sz="1600" b="1" dirty="0">
                <a:latin typeface="Arial" panose="020B0604020202020204" pitchFamily="34" charset="0"/>
                <a:cs typeface="Arial" panose="020B0604020202020204" pitchFamily="34" charset="0"/>
              </a:rPr>
              <a:t>Finance</a:t>
            </a:r>
          </a:p>
          <a:p>
            <a:pPr lvl="1" algn="just"/>
            <a:r>
              <a:rPr lang="en-US" dirty="0"/>
              <a:t>All Tickers or Stocks show positive correlation i.e. as one increases other also increases or vice versa.</a:t>
            </a:r>
            <a:endParaRPr lang="en-US"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Aviation</a:t>
            </a:r>
          </a:p>
          <a:p>
            <a:pPr lvl="1" algn="just"/>
            <a:r>
              <a:rPr lang="en-US" dirty="0"/>
              <a:t>Some tickers or stocks show positive correlation i.e. as one increases other also increases or vice versa. Some tickers do not show any relationship.</a:t>
            </a:r>
          </a:p>
          <a:p>
            <a:pPr algn="just"/>
            <a:r>
              <a:rPr lang="en-US" sz="1600" b="1" dirty="0">
                <a:latin typeface="Arial" panose="020B0604020202020204" pitchFamily="34" charset="0"/>
                <a:cs typeface="Arial" panose="020B0604020202020204" pitchFamily="34" charset="0"/>
              </a:rPr>
              <a:t>Healthcare</a:t>
            </a:r>
          </a:p>
          <a:p>
            <a:pPr lvl="1" algn="just"/>
            <a:r>
              <a:rPr lang="en-US" altLang="en-US" dirty="0">
                <a:solidFill>
                  <a:srgbClr val="212121"/>
                </a:solidFill>
                <a:latin typeface="Arial" panose="020B0604020202020204" pitchFamily="34" charset="0"/>
                <a:ea typeface="Roboto"/>
              </a:rPr>
              <a:t>Some tickers or stocks show positive correlation i.e. as one increases other also increases or vice versa.</a:t>
            </a:r>
          </a:p>
          <a:p>
            <a:pPr lvl="1" algn="just"/>
            <a:r>
              <a:rPr lang="en-US" altLang="en-US" dirty="0">
                <a:solidFill>
                  <a:srgbClr val="212121"/>
                </a:solidFill>
                <a:latin typeface="Arial" panose="020B0604020202020204" pitchFamily="34" charset="0"/>
                <a:ea typeface="Roboto"/>
              </a:rPr>
              <a:t>Some tickers like </a:t>
            </a:r>
            <a:r>
              <a:rPr lang="en-US" altLang="en-US" dirty="0">
                <a:solidFill>
                  <a:srgbClr val="212121"/>
                </a:solidFill>
                <a:latin typeface="Arial Unicode MS"/>
                <a:ea typeface="Roboto"/>
              </a:rPr>
              <a:t>UNH</a:t>
            </a:r>
            <a:r>
              <a:rPr lang="en-US" altLang="en-US" dirty="0">
                <a:solidFill>
                  <a:srgbClr val="212121"/>
                </a:solidFill>
                <a:ea typeface="Roboto"/>
              </a:rPr>
              <a:t> </a:t>
            </a:r>
            <a:r>
              <a:rPr lang="en-US" altLang="en-US" dirty="0">
                <a:solidFill>
                  <a:srgbClr val="212121"/>
                </a:solidFill>
                <a:latin typeface="Arial" panose="020B0604020202020204" pitchFamily="34" charset="0"/>
                <a:ea typeface="Roboto"/>
              </a:rPr>
              <a:t>with any other Healthcare Industry stocks do not show any relationship.</a:t>
            </a:r>
            <a:endParaRPr lang="en-US"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Pharmaceuticals</a:t>
            </a:r>
          </a:p>
          <a:p>
            <a:pPr lvl="1" algn="just"/>
            <a:r>
              <a:rPr lang="en-US" dirty="0"/>
              <a:t>No tickers show any correlation.</a:t>
            </a:r>
          </a:p>
        </p:txBody>
      </p:sp>
      <p:pic>
        <p:nvPicPr>
          <p:cNvPr id="20" name="Content Placeholder 19" descr="Technology Pair Plot">
            <a:extLst>
              <a:ext uri="{FF2B5EF4-FFF2-40B4-BE49-F238E27FC236}">
                <a16:creationId xmlns:a16="http://schemas.microsoft.com/office/drawing/2014/main" id="{9891ED60-B41A-4B17-A68A-AF624C1C22EA}"/>
              </a:ext>
              <a:ext uri="{C183D7F6-B498-43B3-948B-1728B52AA6E4}">
                <adec:decorative xmlns:adec="http://schemas.microsoft.com/office/drawing/2017/decorative" val="0"/>
              </a:ext>
            </a:extLst>
          </p:cNvPr>
          <p:cNvPicPr>
            <a:picLocks noGrp="1" noChangeAspect="1"/>
          </p:cNvPicPr>
          <p:nvPr>
            <p:ph sz="half" idx="2"/>
          </p:nvPr>
        </p:nvPicPr>
        <p:blipFill>
          <a:blip r:embed="rId2"/>
          <a:stretch>
            <a:fillRect/>
          </a:stretch>
        </p:blipFill>
        <p:spPr>
          <a:xfrm>
            <a:off x="5943600" y="415706"/>
            <a:ext cx="2305050" cy="1971675"/>
          </a:xfrm>
          <a:ln>
            <a:solidFill>
              <a:schemeClr val="tx1">
                <a:lumMod val="95000"/>
                <a:lumOff val="5000"/>
              </a:schemeClr>
            </a:solidFill>
          </a:ln>
        </p:spPr>
      </p:pic>
      <p:pic>
        <p:nvPicPr>
          <p:cNvPr id="24" name="Picture 23">
            <a:extLst>
              <a:ext uri="{FF2B5EF4-FFF2-40B4-BE49-F238E27FC236}">
                <a16:creationId xmlns:a16="http://schemas.microsoft.com/office/drawing/2014/main" id="{BAA2A751-F718-45C0-BA5B-CF55DBAEBB9B}"/>
              </a:ext>
            </a:extLst>
          </p:cNvPr>
          <p:cNvPicPr>
            <a:picLocks noChangeAspect="1"/>
          </p:cNvPicPr>
          <p:nvPr/>
        </p:nvPicPr>
        <p:blipFill>
          <a:blip r:embed="rId3"/>
          <a:stretch>
            <a:fillRect/>
          </a:stretch>
        </p:blipFill>
        <p:spPr>
          <a:xfrm>
            <a:off x="8894448" y="415706"/>
            <a:ext cx="2305051" cy="1971675"/>
          </a:xfrm>
          <a:prstGeom prst="rect">
            <a:avLst/>
          </a:prstGeom>
          <a:ln>
            <a:solidFill>
              <a:schemeClr val="tx1">
                <a:lumMod val="95000"/>
                <a:lumOff val="5000"/>
              </a:schemeClr>
            </a:solidFill>
          </a:ln>
        </p:spPr>
      </p:pic>
      <p:pic>
        <p:nvPicPr>
          <p:cNvPr id="26" name="Picture 25">
            <a:extLst>
              <a:ext uri="{FF2B5EF4-FFF2-40B4-BE49-F238E27FC236}">
                <a16:creationId xmlns:a16="http://schemas.microsoft.com/office/drawing/2014/main" id="{C6CABD28-4F75-4D2E-AE00-CC56EF473B1E}"/>
              </a:ext>
            </a:extLst>
          </p:cNvPr>
          <p:cNvPicPr>
            <a:picLocks noChangeAspect="1"/>
          </p:cNvPicPr>
          <p:nvPr/>
        </p:nvPicPr>
        <p:blipFill>
          <a:blip r:embed="rId4"/>
          <a:stretch>
            <a:fillRect/>
          </a:stretch>
        </p:blipFill>
        <p:spPr>
          <a:xfrm>
            <a:off x="5943600" y="2651550"/>
            <a:ext cx="2305050" cy="1971675"/>
          </a:xfrm>
          <a:prstGeom prst="rect">
            <a:avLst/>
          </a:prstGeom>
          <a:ln>
            <a:solidFill>
              <a:schemeClr val="tx1">
                <a:lumMod val="95000"/>
                <a:lumOff val="5000"/>
              </a:schemeClr>
            </a:solidFill>
          </a:ln>
        </p:spPr>
      </p:pic>
      <p:pic>
        <p:nvPicPr>
          <p:cNvPr id="28" name="Picture 27">
            <a:extLst>
              <a:ext uri="{FF2B5EF4-FFF2-40B4-BE49-F238E27FC236}">
                <a16:creationId xmlns:a16="http://schemas.microsoft.com/office/drawing/2014/main" id="{42C4693B-AA0E-4D5B-AA69-082CC37325FD}"/>
              </a:ext>
            </a:extLst>
          </p:cNvPr>
          <p:cNvPicPr>
            <a:picLocks noChangeAspect="1"/>
          </p:cNvPicPr>
          <p:nvPr/>
        </p:nvPicPr>
        <p:blipFill>
          <a:blip r:embed="rId5"/>
          <a:stretch>
            <a:fillRect/>
          </a:stretch>
        </p:blipFill>
        <p:spPr>
          <a:xfrm>
            <a:off x="8889113" y="2651550"/>
            <a:ext cx="2305050" cy="1971675"/>
          </a:xfrm>
          <a:prstGeom prst="rect">
            <a:avLst/>
          </a:prstGeom>
          <a:ln>
            <a:solidFill>
              <a:schemeClr val="tx1">
                <a:lumMod val="95000"/>
                <a:lumOff val="5000"/>
              </a:schemeClr>
            </a:solidFill>
          </a:ln>
        </p:spPr>
      </p:pic>
      <p:pic>
        <p:nvPicPr>
          <p:cNvPr id="30" name="Picture 29">
            <a:extLst>
              <a:ext uri="{FF2B5EF4-FFF2-40B4-BE49-F238E27FC236}">
                <a16:creationId xmlns:a16="http://schemas.microsoft.com/office/drawing/2014/main" id="{4686E19F-46C0-4451-AA36-265F213039AD}"/>
              </a:ext>
            </a:extLst>
          </p:cNvPr>
          <p:cNvPicPr>
            <a:picLocks noChangeAspect="1"/>
          </p:cNvPicPr>
          <p:nvPr/>
        </p:nvPicPr>
        <p:blipFill>
          <a:blip r:embed="rId6"/>
          <a:stretch>
            <a:fillRect/>
          </a:stretch>
        </p:blipFill>
        <p:spPr>
          <a:xfrm>
            <a:off x="7444358" y="4887394"/>
            <a:ext cx="2305051" cy="1971676"/>
          </a:xfrm>
          <a:prstGeom prst="rect">
            <a:avLst/>
          </a:prstGeom>
          <a:ln>
            <a:solidFill>
              <a:schemeClr val="tx1">
                <a:lumMod val="95000"/>
                <a:lumOff val="5000"/>
              </a:schemeClr>
            </a:solidFill>
          </a:ln>
        </p:spPr>
      </p:pic>
      <p:sp>
        <p:nvSpPr>
          <p:cNvPr id="31" name="TextBox 30">
            <a:extLst>
              <a:ext uri="{FF2B5EF4-FFF2-40B4-BE49-F238E27FC236}">
                <a16:creationId xmlns:a16="http://schemas.microsoft.com/office/drawing/2014/main" id="{63A5D280-27B5-4F80-A343-708AA0FEDFB1}"/>
              </a:ext>
            </a:extLst>
          </p:cNvPr>
          <p:cNvSpPr txBox="1"/>
          <p:nvPr/>
        </p:nvSpPr>
        <p:spPr>
          <a:xfrm>
            <a:off x="5943600" y="138188"/>
            <a:ext cx="2305050" cy="307777"/>
          </a:xfrm>
          <a:prstGeom prst="rect">
            <a:avLst/>
          </a:prstGeom>
          <a:noFill/>
        </p:spPr>
        <p:txBody>
          <a:bodyPr wrap="square" rtlCol="0">
            <a:spAutoFit/>
          </a:bodyPr>
          <a:lstStyle/>
          <a:p>
            <a:pPr algn="ctr"/>
            <a:r>
              <a:rPr lang="en-IN" sz="1400" b="1" dirty="0"/>
              <a:t>Technology</a:t>
            </a:r>
          </a:p>
        </p:txBody>
      </p:sp>
      <p:sp>
        <p:nvSpPr>
          <p:cNvPr id="32" name="TextBox 31">
            <a:extLst>
              <a:ext uri="{FF2B5EF4-FFF2-40B4-BE49-F238E27FC236}">
                <a16:creationId xmlns:a16="http://schemas.microsoft.com/office/drawing/2014/main" id="{2DB21E51-1C9C-4FBB-A8A3-CCDF76DCE430}"/>
              </a:ext>
            </a:extLst>
          </p:cNvPr>
          <p:cNvSpPr txBox="1"/>
          <p:nvPr/>
        </p:nvSpPr>
        <p:spPr>
          <a:xfrm>
            <a:off x="5943600" y="2375102"/>
            <a:ext cx="2308671" cy="307777"/>
          </a:xfrm>
          <a:prstGeom prst="rect">
            <a:avLst/>
          </a:prstGeom>
          <a:noFill/>
        </p:spPr>
        <p:txBody>
          <a:bodyPr wrap="square" rtlCol="0">
            <a:spAutoFit/>
          </a:bodyPr>
          <a:lstStyle/>
          <a:p>
            <a:pPr algn="ctr"/>
            <a:r>
              <a:rPr lang="en-IN" sz="1400" b="1" dirty="0"/>
              <a:t>Aviation</a:t>
            </a:r>
          </a:p>
        </p:txBody>
      </p:sp>
      <p:sp>
        <p:nvSpPr>
          <p:cNvPr id="33" name="TextBox 32">
            <a:extLst>
              <a:ext uri="{FF2B5EF4-FFF2-40B4-BE49-F238E27FC236}">
                <a16:creationId xmlns:a16="http://schemas.microsoft.com/office/drawing/2014/main" id="{7BA2D103-9B8B-4C3E-96C1-9155927149A2}"/>
              </a:ext>
            </a:extLst>
          </p:cNvPr>
          <p:cNvSpPr txBox="1"/>
          <p:nvPr/>
        </p:nvSpPr>
        <p:spPr>
          <a:xfrm>
            <a:off x="8925500" y="146029"/>
            <a:ext cx="2305050" cy="307777"/>
          </a:xfrm>
          <a:prstGeom prst="rect">
            <a:avLst/>
          </a:prstGeom>
          <a:noFill/>
        </p:spPr>
        <p:txBody>
          <a:bodyPr wrap="square" rtlCol="0">
            <a:spAutoFit/>
          </a:bodyPr>
          <a:lstStyle/>
          <a:p>
            <a:pPr algn="ctr"/>
            <a:r>
              <a:rPr lang="en-IN" sz="1400" b="1" dirty="0"/>
              <a:t>Finance</a:t>
            </a:r>
          </a:p>
        </p:txBody>
      </p:sp>
      <p:sp>
        <p:nvSpPr>
          <p:cNvPr id="34" name="TextBox 33">
            <a:extLst>
              <a:ext uri="{FF2B5EF4-FFF2-40B4-BE49-F238E27FC236}">
                <a16:creationId xmlns:a16="http://schemas.microsoft.com/office/drawing/2014/main" id="{F55FBE6B-F450-47EB-B73C-C79B76796F07}"/>
              </a:ext>
            </a:extLst>
          </p:cNvPr>
          <p:cNvSpPr txBox="1"/>
          <p:nvPr/>
        </p:nvSpPr>
        <p:spPr>
          <a:xfrm>
            <a:off x="8889113" y="2384627"/>
            <a:ext cx="2314382" cy="307777"/>
          </a:xfrm>
          <a:prstGeom prst="rect">
            <a:avLst/>
          </a:prstGeom>
          <a:noFill/>
        </p:spPr>
        <p:txBody>
          <a:bodyPr wrap="square" rtlCol="0">
            <a:spAutoFit/>
          </a:bodyPr>
          <a:lstStyle/>
          <a:p>
            <a:pPr algn="ctr"/>
            <a:r>
              <a:rPr lang="en-IN" sz="1400" b="1" dirty="0"/>
              <a:t>Healthcare</a:t>
            </a:r>
          </a:p>
        </p:txBody>
      </p:sp>
      <p:sp>
        <p:nvSpPr>
          <p:cNvPr id="35" name="TextBox 34">
            <a:extLst>
              <a:ext uri="{FF2B5EF4-FFF2-40B4-BE49-F238E27FC236}">
                <a16:creationId xmlns:a16="http://schemas.microsoft.com/office/drawing/2014/main" id="{9F43156D-8E73-416B-8DC6-647BA13DF142}"/>
              </a:ext>
            </a:extLst>
          </p:cNvPr>
          <p:cNvSpPr txBox="1"/>
          <p:nvPr/>
        </p:nvSpPr>
        <p:spPr>
          <a:xfrm>
            <a:off x="7444359" y="4623225"/>
            <a:ext cx="2305051" cy="307777"/>
          </a:xfrm>
          <a:prstGeom prst="rect">
            <a:avLst/>
          </a:prstGeom>
          <a:noFill/>
        </p:spPr>
        <p:txBody>
          <a:bodyPr wrap="square" rtlCol="0">
            <a:spAutoFit/>
          </a:bodyPr>
          <a:lstStyle/>
          <a:p>
            <a:pPr algn="ctr"/>
            <a:r>
              <a:rPr lang="en-IN" sz="1400" b="1" dirty="0"/>
              <a:t>Pharmaceuticals</a:t>
            </a:r>
          </a:p>
        </p:txBody>
      </p:sp>
    </p:spTree>
    <p:extLst>
      <p:ext uri="{BB962C8B-B14F-4D97-AF65-F5344CB8AC3E}">
        <p14:creationId xmlns:p14="http://schemas.microsoft.com/office/powerpoint/2010/main" val="199040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FFF3-4332-441B-B951-A56A4909B532}"/>
              </a:ext>
            </a:extLst>
          </p:cNvPr>
          <p:cNvSpPr>
            <a:spLocks noGrp="1"/>
          </p:cNvSpPr>
          <p:nvPr>
            <p:ph type="title"/>
          </p:nvPr>
        </p:nvSpPr>
        <p:spPr/>
        <p:txBody>
          <a:bodyPr/>
          <a:lstStyle/>
          <a:p>
            <a:r>
              <a:rPr lang="en-IN" dirty="0"/>
              <a:t>Line Graph</a:t>
            </a:r>
            <a:br>
              <a:rPr lang="en-IN" dirty="0"/>
            </a:br>
            <a:r>
              <a:rPr lang="en-IN" dirty="0"/>
              <a:t>Visualization</a:t>
            </a:r>
          </a:p>
        </p:txBody>
      </p:sp>
      <p:sp>
        <p:nvSpPr>
          <p:cNvPr id="3" name="Content Placeholder 2">
            <a:extLst>
              <a:ext uri="{FF2B5EF4-FFF2-40B4-BE49-F238E27FC236}">
                <a16:creationId xmlns:a16="http://schemas.microsoft.com/office/drawing/2014/main" id="{29924C1F-D7BE-4599-939E-7936354B1A06}"/>
              </a:ext>
            </a:extLst>
          </p:cNvPr>
          <p:cNvSpPr>
            <a:spLocks noGrp="1"/>
          </p:cNvSpPr>
          <p:nvPr>
            <p:ph sz="half" idx="1"/>
          </p:nvPr>
        </p:nvSpPr>
        <p:spPr>
          <a:xfrm>
            <a:off x="772160" y="1828800"/>
            <a:ext cx="4970272" cy="5029200"/>
          </a:xfrm>
        </p:spPr>
        <p:txBody>
          <a:bodyPr>
            <a:normAutofit fontScale="40000" lnSpcReduction="20000"/>
          </a:bodyPr>
          <a:lstStyle/>
          <a:p>
            <a:pPr marL="0" indent="0" algn="ctr">
              <a:buNone/>
            </a:pPr>
            <a:r>
              <a:rPr lang="en-IN" sz="4500" b="1" u="sng" dirty="0"/>
              <a:t>High &amp; Low Price</a:t>
            </a:r>
          </a:p>
          <a:p>
            <a:pPr marL="342900" indent="-342900">
              <a:buFont typeface="+mj-lt"/>
              <a:buAutoNum type="arabicPeriod"/>
            </a:pPr>
            <a:r>
              <a:rPr lang="en-US" sz="3100" dirty="0"/>
              <a:t>By observing both High and Low price of tickers or stocks of different Industries over the period of 10 years we could conclude that</a:t>
            </a:r>
          </a:p>
          <a:p>
            <a:pPr marL="617220" lvl="1" indent="-342900">
              <a:buFont typeface="+mj-lt"/>
              <a:buAutoNum type="arabicPeriod"/>
            </a:pPr>
            <a:r>
              <a:rPr lang="en-US" sz="3100" dirty="0"/>
              <a:t> In Tech industry mentioned tickers have highest performance</a:t>
            </a:r>
          </a:p>
          <a:p>
            <a:pPr marL="891540" lvl="2" indent="-342900">
              <a:buFont typeface="+mj-lt"/>
              <a:buAutoNum type="arabicPeriod"/>
            </a:pPr>
            <a:r>
              <a:rPr lang="en-US" sz="3100" dirty="0"/>
              <a:t>AMZN</a:t>
            </a:r>
          </a:p>
          <a:p>
            <a:pPr marL="891540" lvl="2" indent="-342900">
              <a:buFont typeface="+mj-lt"/>
              <a:buAutoNum type="arabicPeriod"/>
            </a:pPr>
            <a:r>
              <a:rPr lang="en-US" sz="3100" dirty="0"/>
              <a:t>GOOG</a:t>
            </a:r>
          </a:p>
          <a:p>
            <a:pPr marL="617220" lvl="1" indent="-342900">
              <a:buFont typeface="+mj-lt"/>
              <a:buAutoNum type="arabicPeriod"/>
            </a:pPr>
            <a:r>
              <a:rPr lang="en-US" sz="3100" dirty="0"/>
              <a:t> In Finance industry mentioned tickers have highest performance</a:t>
            </a:r>
          </a:p>
          <a:p>
            <a:pPr marL="891540" lvl="2" indent="-342900">
              <a:buFont typeface="+mj-lt"/>
              <a:buAutoNum type="arabicPeriod"/>
            </a:pPr>
            <a:r>
              <a:rPr lang="en-US" sz="3100" dirty="0"/>
              <a:t>GS</a:t>
            </a:r>
          </a:p>
          <a:p>
            <a:pPr marL="617220" lvl="1" indent="-342900">
              <a:buFont typeface="+mj-lt"/>
              <a:buAutoNum type="arabicPeriod"/>
            </a:pPr>
            <a:r>
              <a:rPr lang="en-US" sz="3100" dirty="0"/>
              <a:t>In Aviation industry mentioned tickers have highest performance</a:t>
            </a:r>
          </a:p>
          <a:p>
            <a:pPr marL="891540" lvl="2" indent="-342900">
              <a:buFont typeface="+mj-lt"/>
              <a:buAutoNum type="arabicPeriod"/>
            </a:pPr>
            <a:r>
              <a:rPr lang="en-US" sz="3100" dirty="0"/>
              <a:t>ALGT</a:t>
            </a:r>
          </a:p>
          <a:p>
            <a:pPr marL="617220" lvl="1" indent="-342900">
              <a:buFont typeface="+mj-lt"/>
              <a:buAutoNum type="arabicPeriod"/>
            </a:pPr>
            <a:r>
              <a:rPr lang="en-US" sz="3100" dirty="0"/>
              <a:t>In Healthcare industry mentioned tickers have highest performance</a:t>
            </a:r>
          </a:p>
          <a:p>
            <a:pPr marL="891540" lvl="2" indent="-342900">
              <a:buFont typeface="+mj-lt"/>
              <a:buAutoNum type="arabicPeriod"/>
            </a:pPr>
            <a:r>
              <a:rPr lang="en-US" sz="3100" dirty="0"/>
              <a:t>UNH</a:t>
            </a:r>
          </a:p>
          <a:p>
            <a:pPr marL="891540" lvl="2" indent="-342900">
              <a:buFont typeface="+mj-lt"/>
              <a:buAutoNum type="arabicPeriod"/>
            </a:pPr>
            <a:r>
              <a:rPr lang="en-US" sz="3100" dirty="0"/>
              <a:t>JNJ</a:t>
            </a:r>
          </a:p>
          <a:p>
            <a:pPr marL="617220" lvl="1" indent="-342900">
              <a:buFont typeface="+mj-lt"/>
              <a:buAutoNum type="arabicPeriod"/>
            </a:pPr>
            <a:r>
              <a:rPr lang="en-US" sz="3100" dirty="0"/>
              <a:t>In Pharmaceuticals none of the tickers have performed well.</a:t>
            </a:r>
          </a:p>
          <a:p>
            <a:pPr marL="342900" indent="-342900">
              <a:buFont typeface="+mj-lt"/>
              <a:buAutoNum type="arabicPeriod"/>
            </a:pPr>
            <a:r>
              <a:rPr lang="en-US" sz="3100" dirty="0"/>
              <a:t>All the ticker belonging to different industries show a sudden dip in their performance in between the year 2020 to 2021.</a:t>
            </a:r>
          </a:p>
          <a:p>
            <a:pPr marL="342900" indent="-342900">
              <a:buFont typeface="+mj-lt"/>
              <a:buAutoNum type="arabicPeriod"/>
            </a:pPr>
            <a:r>
              <a:rPr lang="en-US" sz="3100" dirty="0"/>
              <a:t>The low performance of stocks after year 2020 must be due to the affect of Pandemic caused my the spread of COVID-19.</a:t>
            </a:r>
          </a:p>
          <a:p>
            <a:pPr marL="342900" indent="-342900">
              <a:buFont typeface="+mj-lt"/>
              <a:buAutoNum type="arabicPeriod"/>
            </a:pPr>
            <a:endParaRPr lang="en-IN" dirty="0"/>
          </a:p>
        </p:txBody>
      </p:sp>
      <p:pic>
        <p:nvPicPr>
          <p:cNvPr id="6" name="Content Placeholder 5">
            <a:extLst>
              <a:ext uri="{FF2B5EF4-FFF2-40B4-BE49-F238E27FC236}">
                <a16:creationId xmlns:a16="http://schemas.microsoft.com/office/drawing/2014/main" id="{EEC4D7C0-5AF1-449D-A79E-E444BD69777F}"/>
              </a:ext>
            </a:extLst>
          </p:cNvPr>
          <p:cNvPicPr>
            <a:picLocks noGrp="1" noChangeAspect="1"/>
          </p:cNvPicPr>
          <p:nvPr>
            <p:ph sz="half" idx="2"/>
          </p:nvPr>
        </p:nvPicPr>
        <p:blipFill>
          <a:blip r:embed="rId2"/>
          <a:stretch>
            <a:fillRect/>
          </a:stretch>
        </p:blipFill>
        <p:spPr>
          <a:xfrm>
            <a:off x="5890388" y="0"/>
            <a:ext cx="2532062" cy="2334642"/>
          </a:xfrm>
        </p:spPr>
      </p:pic>
      <p:pic>
        <p:nvPicPr>
          <p:cNvPr id="8" name="Picture 7">
            <a:extLst>
              <a:ext uri="{FF2B5EF4-FFF2-40B4-BE49-F238E27FC236}">
                <a16:creationId xmlns:a16="http://schemas.microsoft.com/office/drawing/2014/main" id="{CD6C4B93-9DE9-4A7D-B698-AADAE1AD1F9E}"/>
              </a:ext>
            </a:extLst>
          </p:cNvPr>
          <p:cNvPicPr>
            <a:picLocks noChangeAspect="1"/>
          </p:cNvPicPr>
          <p:nvPr/>
        </p:nvPicPr>
        <p:blipFill>
          <a:blip r:embed="rId3"/>
          <a:stretch>
            <a:fillRect/>
          </a:stretch>
        </p:blipFill>
        <p:spPr>
          <a:xfrm>
            <a:off x="8654490" y="0"/>
            <a:ext cx="2532062" cy="2334642"/>
          </a:xfrm>
          <a:prstGeom prst="rect">
            <a:avLst/>
          </a:prstGeom>
          <a:ln>
            <a:solidFill>
              <a:schemeClr val="tx1">
                <a:lumMod val="95000"/>
                <a:lumOff val="5000"/>
              </a:schemeClr>
            </a:solidFill>
          </a:ln>
        </p:spPr>
      </p:pic>
      <p:pic>
        <p:nvPicPr>
          <p:cNvPr id="10" name="Picture 9">
            <a:extLst>
              <a:ext uri="{FF2B5EF4-FFF2-40B4-BE49-F238E27FC236}">
                <a16:creationId xmlns:a16="http://schemas.microsoft.com/office/drawing/2014/main" id="{D0AA4052-4676-49AA-906A-694A973A1912}"/>
              </a:ext>
            </a:extLst>
          </p:cNvPr>
          <p:cNvPicPr>
            <a:picLocks noChangeAspect="1"/>
          </p:cNvPicPr>
          <p:nvPr/>
        </p:nvPicPr>
        <p:blipFill>
          <a:blip r:embed="rId4"/>
          <a:stretch>
            <a:fillRect/>
          </a:stretch>
        </p:blipFill>
        <p:spPr>
          <a:xfrm>
            <a:off x="5895124" y="2334642"/>
            <a:ext cx="2532062" cy="2334642"/>
          </a:xfrm>
          <a:prstGeom prst="rect">
            <a:avLst/>
          </a:prstGeom>
          <a:ln>
            <a:solidFill>
              <a:schemeClr val="tx1">
                <a:lumMod val="95000"/>
                <a:lumOff val="5000"/>
              </a:schemeClr>
            </a:solidFill>
          </a:ln>
        </p:spPr>
      </p:pic>
      <p:pic>
        <p:nvPicPr>
          <p:cNvPr id="12" name="Picture 11">
            <a:extLst>
              <a:ext uri="{FF2B5EF4-FFF2-40B4-BE49-F238E27FC236}">
                <a16:creationId xmlns:a16="http://schemas.microsoft.com/office/drawing/2014/main" id="{9644DE9E-AA3E-44F1-B205-FDBBBEDDAD16}"/>
              </a:ext>
            </a:extLst>
          </p:cNvPr>
          <p:cNvPicPr>
            <a:picLocks noChangeAspect="1"/>
          </p:cNvPicPr>
          <p:nvPr/>
        </p:nvPicPr>
        <p:blipFill>
          <a:blip r:embed="rId5"/>
          <a:stretch>
            <a:fillRect/>
          </a:stretch>
        </p:blipFill>
        <p:spPr>
          <a:xfrm>
            <a:off x="8654490" y="2334641"/>
            <a:ext cx="2532062" cy="2334643"/>
          </a:xfrm>
          <a:prstGeom prst="rect">
            <a:avLst/>
          </a:prstGeom>
          <a:ln>
            <a:solidFill>
              <a:schemeClr val="tx1">
                <a:lumMod val="95000"/>
                <a:lumOff val="5000"/>
              </a:schemeClr>
            </a:solidFill>
          </a:ln>
        </p:spPr>
      </p:pic>
      <p:pic>
        <p:nvPicPr>
          <p:cNvPr id="14" name="Picture 13">
            <a:extLst>
              <a:ext uri="{FF2B5EF4-FFF2-40B4-BE49-F238E27FC236}">
                <a16:creationId xmlns:a16="http://schemas.microsoft.com/office/drawing/2014/main" id="{A61D79EC-7B9A-42BB-A054-EE98D9901A54}"/>
              </a:ext>
            </a:extLst>
          </p:cNvPr>
          <p:cNvPicPr>
            <a:picLocks noChangeAspect="1"/>
          </p:cNvPicPr>
          <p:nvPr/>
        </p:nvPicPr>
        <p:blipFill>
          <a:blip r:embed="rId6"/>
          <a:stretch>
            <a:fillRect/>
          </a:stretch>
        </p:blipFill>
        <p:spPr>
          <a:xfrm>
            <a:off x="5890388" y="4658743"/>
            <a:ext cx="2532062" cy="2188716"/>
          </a:xfrm>
          <a:prstGeom prst="rect">
            <a:avLst/>
          </a:prstGeom>
          <a:ln>
            <a:solidFill>
              <a:schemeClr val="tx1">
                <a:lumMod val="95000"/>
                <a:lumOff val="5000"/>
              </a:schemeClr>
            </a:solidFill>
          </a:ln>
        </p:spPr>
      </p:pic>
      <p:pic>
        <p:nvPicPr>
          <p:cNvPr id="16" name="Picture 15">
            <a:extLst>
              <a:ext uri="{FF2B5EF4-FFF2-40B4-BE49-F238E27FC236}">
                <a16:creationId xmlns:a16="http://schemas.microsoft.com/office/drawing/2014/main" id="{00DE936D-9CD8-4C06-98CC-812FBF110666}"/>
              </a:ext>
            </a:extLst>
          </p:cNvPr>
          <p:cNvPicPr>
            <a:picLocks noChangeAspect="1"/>
          </p:cNvPicPr>
          <p:nvPr/>
        </p:nvPicPr>
        <p:blipFill>
          <a:blip r:embed="rId7"/>
          <a:stretch>
            <a:fillRect/>
          </a:stretch>
        </p:blipFill>
        <p:spPr>
          <a:xfrm>
            <a:off x="8654490" y="4658743"/>
            <a:ext cx="2532063" cy="2188716"/>
          </a:xfrm>
          <a:prstGeom prst="rect">
            <a:avLst/>
          </a:prstGeom>
          <a:ln>
            <a:solidFill>
              <a:schemeClr val="tx1">
                <a:lumMod val="95000"/>
                <a:lumOff val="5000"/>
              </a:schemeClr>
            </a:solidFill>
          </a:ln>
        </p:spPr>
      </p:pic>
      <p:pic>
        <p:nvPicPr>
          <p:cNvPr id="17" name="Content Placeholder 5">
            <a:extLst>
              <a:ext uri="{FF2B5EF4-FFF2-40B4-BE49-F238E27FC236}">
                <a16:creationId xmlns:a16="http://schemas.microsoft.com/office/drawing/2014/main" id="{79FC0624-7578-4F0E-8783-CD010E0DCD11}"/>
              </a:ext>
            </a:extLst>
          </p:cNvPr>
          <p:cNvPicPr>
            <a:picLocks noChangeAspect="1"/>
          </p:cNvPicPr>
          <p:nvPr/>
        </p:nvPicPr>
        <p:blipFill>
          <a:blip r:embed="rId2"/>
          <a:stretch>
            <a:fillRect/>
          </a:stretch>
        </p:blipFill>
        <p:spPr>
          <a:xfrm>
            <a:off x="5890388" y="-1"/>
            <a:ext cx="2532062" cy="2334642"/>
          </a:xfrm>
          <a:prstGeom prst="rect">
            <a:avLst/>
          </a:prstGeom>
          <a:ln>
            <a:solidFill>
              <a:schemeClr val="tx1">
                <a:lumMod val="95000"/>
                <a:lumOff val="5000"/>
              </a:schemeClr>
            </a:solidFill>
          </a:ln>
        </p:spPr>
      </p:pic>
    </p:spTree>
    <p:extLst>
      <p:ext uri="{BB962C8B-B14F-4D97-AF65-F5344CB8AC3E}">
        <p14:creationId xmlns:p14="http://schemas.microsoft.com/office/powerpoint/2010/main" val="230746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022A-B251-4216-8875-F5A3DEC935F2}"/>
              </a:ext>
            </a:extLst>
          </p:cNvPr>
          <p:cNvSpPr>
            <a:spLocks noGrp="1"/>
          </p:cNvSpPr>
          <p:nvPr>
            <p:ph type="title"/>
          </p:nvPr>
        </p:nvSpPr>
        <p:spPr/>
        <p:txBody>
          <a:bodyPr/>
          <a:lstStyle/>
          <a:p>
            <a:r>
              <a:rPr lang="en-IN" dirty="0"/>
              <a:t>Line Graph</a:t>
            </a:r>
            <a:br>
              <a:rPr lang="en-IN" dirty="0"/>
            </a:br>
            <a:r>
              <a:rPr lang="en-IN" dirty="0"/>
              <a:t>Visualization</a:t>
            </a:r>
          </a:p>
        </p:txBody>
      </p:sp>
      <p:sp>
        <p:nvSpPr>
          <p:cNvPr id="3" name="Content Placeholder 2">
            <a:extLst>
              <a:ext uri="{FF2B5EF4-FFF2-40B4-BE49-F238E27FC236}">
                <a16:creationId xmlns:a16="http://schemas.microsoft.com/office/drawing/2014/main" id="{139EE94C-34CC-4EA7-BD70-9E77E91DA981}"/>
              </a:ext>
            </a:extLst>
          </p:cNvPr>
          <p:cNvSpPr>
            <a:spLocks noGrp="1"/>
          </p:cNvSpPr>
          <p:nvPr>
            <p:ph sz="half" idx="1"/>
          </p:nvPr>
        </p:nvSpPr>
        <p:spPr/>
        <p:txBody>
          <a:bodyPr>
            <a:normAutofit fontScale="85000" lnSpcReduction="20000"/>
          </a:bodyPr>
          <a:lstStyle/>
          <a:p>
            <a:pPr marL="0" indent="0" algn="ctr">
              <a:buNone/>
            </a:pPr>
            <a:r>
              <a:rPr lang="en-IN" sz="2400" b="1" u="sng" dirty="0"/>
              <a:t>Return</a:t>
            </a:r>
          </a:p>
          <a:p>
            <a:pPr algn="just"/>
            <a:r>
              <a:rPr lang="en-US" dirty="0">
                <a:latin typeface="Arial" panose="020B0604020202020204" pitchFamily="34" charset="0"/>
                <a:cs typeface="Arial" panose="020B0604020202020204" pitchFamily="34" charset="0"/>
              </a:rPr>
              <a:t>After looking at the daily returns chart for Finance, Aviation and Technology industry stocks, we can conclude that the returns are quite volatile and the stock can move +/- 10% on any given day.</a:t>
            </a:r>
          </a:p>
          <a:p>
            <a:pPr algn="just"/>
            <a:r>
              <a:rPr lang="en-US" dirty="0">
                <a:latin typeface="Arial" panose="020B0604020202020204" pitchFamily="34" charset="0"/>
                <a:cs typeface="Arial" panose="020B0604020202020204" pitchFamily="34" charset="0"/>
              </a:rPr>
              <a:t>Pharmaceuticals industry returns are quite low daily return as compared to other industry stocks.</a:t>
            </a:r>
          </a:p>
          <a:p>
            <a:pPr algn="just"/>
            <a:r>
              <a:rPr lang="en-US" dirty="0">
                <a:latin typeface="Arial" panose="020B0604020202020204" pitchFamily="34" charset="0"/>
                <a:cs typeface="Arial" panose="020B0604020202020204" pitchFamily="34" charset="0"/>
              </a:rPr>
              <a:t>After 2015 we can see rise in daily return for Pharma industry.</a:t>
            </a:r>
          </a:p>
          <a:p>
            <a:pPr algn="just"/>
            <a:r>
              <a:rPr lang="en-US" dirty="0">
                <a:latin typeface="Arial" panose="020B0604020202020204" pitchFamily="34" charset="0"/>
                <a:cs typeface="Arial" panose="020B0604020202020204" pitchFamily="34" charset="0"/>
              </a:rPr>
              <a:t>Healthcare industry has worst daily returns i.e. +/- 1% on a given day, but we can see a spike after year 2020 in this industry mostly because of Pandemic.</a:t>
            </a:r>
          </a:p>
          <a:p>
            <a:pPr algn="just"/>
            <a:r>
              <a:rPr lang="en-US" dirty="0">
                <a:latin typeface="Arial" panose="020B0604020202020204" pitchFamily="34" charset="0"/>
                <a:cs typeface="Arial" panose="020B0604020202020204" pitchFamily="34" charset="0"/>
              </a:rPr>
              <a:t>All stocks of different industry show sudden spike after year 2020.</a:t>
            </a:r>
          </a:p>
        </p:txBody>
      </p:sp>
      <p:pic>
        <p:nvPicPr>
          <p:cNvPr id="6" name="Content Placeholder 5">
            <a:extLst>
              <a:ext uri="{FF2B5EF4-FFF2-40B4-BE49-F238E27FC236}">
                <a16:creationId xmlns:a16="http://schemas.microsoft.com/office/drawing/2014/main" id="{5C82A2EC-EF7D-4174-981F-8E6E2CD89894}"/>
              </a:ext>
            </a:extLst>
          </p:cNvPr>
          <p:cNvPicPr>
            <a:picLocks noGrp="1" noChangeAspect="1"/>
          </p:cNvPicPr>
          <p:nvPr>
            <p:ph sz="half" idx="2"/>
          </p:nvPr>
        </p:nvPicPr>
        <p:blipFill>
          <a:blip r:embed="rId2"/>
          <a:stretch>
            <a:fillRect/>
          </a:stretch>
        </p:blipFill>
        <p:spPr>
          <a:xfrm>
            <a:off x="6096000" y="0"/>
            <a:ext cx="2379662" cy="2293009"/>
          </a:xfrm>
          <a:ln>
            <a:solidFill>
              <a:schemeClr val="tx1">
                <a:lumMod val="95000"/>
                <a:lumOff val="5000"/>
              </a:schemeClr>
            </a:solidFill>
          </a:ln>
        </p:spPr>
      </p:pic>
      <p:pic>
        <p:nvPicPr>
          <p:cNvPr id="8" name="Picture 7">
            <a:extLst>
              <a:ext uri="{FF2B5EF4-FFF2-40B4-BE49-F238E27FC236}">
                <a16:creationId xmlns:a16="http://schemas.microsoft.com/office/drawing/2014/main" id="{1DEFCE55-8E5D-47C1-9B80-AC4DA7D70513}"/>
              </a:ext>
            </a:extLst>
          </p:cNvPr>
          <p:cNvPicPr>
            <a:picLocks noChangeAspect="1"/>
          </p:cNvPicPr>
          <p:nvPr/>
        </p:nvPicPr>
        <p:blipFill>
          <a:blip r:embed="rId2"/>
          <a:stretch>
            <a:fillRect/>
          </a:stretch>
        </p:blipFill>
        <p:spPr>
          <a:xfrm>
            <a:off x="8624442" y="0"/>
            <a:ext cx="2379663" cy="2293009"/>
          </a:xfrm>
          <a:prstGeom prst="rect">
            <a:avLst/>
          </a:prstGeom>
          <a:ln>
            <a:solidFill>
              <a:schemeClr val="tx1">
                <a:lumMod val="95000"/>
                <a:lumOff val="5000"/>
              </a:schemeClr>
            </a:solidFill>
          </a:ln>
        </p:spPr>
      </p:pic>
      <p:pic>
        <p:nvPicPr>
          <p:cNvPr id="10" name="Picture 9">
            <a:extLst>
              <a:ext uri="{FF2B5EF4-FFF2-40B4-BE49-F238E27FC236}">
                <a16:creationId xmlns:a16="http://schemas.microsoft.com/office/drawing/2014/main" id="{50C45F77-6524-4E3C-BF0C-86FAE94C9776}"/>
              </a:ext>
            </a:extLst>
          </p:cNvPr>
          <p:cNvPicPr>
            <a:picLocks noChangeAspect="1"/>
          </p:cNvPicPr>
          <p:nvPr/>
        </p:nvPicPr>
        <p:blipFill>
          <a:blip r:embed="rId3"/>
          <a:stretch>
            <a:fillRect/>
          </a:stretch>
        </p:blipFill>
        <p:spPr>
          <a:xfrm>
            <a:off x="6095999" y="2293009"/>
            <a:ext cx="2379663" cy="2293010"/>
          </a:xfrm>
          <a:prstGeom prst="rect">
            <a:avLst/>
          </a:prstGeom>
          <a:ln>
            <a:solidFill>
              <a:schemeClr val="tx1">
                <a:lumMod val="95000"/>
                <a:lumOff val="5000"/>
              </a:schemeClr>
            </a:solidFill>
          </a:ln>
        </p:spPr>
      </p:pic>
      <p:pic>
        <p:nvPicPr>
          <p:cNvPr id="12" name="Picture 11">
            <a:extLst>
              <a:ext uri="{FF2B5EF4-FFF2-40B4-BE49-F238E27FC236}">
                <a16:creationId xmlns:a16="http://schemas.microsoft.com/office/drawing/2014/main" id="{BD820CDC-7164-4ED4-ACEB-D504D3785C3C}"/>
              </a:ext>
            </a:extLst>
          </p:cNvPr>
          <p:cNvPicPr>
            <a:picLocks noChangeAspect="1"/>
          </p:cNvPicPr>
          <p:nvPr/>
        </p:nvPicPr>
        <p:blipFill>
          <a:blip r:embed="rId4"/>
          <a:stretch>
            <a:fillRect/>
          </a:stretch>
        </p:blipFill>
        <p:spPr>
          <a:xfrm>
            <a:off x="8624442" y="2295255"/>
            <a:ext cx="2379663" cy="2293010"/>
          </a:xfrm>
          <a:prstGeom prst="rect">
            <a:avLst/>
          </a:prstGeom>
          <a:ln>
            <a:solidFill>
              <a:schemeClr val="tx1">
                <a:lumMod val="95000"/>
                <a:lumOff val="5000"/>
              </a:schemeClr>
            </a:solidFill>
          </a:ln>
        </p:spPr>
      </p:pic>
      <p:pic>
        <p:nvPicPr>
          <p:cNvPr id="14" name="Picture 13">
            <a:extLst>
              <a:ext uri="{FF2B5EF4-FFF2-40B4-BE49-F238E27FC236}">
                <a16:creationId xmlns:a16="http://schemas.microsoft.com/office/drawing/2014/main" id="{4D0B1D24-26D5-4751-B9FD-C60530BD5923}"/>
              </a:ext>
            </a:extLst>
          </p:cNvPr>
          <p:cNvPicPr>
            <a:picLocks noChangeAspect="1"/>
          </p:cNvPicPr>
          <p:nvPr/>
        </p:nvPicPr>
        <p:blipFill>
          <a:blip r:embed="rId5"/>
          <a:stretch>
            <a:fillRect/>
          </a:stretch>
        </p:blipFill>
        <p:spPr>
          <a:xfrm>
            <a:off x="6095998" y="4586019"/>
            <a:ext cx="2379662" cy="2293009"/>
          </a:xfrm>
          <a:prstGeom prst="rect">
            <a:avLst/>
          </a:prstGeom>
          <a:ln>
            <a:solidFill>
              <a:schemeClr val="tx1">
                <a:lumMod val="95000"/>
                <a:lumOff val="5000"/>
              </a:schemeClr>
            </a:solidFill>
          </a:ln>
        </p:spPr>
      </p:pic>
      <p:pic>
        <p:nvPicPr>
          <p:cNvPr id="16" name="Picture 15">
            <a:extLst>
              <a:ext uri="{FF2B5EF4-FFF2-40B4-BE49-F238E27FC236}">
                <a16:creationId xmlns:a16="http://schemas.microsoft.com/office/drawing/2014/main" id="{B2B13AA2-DC6E-4891-8E51-6934963008F9}"/>
              </a:ext>
            </a:extLst>
          </p:cNvPr>
          <p:cNvPicPr>
            <a:picLocks noChangeAspect="1"/>
          </p:cNvPicPr>
          <p:nvPr/>
        </p:nvPicPr>
        <p:blipFill>
          <a:blip r:embed="rId6"/>
          <a:stretch>
            <a:fillRect/>
          </a:stretch>
        </p:blipFill>
        <p:spPr>
          <a:xfrm>
            <a:off x="8624442" y="4586019"/>
            <a:ext cx="2379663" cy="2293010"/>
          </a:xfrm>
          <a:prstGeom prst="rect">
            <a:avLst/>
          </a:prstGeom>
          <a:ln>
            <a:solidFill>
              <a:schemeClr val="tx1">
                <a:lumMod val="95000"/>
                <a:lumOff val="5000"/>
              </a:schemeClr>
            </a:solidFill>
          </a:ln>
        </p:spPr>
      </p:pic>
    </p:spTree>
    <p:extLst>
      <p:ext uri="{BB962C8B-B14F-4D97-AF65-F5344CB8AC3E}">
        <p14:creationId xmlns:p14="http://schemas.microsoft.com/office/powerpoint/2010/main" val="274212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8AB5-03A0-42A3-B4B2-B360E297D43E}"/>
              </a:ext>
            </a:extLst>
          </p:cNvPr>
          <p:cNvSpPr>
            <a:spLocks noGrp="1"/>
          </p:cNvSpPr>
          <p:nvPr>
            <p:ph type="title"/>
          </p:nvPr>
        </p:nvSpPr>
        <p:spPr/>
        <p:txBody>
          <a:bodyPr/>
          <a:lstStyle/>
          <a:p>
            <a:r>
              <a:rPr lang="en-IN" dirty="0"/>
              <a:t>Line Graph</a:t>
            </a:r>
            <a:br>
              <a:rPr lang="en-IN" dirty="0"/>
            </a:br>
            <a:r>
              <a:rPr lang="en-IN" dirty="0"/>
              <a:t>Visualization</a:t>
            </a:r>
          </a:p>
        </p:txBody>
      </p:sp>
      <p:sp>
        <p:nvSpPr>
          <p:cNvPr id="3" name="Content Placeholder 2">
            <a:extLst>
              <a:ext uri="{FF2B5EF4-FFF2-40B4-BE49-F238E27FC236}">
                <a16:creationId xmlns:a16="http://schemas.microsoft.com/office/drawing/2014/main" id="{4EFFA130-EB62-4734-BDD5-EBDF5AAB1672}"/>
              </a:ext>
            </a:extLst>
          </p:cNvPr>
          <p:cNvSpPr>
            <a:spLocks noGrp="1"/>
          </p:cNvSpPr>
          <p:nvPr>
            <p:ph sz="half" idx="1"/>
          </p:nvPr>
        </p:nvSpPr>
        <p:spPr>
          <a:xfrm>
            <a:off x="457200" y="1828800"/>
            <a:ext cx="5285232" cy="4663440"/>
          </a:xfrm>
        </p:spPr>
        <p:txBody>
          <a:bodyPr>
            <a:normAutofit fontScale="85000" lnSpcReduction="20000"/>
          </a:bodyPr>
          <a:lstStyle/>
          <a:p>
            <a:pPr marL="0" indent="0" algn="ctr">
              <a:buNone/>
            </a:pPr>
            <a:r>
              <a:rPr lang="en-IN" sz="2300" b="1" u="sng" dirty="0"/>
              <a:t>Cumulative Return</a:t>
            </a:r>
            <a:endParaRPr lang="en-IN" b="1" u="sng" dirty="0"/>
          </a:p>
          <a:p>
            <a:pPr algn="just"/>
            <a:r>
              <a:rPr lang="en-US" dirty="0">
                <a:latin typeface="Arial" panose="020B0604020202020204" pitchFamily="34" charset="0"/>
                <a:cs typeface="Arial" panose="020B0604020202020204" pitchFamily="34" charset="0"/>
              </a:rPr>
              <a:t>We can see for Finance industry the Cumulative Return for the span of 10 years shows that stocks like `GS, MS and WFC` haven't performed well with cumulative return range between 1% to less than 3%. </a:t>
            </a:r>
          </a:p>
          <a:p>
            <a:pPr algn="just"/>
            <a:r>
              <a:rPr lang="en-US" dirty="0">
                <a:latin typeface="Arial" panose="020B0604020202020204" pitchFamily="34" charset="0"/>
                <a:cs typeface="Arial" panose="020B0604020202020204" pitchFamily="34" charset="0"/>
              </a:rPr>
              <a:t>In Aviation industry the cumulative return moves between 1% to 10% for span of a decade. </a:t>
            </a:r>
          </a:p>
          <a:p>
            <a:pPr algn="just"/>
            <a:r>
              <a:rPr lang="en-US" dirty="0">
                <a:latin typeface="Arial" panose="020B0604020202020204" pitchFamily="34" charset="0"/>
                <a:cs typeface="Arial" panose="020B0604020202020204" pitchFamily="34" charset="0"/>
              </a:rPr>
              <a:t>For Pharmaceuticals industry the cumulative return ranged from 1% to 10% till halve of 2015 but after sudden drop in other halve of 2015 it ranged from 1% to just 4%</a:t>
            </a:r>
          </a:p>
          <a:p>
            <a:pPr algn="just"/>
            <a:r>
              <a:rPr lang="en-US" dirty="0">
                <a:latin typeface="Arial" panose="020B0604020202020204" pitchFamily="34" charset="0"/>
                <a:cs typeface="Arial" panose="020B0604020202020204" pitchFamily="34" charset="0"/>
              </a:rPr>
              <a:t>Technology industry stocks have highest Cumulative return for last 10 years with range of 1 % to more than 25%, except the `IBM` stock with cumulative return of just 1% for 10 years.</a:t>
            </a:r>
          </a:p>
          <a:p>
            <a:pPr algn="just"/>
            <a:r>
              <a:rPr lang="en-US" dirty="0">
                <a:latin typeface="Arial" panose="020B0604020202020204" pitchFamily="34" charset="0"/>
                <a:cs typeface="Arial" panose="020B0604020202020204" pitchFamily="34" charset="0"/>
              </a:rPr>
              <a:t>In Healthcare industry, the only well performing stock is `UNH` with cumulative range between 1% to more than 11% otherwise other stocks have cumulative range below 3%.</a:t>
            </a:r>
          </a:p>
        </p:txBody>
      </p:sp>
      <p:pic>
        <p:nvPicPr>
          <p:cNvPr id="6" name="Content Placeholder 5">
            <a:extLst>
              <a:ext uri="{FF2B5EF4-FFF2-40B4-BE49-F238E27FC236}">
                <a16:creationId xmlns:a16="http://schemas.microsoft.com/office/drawing/2014/main" id="{B2ED8393-C29D-4EEC-A9CC-DE2E58E74708}"/>
              </a:ext>
            </a:extLst>
          </p:cNvPr>
          <p:cNvPicPr>
            <a:picLocks noGrp="1" noChangeAspect="1"/>
          </p:cNvPicPr>
          <p:nvPr>
            <p:ph sz="half" idx="2"/>
          </p:nvPr>
        </p:nvPicPr>
        <p:blipFill>
          <a:blip r:embed="rId2"/>
          <a:stretch>
            <a:fillRect/>
          </a:stretch>
        </p:blipFill>
        <p:spPr>
          <a:xfrm>
            <a:off x="6449570" y="0"/>
            <a:ext cx="2189162" cy="2219325"/>
          </a:xfrm>
          <a:ln>
            <a:solidFill>
              <a:schemeClr val="tx1">
                <a:lumMod val="95000"/>
                <a:lumOff val="5000"/>
              </a:schemeClr>
            </a:solidFill>
          </a:ln>
        </p:spPr>
      </p:pic>
      <p:pic>
        <p:nvPicPr>
          <p:cNvPr id="8" name="Picture 7">
            <a:extLst>
              <a:ext uri="{FF2B5EF4-FFF2-40B4-BE49-F238E27FC236}">
                <a16:creationId xmlns:a16="http://schemas.microsoft.com/office/drawing/2014/main" id="{6A966070-6588-485C-8092-69CDF4E89790}"/>
              </a:ext>
            </a:extLst>
          </p:cNvPr>
          <p:cNvPicPr>
            <a:picLocks noChangeAspect="1"/>
          </p:cNvPicPr>
          <p:nvPr/>
        </p:nvPicPr>
        <p:blipFill>
          <a:blip r:embed="rId3"/>
          <a:stretch>
            <a:fillRect/>
          </a:stretch>
        </p:blipFill>
        <p:spPr>
          <a:xfrm>
            <a:off x="8904859" y="-38100"/>
            <a:ext cx="2189162" cy="2219324"/>
          </a:xfrm>
          <a:prstGeom prst="rect">
            <a:avLst/>
          </a:prstGeom>
          <a:ln>
            <a:solidFill>
              <a:schemeClr val="tx1">
                <a:lumMod val="95000"/>
                <a:lumOff val="5000"/>
              </a:schemeClr>
            </a:solidFill>
          </a:ln>
        </p:spPr>
      </p:pic>
      <p:pic>
        <p:nvPicPr>
          <p:cNvPr id="10" name="Picture 9">
            <a:extLst>
              <a:ext uri="{FF2B5EF4-FFF2-40B4-BE49-F238E27FC236}">
                <a16:creationId xmlns:a16="http://schemas.microsoft.com/office/drawing/2014/main" id="{1B4BC22C-8D81-4D84-B19D-400A98842AC6}"/>
              </a:ext>
            </a:extLst>
          </p:cNvPr>
          <p:cNvPicPr>
            <a:picLocks noChangeAspect="1"/>
          </p:cNvPicPr>
          <p:nvPr/>
        </p:nvPicPr>
        <p:blipFill>
          <a:blip r:embed="rId4"/>
          <a:stretch>
            <a:fillRect/>
          </a:stretch>
        </p:blipFill>
        <p:spPr>
          <a:xfrm>
            <a:off x="6449570" y="2219325"/>
            <a:ext cx="2189162" cy="2324099"/>
          </a:xfrm>
          <a:prstGeom prst="rect">
            <a:avLst/>
          </a:prstGeom>
          <a:ln>
            <a:solidFill>
              <a:schemeClr val="tx1">
                <a:lumMod val="95000"/>
                <a:lumOff val="5000"/>
              </a:schemeClr>
            </a:solidFill>
          </a:ln>
        </p:spPr>
      </p:pic>
      <p:pic>
        <p:nvPicPr>
          <p:cNvPr id="12" name="Picture 11">
            <a:extLst>
              <a:ext uri="{FF2B5EF4-FFF2-40B4-BE49-F238E27FC236}">
                <a16:creationId xmlns:a16="http://schemas.microsoft.com/office/drawing/2014/main" id="{60AB0634-8CA4-4A20-8208-19A23C2CB0FA}"/>
              </a:ext>
            </a:extLst>
          </p:cNvPr>
          <p:cNvPicPr>
            <a:picLocks noChangeAspect="1"/>
          </p:cNvPicPr>
          <p:nvPr/>
        </p:nvPicPr>
        <p:blipFill>
          <a:blip r:embed="rId5"/>
          <a:stretch>
            <a:fillRect/>
          </a:stretch>
        </p:blipFill>
        <p:spPr>
          <a:xfrm>
            <a:off x="8904858" y="2219325"/>
            <a:ext cx="2189163" cy="2286000"/>
          </a:xfrm>
          <a:prstGeom prst="rect">
            <a:avLst/>
          </a:prstGeom>
          <a:ln>
            <a:solidFill>
              <a:schemeClr val="tx1">
                <a:lumMod val="95000"/>
                <a:lumOff val="5000"/>
              </a:schemeClr>
            </a:solidFill>
          </a:ln>
        </p:spPr>
      </p:pic>
      <p:pic>
        <p:nvPicPr>
          <p:cNvPr id="14" name="Picture 13">
            <a:extLst>
              <a:ext uri="{FF2B5EF4-FFF2-40B4-BE49-F238E27FC236}">
                <a16:creationId xmlns:a16="http://schemas.microsoft.com/office/drawing/2014/main" id="{7B2853AE-3B34-43DA-877B-32C7F8CC23F3}"/>
              </a:ext>
            </a:extLst>
          </p:cNvPr>
          <p:cNvPicPr>
            <a:picLocks noChangeAspect="1"/>
          </p:cNvPicPr>
          <p:nvPr/>
        </p:nvPicPr>
        <p:blipFill>
          <a:blip r:embed="rId6"/>
          <a:stretch>
            <a:fillRect/>
          </a:stretch>
        </p:blipFill>
        <p:spPr>
          <a:xfrm>
            <a:off x="6449570" y="4505325"/>
            <a:ext cx="2189164" cy="2352675"/>
          </a:xfrm>
          <a:prstGeom prst="rect">
            <a:avLst/>
          </a:prstGeom>
          <a:ln>
            <a:solidFill>
              <a:schemeClr val="tx1">
                <a:lumMod val="95000"/>
                <a:lumOff val="5000"/>
              </a:schemeClr>
            </a:solidFill>
          </a:ln>
        </p:spPr>
      </p:pic>
      <p:pic>
        <p:nvPicPr>
          <p:cNvPr id="16" name="Picture 15">
            <a:extLst>
              <a:ext uri="{FF2B5EF4-FFF2-40B4-BE49-F238E27FC236}">
                <a16:creationId xmlns:a16="http://schemas.microsoft.com/office/drawing/2014/main" id="{2E6E3B41-6891-46D1-8140-41EE1EA4AB3D}"/>
              </a:ext>
            </a:extLst>
          </p:cNvPr>
          <p:cNvPicPr>
            <a:picLocks noChangeAspect="1"/>
          </p:cNvPicPr>
          <p:nvPr/>
        </p:nvPicPr>
        <p:blipFill>
          <a:blip r:embed="rId7"/>
          <a:stretch>
            <a:fillRect/>
          </a:stretch>
        </p:blipFill>
        <p:spPr>
          <a:xfrm>
            <a:off x="8904859" y="4505325"/>
            <a:ext cx="2189164" cy="2352675"/>
          </a:xfrm>
          <a:prstGeom prst="rect">
            <a:avLst/>
          </a:prstGeom>
          <a:ln>
            <a:solidFill>
              <a:schemeClr val="tx1">
                <a:lumMod val="95000"/>
                <a:lumOff val="5000"/>
              </a:schemeClr>
            </a:solidFill>
          </a:ln>
        </p:spPr>
      </p:pic>
    </p:spTree>
    <p:extLst>
      <p:ext uri="{BB962C8B-B14F-4D97-AF65-F5344CB8AC3E}">
        <p14:creationId xmlns:p14="http://schemas.microsoft.com/office/powerpoint/2010/main" val="163980240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320</Words>
  <Application>Microsoft Office PowerPoint</Application>
  <PresentationFormat>Widescreen</PresentationFormat>
  <Paragraphs>145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 Unicode MS</vt:lpstr>
      <vt:lpstr>Arial</vt:lpstr>
      <vt:lpstr>Century Schoolbook</vt:lpstr>
      <vt:lpstr>Wingdings 2</vt:lpstr>
      <vt:lpstr>View</vt:lpstr>
      <vt:lpstr>Finance and Risk Analytics</vt:lpstr>
      <vt:lpstr>Index</vt:lpstr>
      <vt:lpstr>Problem Statement</vt:lpstr>
      <vt:lpstr>Final Dataset</vt:lpstr>
      <vt:lpstr>Visualization</vt:lpstr>
      <vt:lpstr>Pair plot Visualization</vt:lpstr>
      <vt:lpstr>Line Graph Visualization</vt:lpstr>
      <vt:lpstr>Line Graph Visualization</vt:lpstr>
      <vt:lpstr>Line Graph Visualization</vt:lpstr>
      <vt:lpstr>KDE Visualization</vt:lpstr>
      <vt:lpstr>Heatmap Visualization</vt:lpstr>
      <vt:lpstr>Statistical Visualization</vt:lpstr>
      <vt:lpstr>Profiling</vt:lpstr>
      <vt:lpstr>Profile 1 -&gt; Patrick</vt:lpstr>
      <vt:lpstr>Cumulative return Line plot</vt:lpstr>
      <vt:lpstr>Profile 2 -&gt; Peter</vt:lpstr>
      <vt:lpstr>Cumulative return Line plot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and Risk Analytics</dc:title>
  <dc:creator>Jay Bhanuprathapsingh Thakur</dc:creator>
  <cp:lastModifiedBy>Jay Bhanuprathapsingh Thakur</cp:lastModifiedBy>
  <cp:revision>23</cp:revision>
  <dcterms:created xsi:type="dcterms:W3CDTF">2021-05-24T05:10:04Z</dcterms:created>
  <dcterms:modified xsi:type="dcterms:W3CDTF">2021-05-24T12:49:02Z</dcterms:modified>
</cp:coreProperties>
</file>