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257"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282" r:id="rId25"/>
    <p:sldId id="283" r:id="rId26"/>
    <p:sldId id="284" r:id="rId27"/>
    <p:sldId id="285" r:id="rId28"/>
    <p:sldId id="286" r:id="rId29"/>
    <p:sldId id="25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A3BC6C-48A2-4E12-B7DC-A4A6AC5B9649}" type="datetimeFigureOut">
              <a:rPr lang="en-US" smtClean="0"/>
              <a:t>9/4/2021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826598-3996-413F-AEED-F3717533726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I am Wang Jiayi and today I will be sharing my capstone project on the topic of Healthcare. The main objective of the project is regarding detection of heart disease, whether there is the presence or absence of it based on other measured attributes.</a:t>
            </a:r>
          </a:p>
        </p:txBody>
      </p:sp>
      <p:sp>
        <p:nvSpPr>
          <p:cNvPr id="4" name="Slide Number Placeholder 3"/>
          <p:cNvSpPr>
            <a:spLocks noGrp="1"/>
          </p:cNvSpPr>
          <p:nvPr>
            <p:ph type="sldNum" sz="quarter" idx="5"/>
          </p:nvPr>
        </p:nvSpPr>
        <p:spPr/>
        <p:txBody>
          <a:bodyPr/>
          <a:lstStyle/>
          <a:p>
            <a:fld id="{2E826598-3996-413F-AEED-F37175337262}" type="slidenum">
              <a:rPr lang="en-US" smtClean="0"/>
              <a:t>1</a:t>
            </a:fld>
            <a:endParaRPr lang="en-US"/>
          </a:p>
        </p:txBody>
      </p:sp>
    </p:spTree>
    <p:extLst>
      <p:ext uri="{BB962C8B-B14F-4D97-AF65-F5344CB8AC3E}">
        <p14:creationId xmlns:p14="http://schemas.microsoft.com/office/powerpoint/2010/main" val="3328558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10</a:t>
            </a:fld>
            <a:endParaRPr lang="en-IN" dirty="0"/>
          </a:p>
        </p:txBody>
      </p:sp>
    </p:spTree>
    <p:extLst>
      <p:ext uri="{BB962C8B-B14F-4D97-AF65-F5344CB8AC3E}">
        <p14:creationId xmlns:p14="http://schemas.microsoft.com/office/powerpoint/2010/main" val="3061402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11</a:t>
            </a:fld>
            <a:endParaRPr lang="en-IN" dirty="0"/>
          </a:p>
        </p:txBody>
      </p:sp>
    </p:spTree>
    <p:extLst>
      <p:ext uri="{BB962C8B-B14F-4D97-AF65-F5344CB8AC3E}">
        <p14:creationId xmlns:p14="http://schemas.microsoft.com/office/powerpoint/2010/main" val="2425270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12</a:t>
            </a:fld>
            <a:endParaRPr lang="en-IN" dirty="0"/>
          </a:p>
        </p:txBody>
      </p:sp>
    </p:spTree>
    <p:extLst>
      <p:ext uri="{BB962C8B-B14F-4D97-AF65-F5344CB8AC3E}">
        <p14:creationId xmlns:p14="http://schemas.microsoft.com/office/powerpoint/2010/main" val="4247219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13</a:t>
            </a:fld>
            <a:endParaRPr lang="en-IN" dirty="0"/>
          </a:p>
        </p:txBody>
      </p:sp>
    </p:spTree>
    <p:extLst>
      <p:ext uri="{BB962C8B-B14F-4D97-AF65-F5344CB8AC3E}">
        <p14:creationId xmlns:p14="http://schemas.microsoft.com/office/powerpoint/2010/main" val="323676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14</a:t>
            </a:fld>
            <a:endParaRPr lang="en-IN" dirty="0"/>
          </a:p>
        </p:txBody>
      </p:sp>
    </p:spTree>
    <p:extLst>
      <p:ext uri="{BB962C8B-B14F-4D97-AF65-F5344CB8AC3E}">
        <p14:creationId xmlns:p14="http://schemas.microsoft.com/office/powerpoint/2010/main" val="334602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15</a:t>
            </a:fld>
            <a:endParaRPr lang="en-IN" dirty="0"/>
          </a:p>
        </p:txBody>
      </p:sp>
    </p:spTree>
    <p:extLst>
      <p:ext uri="{BB962C8B-B14F-4D97-AF65-F5344CB8AC3E}">
        <p14:creationId xmlns:p14="http://schemas.microsoft.com/office/powerpoint/2010/main" val="834546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16</a:t>
            </a:fld>
            <a:endParaRPr lang="en-IN" dirty="0"/>
          </a:p>
        </p:txBody>
      </p:sp>
    </p:spTree>
    <p:extLst>
      <p:ext uri="{BB962C8B-B14F-4D97-AF65-F5344CB8AC3E}">
        <p14:creationId xmlns:p14="http://schemas.microsoft.com/office/powerpoint/2010/main" val="172206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will be the presentation outline for today. I will first give an introduction of the project and then discuss the dataset used, before going into the Machine Learning procedure and the results. Lastly, I will end off with my takeaway from this project and further considerations for improvement.</a:t>
            </a:r>
          </a:p>
        </p:txBody>
      </p:sp>
      <p:sp>
        <p:nvSpPr>
          <p:cNvPr id="4" name="Slide Number Placeholder 3"/>
          <p:cNvSpPr>
            <a:spLocks noGrp="1"/>
          </p:cNvSpPr>
          <p:nvPr>
            <p:ph type="sldNum" sz="quarter" idx="5"/>
          </p:nvPr>
        </p:nvSpPr>
        <p:spPr/>
        <p:txBody>
          <a:bodyPr/>
          <a:lstStyle/>
          <a:p>
            <a:fld id="{04E0FA8D-9C83-4E96-9AE5-085C7DF6C6E2}" type="slidenum">
              <a:rPr lang="en-IN" smtClean="0"/>
              <a:pPr/>
              <a:t>2</a:t>
            </a:fld>
            <a:endParaRPr lang="en-IN" dirty="0"/>
          </a:p>
        </p:txBody>
      </p:sp>
    </p:spTree>
    <p:extLst>
      <p:ext uri="{BB962C8B-B14F-4D97-AF65-F5344CB8AC3E}">
        <p14:creationId xmlns:p14="http://schemas.microsoft.com/office/powerpoint/2010/main" val="3653452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 give everyone an idea of why heart disease detection is crucial, here are some statistics taken from the World Health Organization. Cardiovascular diseases are the leading cause of death globally, taking an estimated 17.9 million lives each year. It is thus important to have an accurate detection on the likelihood of heart disease, given the patients’ other health measurements.</a:t>
            </a:r>
          </a:p>
        </p:txBody>
      </p:sp>
      <p:sp>
        <p:nvSpPr>
          <p:cNvPr id="4" name="Slide Number Placeholder 3"/>
          <p:cNvSpPr>
            <a:spLocks noGrp="1"/>
          </p:cNvSpPr>
          <p:nvPr>
            <p:ph type="sldNum" sz="quarter" idx="5"/>
          </p:nvPr>
        </p:nvSpPr>
        <p:spPr/>
        <p:txBody>
          <a:bodyPr/>
          <a:lstStyle/>
          <a:p>
            <a:fld id="{04E0FA8D-9C83-4E96-9AE5-085C7DF6C6E2}" type="slidenum">
              <a:rPr lang="en-IN" smtClean="0"/>
              <a:pPr/>
              <a:t>3</a:t>
            </a:fld>
            <a:endParaRPr lang="en-IN" dirty="0"/>
          </a:p>
        </p:txBody>
      </p:sp>
    </p:spTree>
    <p:extLst>
      <p:ext uri="{BB962C8B-B14F-4D97-AF65-F5344CB8AC3E}">
        <p14:creationId xmlns:p14="http://schemas.microsoft.com/office/powerpoint/2010/main" val="2964629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dataset that will be used in the project is the Cleveland Heart Disease Dataset. It consists of 303 rows of individuals’ data, over 14 columns in the given dataset. The actual dataset is actually much larger, with a total of 76 attributes. But after much investigation and testing by researchers, a final subset of 14 attributes is more commonly used. Hence, this project will be based on the 14 attributes identified. The characteristics of the attributes are mainly presented in an integer and float format, although there are categorical variables in an integer format as well. Based on initial checking, there is no missing data.</a:t>
            </a:r>
          </a:p>
        </p:txBody>
      </p:sp>
      <p:sp>
        <p:nvSpPr>
          <p:cNvPr id="4" name="Slide Number Placeholder 3"/>
          <p:cNvSpPr>
            <a:spLocks noGrp="1"/>
          </p:cNvSpPr>
          <p:nvPr>
            <p:ph type="sldNum" sz="quarter" idx="5"/>
          </p:nvPr>
        </p:nvSpPr>
        <p:spPr/>
        <p:txBody>
          <a:bodyPr/>
          <a:lstStyle/>
          <a:p>
            <a:fld id="{04E0FA8D-9C83-4E96-9AE5-085C7DF6C6E2}" type="slidenum">
              <a:rPr lang="en-IN" smtClean="0"/>
              <a:pPr/>
              <a:t>4</a:t>
            </a:fld>
            <a:endParaRPr lang="en-IN" dirty="0"/>
          </a:p>
        </p:txBody>
      </p:sp>
    </p:spTree>
    <p:extLst>
      <p:ext uri="{BB962C8B-B14F-4D97-AF65-F5344CB8AC3E}">
        <p14:creationId xmlns:p14="http://schemas.microsoft.com/office/powerpoint/2010/main" val="2839522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I will briefly introduce these 14 attributes and their characteristics, before going more in-depth into these variables in the next section on Machine Learning procedure.</a:t>
            </a:r>
          </a:p>
        </p:txBody>
      </p:sp>
      <p:sp>
        <p:nvSpPr>
          <p:cNvPr id="4" name="Slide Number Placeholder 3"/>
          <p:cNvSpPr>
            <a:spLocks noGrp="1"/>
          </p:cNvSpPr>
          <p:nvPr>
            <p:ph type="sldNum" sz="quarter" idx="5"/>
          </p:nvPr>
        </p:nvSpPr>
        <p:spPr/>
        <p:txBody>
          <a:bodyPr/>
          <a:lstStyle/>
          <a:p>
            <a:fld id="{04E0FA8D-9C83-4E96-9AE5-085C7DF6C6E2}" type="slidenum">
              <a:rPr lang="en-IN" smtClean="0"/>
              <a:pPr/>
              <a:t>5</a:t>
            </a:fld>
            <a:endParaRPr lang="en-IN" dirty="0"/>
          </a:p>
        </p:txBody>
      </p:sp>
    </p:spTree>
    <p:extLst>
      <p:ext uri="{BB962C8B-B14F-4D97-AF65-F5344CB8AC3E}">
        <p14:creationId xmlns:p14="http://schemas.microsoft.com/office/powerpoint/2010/main" val="457157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6</a:t>
            </a:fld>
            <a:endParaRPr lang="en-IN" dirty="0"/>
          </a:p>
        </p:txBody>
      </p:sp>
    </p:spTree>
    <p:extLst>
      <p:ext uri="{BB962C8B-B14F-4D97-AF65-F5344CB8AC3E}">
        <p14:creationId xmlns:p14="http://schemas.microsoft.com/office/powerpoint/2010/main" val="84986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7</a:t>
            </a:fld>
            <a:endParaRPr lang="en-IN" dirty="0"/>
          </a:p>
        </p:txBody>
      </p:sp>
    </p:spTree>
    <p:extLst>
      <p:ext uri="{BB962C8B-B14F-4D97-AF65-F5344CB8AC3E}">
        <p14:creationId xmlns:p14="http://schemas.microsoft.com/office/powerpoint/2010/main" val="3069098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8</a:t>
            </a:fld>
            <a:endParaRPr lang="en-IN" dirty="0"/>
          </a:p>
        </p:txBody>
      </p:sp>
    </p:spTree>
    <p:extLst>
      <p:ext uri="{BB962C8B-B14F-4D97-AF65-F5344CB8AC3E}">
        <p14:creationId xmlns:p14="http://schemas.microsoft.com/office/powerpoint/2010/main" val="1656723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9</a:t>
            </a:fld>
            <a:endParaRPr lang="en-IN" dirty="0"/>
          </a:p>
        </p:txBody>
      </p:sp>
    </p:spTree>
    <p:extLst>
      <p:ext uri="{BB962C8B-B14F-4D97-AF65-F5344CB8AC3E}">
        <p14:creationId xmlns:p14="http://schemas.microsoft.com/office/powerpoint/2010/main" val="467112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3609C95-3070-49F1-9B26-629F2F6DD46A}"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6D9D9-7B8D-4CBF-B80C-77A6891ADDE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609C95-3070-49F1-9B26-629F2F6DD46A}"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6D9D9-7B8D-4CBF-B80C-77A6891ADD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6"/>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6"/>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609C95-3070-49F1-9B26-629F2F6DD46A}"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6D9D9-7B8D-4CBF-B80C-77A6891ADDE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50B4DD2-B3DA-45F3-9459-0DD5C1559FA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16864"/>
            <a:ext cx="9144000" cy="5224272"/>
          </a:xfrm>
          <a:prstGeom prst="rect">
            <a:avLst/>
          </a:prstGeom>
        </p:spPr>
      </p:pic>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9"/>
            <a:ext cx="229743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A149F54B-5181-48B5-A825-65CE70FEE180}" type="datetime1">
              <a:rPr lang="en-IN" smtClean="0"/>
              <a:pPr/>
              <a:t>04-09-2021</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28951" y="356130"/>
            <a:ext cx="5476772"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id="{19F0D554-057C-4CF2-9999-1188563C6E74}"/>
              </a:ext>
            </a:extLst>
          </p:cNvPr>
          <p:cNvSpPr>
            <a:spLocks noGrp="1"/>
          </p:cNvSpPr>
          <p:nvPr>
            <p:ph type="subTitle" idx="1"/>
          </p:nvPr>
        </p:nvSpPr>
        <p:spPr>
          <a:xfrm>
            <a:off x="628650" y="3429000"/>
            <a:ext cx="229743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6" name="Group 7">
            <a:extLst>
              <a:ext uri="{FF2B5EF4-FFF2-40B4-BE49-F238E27FC236}">
                <a16:creationId xmlns:a16="http://schemas.microsoft.com/office/drawing/2014/main" id="{B931190E-DC85-470F-A793-7CC3FDD687A1}"/>
              </a:ext>
            </a:extLst>
          </p:cNvPr>
          <p:cNvGrpSpPr/>
          <p:nvPr userDrawn="1"/>
        </p:nvGrpSpPr>
        <p:grpSpPr>
          <a:xfrm>
            <a:off x="8814114" y="5373279"/>
            <a:ext cx="329886" cy="1484721"/>
            <a:chOff x="11344420" y="3996964"/>
            <a:chExt cx="847580" cy="2861035"/>
          </a:xfrm>
        </p:grpSpPr>
        <p:sp>
          <p:nvSpPr>
            <p:cNvPr id="9" name="Isosceles Triangle 8">
              <a:extLst>
                <a:ext uri="{FF2B5EF4-FFF2-40B4-BE49-F238E27FC236}">
                  <a16:creationId xmlns:a16="http://schemas.microsoft.com/office/drawing/2014/main" id="{4F74CCC5-4C4F-4107-B4DA-B973E2380F86}"/>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Isosceles Triangle 10">
              <a:extLst>
                <a:ext uri="{FF2B5EF4-FFF2-40B4-BE49-F238E27FC236}">
                  <a16:creationId xmlns:a16="http://schemas.microsoft.com/office/drawing/2014/main" id="{43B84D8B-DB0C-40E8-93BF-E3AC539FC4F2}"/>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985205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D8FB0D7-83FC-48AB-87E0-F8FDF8A85079}"/>
              </a:ext>
            </a:extLst>
          </p:cNvPr>
          <p:cNvGrpSpPr/>
          <p:nvPr userDrawn="1"/>
        </p:nvGrpSpPr>
        <p:grpSpPr>
          <a:xfrm rot="281639">
            <a:off x="6902895" y="2164079"/>
            <a:ext cx="2874372" cy="5271389"/>
            <a:chOff x="4819517" y="2883145"/>
            <a:chExt cx="664917" cy="914557"/>
          </a:xfrm>
        </p:grpSpPr>
        <p:sp>
          <p:nvSpPr>
            <p:cNvPr id="8" name="Isosceles Triangle 7">
              <a:extLst>
                <a:ext uri="{FF2B5EF4-FFF2-40B4-BE49-F238E27FC236}">
                  <a16:creationId xmlns:a16="http://schemas.microsoft.com/office/drawing/2014/main" id="{9B9C52BA-4CCB-456B-9858-0D2E3307482F}"/>
                </a:ext>
              </a:extLst>
            </p:cNvPr>
            <p:cNvSpPr/>
            <p:nvPr userDrawn="1"/>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DF44E2BA-1A4F-4F1C-A48B-CFBA12B9D8F5}"/>
                </a:ext>
              </a:extLst>
            </p:cNvPr>
            <p:cNvSpPr/>
            <p:nvPr userDrawn="1"/>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AF4B6B3C-9B7B-4F3B-A698-F2A509F8F9D1}"/>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Isosceles Triangle 10">
              <a:extLst>
                <a:ext uri="{FF2B5EF4-FFF2-40B4-BE49-F238E27FC236}">
                  <a16:creationId xmlns:a16="http://schemas.microsoft.com/office/drawing/2014/main" id="{6E1F0B4F-E967-400C-B8A8-271393632B8C}"/>
                </a:ext>
              </a:extLst>
            </p:cNvPr>
            <p:cNvSpPr/>
            <p:nvPr userDrawn="1"/>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itle 1">
            <a:extLst>
              <a:ext uri="{FF2B5EF4-FFF2-40B4-BE49-F238E27FC236}">
                <a16:creationId xmlns:a16="http://schemas.microsoft.com/office/drawing/2014/main" id="{F0CA5A05-E4B7-4ED5-8A28-3BF7640CEB5E}"/>
              </a:ext>
            </a:extLst>
          </p:cNvPr>
          <p:cNvSpPr>
            <a:spLocks noGrp="1"/>
          </p:cNvSpPr>
          <p:nvPr>
            <p:ph type="ctrTitle"/>
          </p:nvPr>
        </p:nvSpPr>
        <p:spPr>
          <a:xfrm>
            <a:off x="628650" y="2901952"/>
            <a:ext cx="6858000" cy="1248026"/>
          </a:xfrm>
        </p:spPr>
        <p:txBody>
          <a:bodyPr anchor="b"/>
          <a:lstStyle>
            <a:lvl1pPr algn="l">
              <a:defRPr sz="6000"/>
            </a:lvl1pPr>
          </a:lstStyle>
          <a:p>
            <a:r>
              <a:rPr lang="en-US"/>
              <a:t>Click to edit Master title style</a:t>
            </a:r>
            <a:endParaRPr lang="en-IN" dirty="0"/>
          </a:p>
        </p:txBody>
      </p:sp>
      <p:sp>
        <p:nvSpPr>
          <p:cNvPr id="3" name="Subtitle 2">
            <a:extLst>
              <a:ext uri="{FF2B5EF4-FFF2-40B4-BE49-F238E27FC236}">
                <a16:creationId xmlns:a16="http://schemas.microsoft.com/office/drawing/2014/main" id="{2C2799B5-4B78-43A9-BC48-E6FAEA4D7981}"/>
              </a:ext>
            </a:extLst>
          </p:cNvPr>
          <p:cNvSpPr>
            <a:spLocks noGrp="1"/>
          </p:cNvSpPr>
          <p:nvPr>
            <p:ph type="subTitle" idx="1"/>
          </p:nvPr>
        </p:nvSpPr>
        <p:spPr>
          <a:xfrm>
            <a:off x="628650" y="4242053"/>
            <a:ext cx="6858000" cy="473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a16="http://schemas.microsoft.com/office/drawing/2014/main" id="{750CEEEB-FA8D-4DDE-8C81-E7C9352317FB}"/>
              </a:ext>
            </a:extLst>
          </p:cNvPr>
          <p:cNvSpPr>
            <a:spLocks noGrp="1"/>
          </p:cNvSpPr>
          <p:nvPr>
            <p:ph type="dt" sz="half" idx="10"/>
          </p:nvPr>
        </p:nvSpPr>
        <p:spPr/>
        <p:txBody>
          <a:bodyPr/>
          <a:lstStyle/>
          <a:p>
            <a:fld id="{2FA41967-67D6-42A7-990B-DF536AE4D1E9}" type="datetime1">
              <a:rPr lang="en-IN" smtClean="0"/>
              <a:pPr/>
              <a:t>04-09-2021</a:t>
            </a:fld>
            <a:endParaRPr lang="en-IN" dirty="0"/>
          </a:p>
        </p:txBody>
      </p:sp>
      <p:sp>
        <p:nvSpPr>
          <p:cNvPr id="5" name="Footer Placeholder 4">
            <a:extLst>
              <a:ext uri="{FF2B5EF4-FFF2-40B4-BE49-F238E27FC236}">
                <a16:creationId xmlns:a16="http://schemas.microsoft.com/office/drawing/2014/main" id="{71311DFE-8BCD-43F1-AAB3-6B4D414F8335}"/>
              </a:ext>
            </a:extLst>
          </p:cNvPr>
          <p:cNvSpPr>
            <a:spLocks noGrp="1"/>
          </p:cNvSpPr>
          <p:nvPr>
            <p:ph type="ftr" sz="quarter" idx="11"/>
          </p:nvPr>
        </p:nvSpPr>
        <p:spPr/>
        <p:txBody>
          <a:bodyPr/>
          <a:lstStyle/>
          <a:p>
            <a:r>
              <a:rPr lang="en-US" dirty="0"/>
              <a:t>https://www.careerera.com</a:t>
            </a:r>
            <a:endParaRPr lang="en-IN" dirty="0"/>
          </a:p>
        </p:txBody>
      </p:sp>
      <p:sp>
        <p:nvSpPr>
          <p:cNvPr id="6" name="Slide Number Placeholder 5">
            <a:extLst>
              <a:ext uri="{FF2B5EF4-FFF2-40B4-BE49-F238E27FC236}">
                <a16:creationId xmlns:a16="http://schemas.microsoft.com/office/drawing/2014/main" id="{133B8969-9C6A-41EC-99CB-97D32C31A9AC}"/>
              </a:ext>
            </a:extLst>
          </p:cNvPr>
          <p:cNvSpPr>
            <a:spLocks noGrp="1"/>
          </p:cNvSpPr>
          <p:nvPr>
            <p:ph type="sldNum" sz="quarter" idx="12"/>
          </p:nvPr>
        </p:nvSpPr>
        <p:spPr/>
        <p:txBody>
          <a:bodyPr/>
          <a:lstStyle/>
          <a:p>
            <a:fld id="{2E49A3BE-8DBC-4553-BBD8-398DC5C4FD3A}" type="slidenum">
              <a:rPr lang="en-IN" smtClean="0"/>
              <a:pPr/>
              <a:t>‹#›</a:t>
            </a:fld>
            <a:endParaRPr lang="en-IN" dirty="0"/>
          </a:p>
        </p:txBody>
      </p:sp>
      <p:grpSp>
        <p:nvGrpSpPr>
          <p:cNvPr id="12" name="Group 22">
            <a:extLst>
              <a:ext uri="{FF2B5EF4-FFF2-40B4-BE49-F238E27FC236}">
                <a16:creationId xmlns:a16="http://schemas.microsoft.com/office/drawing/2014/main" id="{8D34AB07-6B1E-4407-8FC1-F7C3B9D69FD2}"/>
              </a:ext>
            </a:extLst>
          </p:cNvPr>
          <p:cNvGrpSpPr/>
          <p:nvPr userDrawn="1"/>
        </p:nvGrpSpPr>
        <p:grpSpPr>
          <a:xfrm>
            <a:off x="302474" y="1773222"/>
            <a:ext cx="2719885" cy="1128739"/>
            <a:chOff x="4819517" y="2883145"/>
            <a:chExt cx="2938372" cy="914557"/>
          </a:xfrm>
        </p:grpSpPr>
        <p:grpSp>
          <p:nvGrpSpPr>
            <p:cNvPr id="13" name="Group 23">
              <a:extLst>
                <a:ext uri="{FF2B5EF4-FFF2-40B4-BE49-F238E27FC236}">
                  <a16:creationId xmlns:a16="http://schemas.microsoft.com/office/drawing/2014/main" id="{F2E69536-681A-410F-B254-6925898D1784}"/>
                </a:ext>
              </a:extLst>
            </p:cNvPr>
            <p:cNvGrpSpPr/>
            <p:nvPr userDrawn="1"/>
          </p:nvGrpSpPr>
          <p:grpSpPr>
            <a:xfrm>
              <a:off x="4819517" y="2883145"/>
              <a:ext cx="664917" cy="914557"/>
              <a:chOff x="4819517" y="2883145"/>
              <a:chExt cx="664917" cy="914557"/>
            </a:xfrm>
          </p:grpSpPr>
          <p:sp>
            <p:nvSpPr>
              <p:cNvPr id="27" name="Isosceles Triangle 26">
                <a:extLst>
                  <a:ext uri="{FF2B5EF4-FFF2-40B4-BE49-F238E27FC236}">
                    <a16:creationId xmlns:a16="http://schemas.microsoft.com/office/drawing/2014/main" id="{4F5577B1-57F9-43EF-9370-9DDC4475407D}"/>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Isosceles Triangle 27">
                <a:extLst>
                  <a:ext uri="{FF2B5EF4-FFF2-40B4-BE49-F238E27FC236}">
                    <a16:creationId xmlns:a16="http://schemas.microsoft.com/office/drawing/2014/main" id="{2EF3D72C-E454-49AE-BFB6-0DFE929BE569}"/>
                  </a:ext>
                </a:extLst>
              </p:cNvPr>
              <p:cNvSpPr/>
              <p:nvPr userDrawn="1"/>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Isosceles Triangle 28">
                <a:extLst>
                  <a:ext uri="{FF2B5EF4-FFF2-40B4-BE49-F238E27FC236}">
                    <a16:creationId xmlns:a16="http://schemas.microsoft.com/office/drawing/2014/main" id="{29B53A02-2B41-4728-B85C-6B050F937022}"/>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Isosceles Triangle 29">
                <a:extLst>
                  <a:ext uri="{FF2B5EF4-FFF2-40B4-BE49-F238E27FC236}">
                    <a16:creationId xmlns:a16="http://schemas.microsoft.com/office/drawing/2014/main" id="{7D1B2F26-9C3C-483E-8786-87550CF020E6}"/>
                  </a:ext>
                </a:extLst>
              </p:cNvPr>
              <p:cNvSpPr/>
              <p:nvPr userDrawn="1"/>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15DED0BD-2E3E-4687-85AE-1F3627EC882D}"/>
                </a:ext>
              </a:extLst>
            </p:cNvPr>
            <p:cNvSpPr txBox="1"/>
            <p:nvPr userDrawn="1"/>
          </p:nvSpPr>
          <p:spPr>
            <a:xfrm>
              <a:off x="5359039" y="3320627"/>
              <a:ext cx="2398850" cy="473812"/>
            </a:xfrm>
            <a:prstGeom prst="rect">
              <a:avLst/>
            </a:prstGeom>
            <a:noFill/>
          </p:spPr>
          <p:txBody>
            <a:bodyPr wrap="none" rtlCol="0">
              <a:spAutoFit/>
            </a:bodyPr>
            <a:lstStyle/>
            <a:p>
              <a:r>
                <a:rPr lang="en-US" sz="3200" b="1" kern="0" spc="0" baseline="0" dirty="0">
                  <a:solidFill>
                    <a:srgbClr val="F15A22"/>
                  </a:solidFill>
                  <a:latin typeface="Trajan Pro" panose="02020502050506020301" pitchFamily="18" charset="0"/>
                </a:rPr>
                <a:t>C</a:t>
              </a:r>
              <a:r>
                <a:rPr lang="en-US" sz="2800" b="1" kern="0" spc="0" baseline="0" dirty="0">
                  <a:solidFill>
                    <a:srgbClr val="F15A22"/>
                  </a:solidFill>
                  <a:latin typeface="Trajan Pro" panose="02020502050506020301" pitchFamily="18" charset="0"/>
                </a:rPr>
                <a:t>AREER</a:t>
              </a:r>
              <a:r>
                <a:rPr lang="en-US" sz="2800" b="1" kern="0" spc="0" baseline="0" dirty="0">
                  <a:solidFill>
                    <a:srgbClr val="085099"/>
                  </a:solidFill>
                  <a:latin typeface="Trajan Pro" panose="02020502050506020301" pitchFamily="18" charset="0"/>
                </a:rPr>
                <a:t>ERA</a:t>
              </a:r>
              <a:endParaRPr lang="en-IN" sz="2800" b="1" kern="0" spc="0" baseline="0" dirty="0">
                <a:solidFill>
                  <a:srgbClr val="085099"/>
                </a:solidFill>
                <a:latin typeface="Trajan Pro" panose="02020502050506020301" pitchFamily="18" charset="0"/>
              </a:endParaRPr>
            </a:p>
          </p:txBody>
        </p:sp>
        <p:sp>
          <p:nvSpPr>
            <p:cNvPr id="26" name="TextBox 25">
              <a:extLst>
                <a:ext uri="{FF2B5EF4-FFF2-40B4-BE49-F238E27FC236}">
                  <a16:creationId xmlns:a16="http://schemas.microsoft.com/office/drawing/2014/main" id="{663911DA-D578-42C3-A0B7-DAE8B3F15127}"/>
                </a:ext>
              </a:extLst>
            </p:cNvPr>
            <p:cNvSpPr txBox="1"/>
            <p:nvPr userDrawn="1"/>
          </p:nvSpPr>
          <p:spPr>
            <a:xfrm>
              <a:off x="7180073" y="3320627"/>
              <a:ext cx="143275" cy="199500"/>
            </a:xfrm>
            <a:prstGeom prst="rect">
              <a:avLst/>
            </a:prstGeom>
            <a:noFill/>
          </p:spPr>
          <p:txBody>
            <a:bodyPr wrap="square" rtlCol="0">
              <a:spAutoFit/>
            </a:bodyPr>
            <a:lstStyle/>
            <a:p>
              <a:r>
                <a:rPr lang="en-US" sz="1000" b="1" kern="0" spc="0" baseline="0" dirty="0">
                  <a:solidFill>
                    <a:schemeClr val="bg1">
                      <a:lumMod val="10000"/>
                    </a:schemeClr>
                  </a:solidFill>
                  <a:latin typeface="Arial" panose="020B0604020202020204" pitchFamily="34" charset="0"/>
                  <a:cs typeface="Arial" panose="020B0604020202020204" pitchFamily="34" charset="0"/>
                </a:rPr>
                <a:t>®</a:t>
              </a:r>
              <a:endParaRPr lang="en-IN" sz="1000" b="1" kern="0" spc="0" baseline="0" dirty="0">
                <a:solidFill>
                  <a:schemeClr val="bg1">
                    <a:lumMod val="1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77458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868FCC7-393E-4802-BC78-09C744A932E5}"/>
              </a:ext>
            </a:extLst>
          </p:cNvPr>
          <p:cNvGrpSpPr/>
          <p:nvPr userDrawn="1"/>
        </p:nvGrpSpPr>
        <p:grpSpPr>
          <a:xfrm rot="17341529" flipH="1">
            <a:off x="437220" y="3026417"/>
            <a:ext cx="1557717" cy="1548390"/>
            <a:chOff x="4819517" y="2883145"/>
            <a:chExt cx="664917" cy="914557"/>
          </a:xfrm>
        </p:grpSpPr>
        <p:sp>
          <p:nvSpPr>
            <p:cNvPr id="7" name="Isosceles Triangle 6">
              <a:extLst>
                <a:ext uri="{FF2B5EF4-FFF2-40B4-BE49-F238E27FC236}">
                  <a16:creationId xmlns:a16="http://schemas.microsoft.com/office/drawing/2014/main" id="{D6D3FC2F-9BA1-45BC-BEBD-8F9AE280B648}"/>
                </a:ext>
              </a:extLst>
            </p:cNvPr>
            <p:cNvSpPr/>
            <p:nvPr userDrawn="1"/>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Isosceles Triangle 7">
              <a:extLst>
                <a:ext uri="{FF2B5EF4-FFF2-40B4-BE49-F238E27FC236}">
                  <a16:creationId xmlns:a16="http://schemas.microsoft.com/office/drawing/2014/main" id="{4F30374A-B58F-45A1-BA35-CC2C37409CB6}"/>
                </a:ext>
              </a:extLst>
            </p:cNvPr>
            <p:cNvSpPr/>
            <p:nvPr userDrawn="1"/>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988F6E31-E110-4840-9E6A-8508A7B79B73}"/>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48F7D5A4-1587-41AA-A903-E07A386B1E0D}"/>
                </a:ext>
              </a:extLst>
            </p:cNvPr>
            <p:cNvSpPr/>
            <p:nvPr userDrawn="1"/>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Rectangle 10">
            <a:extLst>
              <a:ext uri="{FF2B5EF4-FFF2-40B4-BE49-F238E27FC236}">
                <a16:creationId xmlns:a16="http://schemas.microsoft.com/office/drawing/2014/main" id="{ED73C4D0-BAF3-4164-8A61-ADB46BA38280}"/>
              </a:ext>
            </a:extLst>
          </p:cNvPr>
          <p:cNvSpPr/>
          <p:nvPr userDrawn="1"/>
        </p:nvSpPr>
        <p:spPr>
          <a:xfrm>
            <a:off x="0" y="3883254"/>
            <a:ext cx="9144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FFEEDE1-8D65-4689-8D37-4C0E8E480834}"/>
              </a:ext>
            </a:extLst>
          </p:cNvPr>
          <p:cNvSpPr>
            <a:spLocks noGrp="1"/>
          </p:cNvSpPr>
          <p:nvPr>
            <p:ph type="title"/>
          </p:nvPr>
        </p:nvSpPr>
        <p:spPr>
          <a:xfrm>
            <a:off x="628650" y="4010689"/>
            <a:ext cx="7886700" cy="872541"/>
          </a:xfrm>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3598956F-6896-4538-A7CF-1530C0879448}"/>
              </a:ext>
            </a:extLst>
          </p:cNvPr>
          <p:cNvSpPr>
            <a:spLocks noGrp="1"/>
          </p:cNvSpPr>
          <p:nvPr>
            <p:ph type="dt" sz="half" idx="10"/>
          </p:nvPr>
        </p:nvSpPr>
        <p:spPr/>
        <p:txBody>
          <a:bodyPr/>
          <a:lstStyle/>
          <a:p>
            <a:fld id="{B7833A2F-64D0-437C-86A8-430F46707097}" type="datetime1">
              <a:rPr lang="en-IN" smtClean="0"/>
              <a:pPr/>
              <a:t>04-09-2021</a:t>
            </a:fld>
            <a:endParaRPr lang="en-IN" dirty="0"/>
          </a:p>
        </p:txBody>
      </p:sp>
      <p:sp>
        <p:nvSpPr>
          <p:cNvPr id="4" name="Footer Placeholder 3">
            <a:extLst>
              <a:ext uri="{FF2B5EF4-FFF2-40B4-BE49-F238E27FC236}">
                <a16:creationId xmlns:a16="http://schemas.microsoft.com/office/drawing/2014/main" id="{C21010AB-6E54-4154-82E3-F10670258C63}"/>
              </a:ext>
            </a:extLst>
          </p:cNvPr>
          <p:cNvSpPr>
            <a:spLocks noGrp="1"/>
          </p:cNvSpPr>
          <p:nvPr>
            <p:ph type="ftr" sz="quarter" idx="11"/>
          </p:nvPr>
        </p:nvSpPr>
        <p:spPr/>
        <p:txBody>
          <a:bodyPr/>
          <a:lstStyle/>
          <a:p>
            <a:r>
              <a:rPr lang="en-IN" dirty="0"/>
              <a:t>https://www.careerera.com</a:t>
            </a:r>
          </a:p>
        </p:txBody>
      </p:sp>
      <p:sp>
        <p:nvSpPr>
          <p:cNvPr id="5" name="Slide Number Placeholder 4">
            <a:extLst>
              <a:ext uri="{FF2B5EF4-FFF2-40B4-BE49-F238E27FC236}">
                <a16:creationId xmlns:a16="http://schemas.microsoft.com/office/drawing/2014/main" id="{C51AE942-9270-4DCB-96A7-BB168EB1AE78}"/>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17" name="Subtitle 2">
            <a:extLst>
              <a:ext uri="{FF2B5EF4-FFF2-40B4-BE49-F238E27FC236}">
                <a16:creationId xmlns:a16="http://schemas.microsoft.com/office/drawing/2014/main" id="{1471B2DA-31AB-403C-B78B-A8FDD5B21B53}"/>
              </a:ext>
            </a:extLst>
          </p:cNvPr>
          <p:cNvSpPr>
            <a:spLocks noGrp="1"/>
          </p:cNvSpPr>
          <p:nvPr>
            <p:ph type="subTitle" idx="1"/>
          </p:nvPr>
        </p:nvSpPr>
        <p:spPr>
          <a:xfrm>
            <a:off x="628650" y="4976753"/>
            <a:ext cx="78867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2" name="Group 17">
            <a:extLst>
              <a:ext uri="{FF2B5EF4-FFF2-40B4-BE49-F238E27FC236}">
                <a16:creationId xmlns:a16="http://schemas.microsoft.com/office/drawing/2014/main" id="{4F3EB639-A998-4865-818A-B4421A64D72E}"/>
              </a:ext>
            </a:extLst>
          </p:cNvPr>
          <p:cNvGrpSpPr/>
          <p:nvPr userDrawn="1"/>
        </p:nvGrpSpPr>
        <p:grpSpPr>
          <a:xfrm>
            <a:off x="8194052" y="136534"/>
            <a:ext cx="965926" cy="407431"/>
            <a:chOff x="4819517" y="2883145"/>
            <a:chExt cx="3161387" cy="1000113"/>
          </a:xfrm>
        </p:grpSpPr>
        <p:grpSp>
          <p:nvGrpSpPr>
            <p:cNvPr id="13" name="Group 18">
              <a:extLst>
                <a:ext uri="{FF2B5EF4-FFF2-40B4-BE49-F238E27FC236}">
                  <a16:creationId xmlns:a16="http://schemas.microsoft.com/office/drawing/2014/main" id="{08ED60D1-58FC-4CA8-895C-9473890FC7E3}"/>
                </a:ext>
              </a:extLst>
            </p:cNvPr>
            <p:cNvGrpSpPr/>
            <p:nvPr userDrawn="1"/>
          </p:nvGrpSpPr>
          <p:grpSpPr>
            <a:xfrm>
              <a:off x="4819517" y="2883145"/>
              <a:ext cx="664917" cy="914557"/>
              <a:chOff x="4819517" y="2883145"/>
              <a:chExt cx="664917" cy="914557"/>
            </a:xfrm>
          </p:grpSpPr>
          <p:sp>
            <p:nvSpPr>
              <p:cNvPr id="22" name="Isosceles Triangle 21">
                <a:extLst>
                  <a:ext uri="{FF2B5EF4-FFF2-40B4-BE49-F238E27FC236}">
                    <a16:creationId xmlns:a16="http://schemas.microsoft.com/office/drawing/2014/main" id="{87D7F2FB-114E-4049-A750-CBD25A147415}"/>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Isosceles Triangle 22">
                <a:extLst>
                  <a:ext uri="{FF2B5EF4-FFF2-40B4-BE49-F238E27FC236}">
                    <a16:creationId xmlns:a16="http://schemas.microsoft.com/office/drawing/2014/main" id="{13B2DDCB-7E0B-471F-ADCB-3BF3935DF4D7}"/>
                  </a:ext>
                </a:extLst>
              </p:cNvPr>
              <p:cNvSpPr/>
              <p:nvPr userDrawn="1"/>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Isosceles Triangle 23">
                <a:extLst>
                  <a:ext uri="{FF2B5EF4-FFF2-40B4-BE49-F238E27FC236}">
                    <a16:creationId xmlns:a16="http://schemas.microsoft.com/office/drawing/2014/main" id="{0A28B9F8-A2A9-46B0-B128-D2940A3D3ECF}"/>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Isosceles Triangle 24">
                <a:extLst>
                  <a:ext uri="{FF2B5EF4-FFF2-40B4-BE49-F238E27FC236}">
                    <a16:creationId xmlns:a16="http://schemas.microsoft.com/office/drawing/2014/main" id="{9CE9145D-72C0-44E3-87D2-D9B03A1F84F2}"/>
                  </a:ext>
                </a:extLst>
              </p:cNvPr>
              <p:cNvSpPr/>
              <p:nvPr userDrawn="1"/>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0" name="TextBox 19">
              <a:extLst>
                <a:ext uri="{FF2B5EF4-FFF2-40B4-BE49-F238E27FC236}">
                  <a16:creationId xmlns:a16="http://schemas.microsoft.com/office/drawing/2014/main" id="{04984FB0-251D-4148-8C62-95C4BCDC97B9}"/>
                </a:ext>
              </a:extLst>
            </p:cNvPr>
            <p:cNvSpPr txBox="1"/>
            <p:nvPr userDrawn="1"/>
          </p:nvSpPr>
          <p:spPr>
            <a:xfrm>
              <a:off x="5178231" y="3203314"/>
              <a:ext cx="2802673" cy="679944"/>
            </a:xfrm>
            <a:prstGeom prst="rect">
              <a:avLst/>
            </a:prstGeom>
            <a:noFill/>
          </p:spPr>
          <p:txBody>
            <a:bodyPr wrap="none" rtlCol="0">
              <a:spAutoFit/>
            </a:bodyPr>
            <a:lstStyle/>
            <a:p>
              <a:r>
                <a:rPr lang="en-US" sz="1200" b="1" kern="0" spc="0" baseline="0" dirty="0">
                  <a:solidFill>
                    <a:srgbClr val="F15A22"/>
                  </a:solidFill>
                  <a:latin typeface="Trajan Pro" panose="02020502050506020301" pitchFamily="18" charset="0"/>
                </a:rPr>
                <a:t>C</a:t>
              </a:r>
              <a:r>
                <a:rPr lang="en-US" sz="900" b="1" kern="0" spc="0" baseline="0" dirty="0">
                  <a:solidFill>
                    <a:srgbClr val="F15A22"/>
                  </a:solidFill>
                  <a:latin typeface="Trajan Pro" panose="02020502050506020301" pitchFamily="18" charset="0"/>
                </a:rPr>
                <a:t>AREER</a:t>
              </a:r>
              <a:r>
                <a:rPr lang="en-US" sz="900" b="1" kern="0" spc="0" baseline="0" dirty="0">
                  <a:solidFill>
                    <a:srgbClr val="085099"/>
                  </a:solidFill>
                  <a:latin typeface="Trajan Pro" panose="02020502050506020301" pitchFamily="18" charset="0"/>
                </a:rPr>
                <a:t>ERA</a:t>
              </a:r>
              <a:endParaRPr lang="en-IN" sz="1050" b="1" kern="0" spc="0" baseline="0" dirty="0">
                <a:solidFill>
                  <a:srgbClr val="085099"/>
                </a:solidFill>
                <a:latin typeface="Trajan Pro" panose="02020502050506020301" pitchFamily="18" charset="0"/>
              </a:endParaRPr>
            </a:p>
          </p:txBody>
        </p:sp>
        <p:sp>
          <p:nvSpPr>
            <p:cNvPr id="21" name="TextBox 20">
              <a:extLst>
                <a:ext uri="{FF2B5EF4-FFF2-40B4-BE49-F238E27FC236}">
                  <a16:creationId xmlns:a16="http://schemas.microsoft.com/office/drawing/2014/main" id="{89EA5FFF-2876-4310-8ACF-E9E5F8E4280D}"/>
                </a:ext>
              </a:extLst>
            </p:cNvPr>
            <p:cNvSpPr txBox="1"/>
            <p:nvPr userDrawn="1"/>
          </p:nvSpPr>
          <p:spPr>
            <a:xfrm>
              <a:off x="7130800" y="3218759"/>
              <a:ext cx="143275" cy="377746"/>
            </a:xfrm>
            <a:prstGeom prst="rect">
              <a:avLst/>
            </a:prstGeom>
            <a:noFill/>
          </p:spPr>
          <p:txBody>
            <a:bodyPr wrap="square" rtlCol="0">
              <a:spAutoFit/>
            </a:bodyPr>
            <a:lstStyle/>
            <a:p>
              <a:r>
                <a:rPr lang="en-US" sz="400" b="1" kern="0" spc="0" baseline="0" dirty="0">
                  <a:solidFill>
                    <a:schemeClr val="bg1">
                      <a:lumMod val="10000"/>
                    </a:schemeClr>
                  </a:solidFill>
                  <a:latin typeface="Arial" panose="020B0604020202020204" pitchFamily="34" charset="0"/>
                  <a:cs typeface="Arial" panose="020B0604020202020204" pitchFamily="34" charset="0"/>
                </a:rPr>
                <a:t>®</a:t>
              </a:r>
              <a:endParaRPr lang="en-IN" sz="400" b="1" kern="0" spc="0" baseline="0" dirty="0">
                <a:solidFill>
                  <a:schemeClr val="bg1">
                    <a:lumMod val="1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618036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010F0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868FCC7-393E-4802-BC78-09C744A932E5}"/>
              </a:ext>
            </a:extLst>
          </p:cNvPr>
          <p:cNvGrpSpPr/>
          <p:nvPr userDrawn="1"/>
        </p:nvGrpSpPr>
        <p:grpSpPr>
          <a:xfrm rot="17341529" flipH="1">
            <a:off x="437220" y="3026417"/>
            <a:ext cx="1557717" cy="1548390"/>
            <a:chOff x="4819517" y="2883145"/>
            <a:chExt cx="664917" cy="914557"/>
          </a:xfrm>
        </p:grpSpPr>
        <p:sp>
          <p:nvSpPr>
            <p:cNvPr id="7" name="Isosceles Triangle 6">
              <a:extLst>
                <a:ext uri="{FF2B5EF4-FFF2-40B4-BE49-F238E27FC236}">
                  <a16:creationId xmlns:a16="http://schemas.microsoft.com/office/drawing/2014/main" id="{D6D3FC2F-9BA1-45BC-BEBD-8F9AE280B648}"/>
                </a:ext>
              </a:extLst>
            </p:cNvPr>
            <p:cNvSpPr/>
            <p:nvPr userDrawn="1"/>
          </p:nvSpPr>
          <p:spPr>
            <a:xfrm rot="394866">
              <a:off x="4819517" y="3415043"/>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Isosceles Triangle 7">
              <a:extLst>
                <a:ext uri="{FF2B5EF4-FFF2-40B4-BE49-F238E27FC236}">
                  <a16:creationId xmlns:a16="http://schemas.microsoft.com/office/drawing/2014/main" id="{4F30374A-B58F-45A1-BA35-CC2C37409CB6}"/>
                </a:ext>
              </a:extLst>
            </p:cNvPr>
            <p:cNvSpPr/>
            <p:nvPr userDrawn="1"/>
          </p:nvSpPr>
          <p:spPr>
            <a:xfrm rot="4106562">
              <a:off x="5075632" y="3091340"/>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988F6E31-E110-4840-9E6A-8508A7B79B73}"/>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48F7D5A4-1587-41AA-A903-E07A386B1E0D}"/>
                </a:ext>
              </a:extLst>
            </p:cNvPr>
            <p:cNvSpPr/>
            <p:nvPr userDrawn="1"/>
          </p:nvSpPr>
          <p:spPr>
            <a:xfrm rot="20059867">
              <a:off x="4848524" y="3623434"/>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Rectangle 10">
            <a:extLst>
              <a:ext uri="{FF2B5EF4-FFF2-40B4-BE49-F238E27FC236}">
                <a16:creationId xmlns:a16="http://schemas.microsoft.com/office/drawing/2014/main" id="{ED73C4D0-BAF3-4164-8A61-ADB46BA38280}"/>
              </a:ext>
            </a:extLst>
          </p:cNvPr>
          <p:cNvSpPr/>
          <p:nvPr userDrawn="1"/>
        </p:nvSpPr>
        <p:spPr>
          <a:xfrm>
            <a:off x="0" y="3883254"/>
            <a:ext cx="9144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FFEEDE1-8D65-4689-8D37-4C0E8E480834}"/>
              </a:ext>
            </a:extLst>
          </p:cNvPr>
          <p:cNvSpPr>
            <a:spLocks noGrp="1"/>
          </p:cNvSpPr>
          <p:nvPr>
            <p:ph type="title"/>
          </p:nvPr>
        </p:nvSpPr>
        <p:spPr>
          <a:xfrm>
            <a:off x="628650" y="4010689"/>
            <a:ext cx="78867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3598956F-6896-4538-A7CF-1530C0879448}"/>
              </a:ext>
            </a:extLst>
          </p:cNvPr>
          <p:cNvSpPr>
            <a:spLocks noGrp="1"/>
          </p:cNvSpPr>
          <p:nvPr>
            <p:ph type="dt" sz="half" idx="10"/>
          </p:nvPr>
        </p:nvSpPr>
        <p:spPr/>
        <p:txBody>
          <a:bodyPr/>
          <a:lstStyle/>
          <a:p>
            <a:fld id="{5A95DFCB-0C7E-4ADB-BFDE-7185B1851D51}" type="datetime1">
              <a:rPr lang="en-IN" smtClean="0"/>
              <a:pPr/>
              <a:t>04-09-2021</a:t>
            </a:fld>
            <a:endParaRPr lang="en-IN" dirty="0"/>
          </a:p>
        </p:txBody>
      </p:sp>
      <p:sp>
        <p:nvSpPr>
          <p:cNvPr id="4" name="Footer Placeholder 3">
            <a:extLst>
              <a:ext uri="{FF2B5EF4-FFF2-40B4-BE49-F238E27FC236}">
                <a16:creationId xmlns:a16="http://schemas.microsoft.com/office/drawing/2014/main" id="{C21010AB-6E54-4154-82E3-F10670258C63}"/>
              </a:ext>
            </a:extLst>
          </p:cNvPr>
          <p:cNvSpPr>
            <a:spLocks noGrp="1"/>
          </p:cNvSpPr>
          <p:nvPr>
            <p:ph type="ftr" sz="quarter" idx="11"/>
          </p:nvPr>
        </p:nvSpPr>
        <p:spPr/>
        <p:txBody>
          <a:bodyPr/>
          <a:lstStyle/>
          <a:p>
            <a:r>
              <a:rPr lang="en-IN" dirty="0"/>
              <a:t>https://www.careerera.com</a:t>
            </a:r>
          </a:p>
        </p:txBody>
      </p:sp>
      <p:sp>
        <p:nvSpPr>
          <p:cNvPr id="5" name="Slide Number Placeholder 4">
            <a:extLst>
              <a:ext uri="{FF2B5EF4-FFF2-40B4-BE49-F238E27FC236}">
                <a16:creationId xmlns:a16="http://schemas.microsoft.com/office/drawing/2014/main" id="{C51AE942-9270-4DCB-96A7-BB168EB1AE78}"/>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17" name="Subtitle 2">
            <a:extLst>
              <a:ext uri="{FF2B5EF4-FFF2-40B4-BE49-F238E27FC236}">
                <a16:creationId xmlns:a16="http://schemas.microsoft.com/office/drawing/2014/main" id="{1471B2DA-31AB-403C-B78B-A8FDD5B21B53}"/>
              </a:ext>
            </a:extLst>
          </p:cNvPr>
          <p:cNvSpPr>
            <a:spLocks noGrp="1"/>
          </p:cNvSpPr>
          <p:nvPr>
            <p:ph type="subTitle" idx="1"/>
          </p:nvPr>
        </p:nvSpPr>
        <p:spPr>
          <a:xfrm>
            <a:off x="628650" y="4976753"/>
            <a:ext cx="78867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p14="http://schemas.microsoft.com/office/powerpoint/2010/main" val="1273106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DBD94C4E-BED4-4304-936F-7C7BEB0A2263}" type="datetime1">
              <a:rPr lang="en-IN" smtClean="0"/>
              <a:pPr/>
              <a:t>04-09-2021</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89789" y="356130"/>
            <a:ext cx="5425563"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6" name="Group 7">
            <a:extLst>
              <a:ext uri="{FF2B5EF4-FFF2-40B4-BE49-F238E27FC236}">
                <a16:creationId xmlns:a16="http://schemas.microsoft.com/office/drawing/2014/main" id="{0DF45512-F504-4217-B7FB-AE04CD5BF6AB}"/>
              </a:ext>
            </a:extLst>
          </p:cNvPr>
          <p:cNvGrpSpPr/>
          <p:nvPr userDrawn="1"/>
        </p:nvGrpSpPr>
        <p:grpSpPr>
          <a:xfrm>
            <a:off x="8508317" y="3996973"/>
            <a:ext cx="635685" cy="2861035"/>
            <a:chOff x="11344420" y="3996964"/>
            <a:chExt cx="847580" cy="2861035"/>
          </a:xfrm>
        </p:grpSpPr>
        <p:sp>
          <p:nvSpPr>
            <p:cNvPr id="9" name="Isosceles Triangle 8">
              <a:extLst>
                <a:ext uri="{FF2B5EF4-FFF2-40B4-BE49-F238E27FC236}">
                  <a16:creationId xmlns:a16="http://schemas.microsoft.com/office/drawing/2014/main" id="{26B62339-2041-45A3-BBC7-76CBE3345111}"/>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D14E42C2-25A7-40EE-9C58-1D6BF0A1E567}"/>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Rectangle 10">
            <a:extLst>
              <a:ext uri="{FF2B5EF4-FFF2-40B4-BE49-F238E27FC236}">
                <a16:creationId xmlns:a16="http://schemas.microsoft.com/office/drawing/2014/main" id="{16A33C2C-0513-4AF6-8AEF-CC4EFF6EF0DA}"/>
              </a:ext>
            </a:extLst>
          </p:cNvPr>
          <p:cNvSpPr/>
          <p:nvPr userDrawn="1"/>
        </p:nvSpPr>
        <p:spPr>
          <a:xfrm>
            <a:off x="3003857"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252360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07D42A34-55C5-471F-B0B2-AD653DB25C5F}" type="datetime1">
              <a:rPr lang="en-IN" smtClean="0"/>
              <a:pPr/>
              <a:t>04-09-2021</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89789" y="356130"/>
            <a:ext cx="5425563"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6" name="Group 7">
            <a:extLst>
              <a:ext uri="{FF2B5EF4-FFF2-40B4-BE49-F238E27FC236}">
                <a16:creationId xmlns:a16="http://schemas.microsoft.com/office/drawing/2014/main" id="{0DF45512-F504-4217-B7FB-AE04CD5BF6AB}"/>
              </a:ext>
            </a:extLst>
          </p:cNvPr>
          <p:cNvGrpSpPr/>
          <p:nvPr userDrawn="1"/>
        </p:nvGrpSpPr>
        <p:grpSpPr>
          <a:xfrm>
            <a:off x="8679059" y="4765425"/>
            <a:ext cx="464943" cy="2092574"/>
            <a:chOff x="11344420" y="3996964"/>
            <a:chExt cx="847580" cy="2861035"/>
          </a:xfrm>
        </p:grpSpPr>
        <p:sp>
          <p:nvSpPr>
            <p:cNvPr id="9" name="Isosceles Triangle 8">
              <a:extLst>
                <a:ext uri="{FF2B5EF4-FFF2-40B4-BE49-F238E27FC236}">
                  <a16:creationId xmlns:a16="http://schemas.microsoft.com/office/drawing/2014/main" id="{26B62339-2041-45A3-BBC7-76CBE3345111}"/>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D14E42C2-25A7-40EE-9C58-1D6BF0A1E567}"/>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4533149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07172BB0-31CD-44D5-87B1-49B3E1C5A04E}" type="datetime1">
              <a:rPr lang="en-IN" smtClean="0"/>
              <a:pPr/>
              <a:t>04-09-2021</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6" name="Rectangle 5">
            <a:extLst>
              <a:ext uri="{FF2B5EF4-FFF2-40B4-BE49-F238E27FC236}">
                <a16:creationId xmlns:a16="http://schemas.microsoft.com/office/drawing/2014/main" id="{2DD11871-99BF-439B-BC8B-E7FE8F17D556}"/>
              </a:ext>
            </a:extLst>
          </p:cNvPr>
          <p:cNvSpPr/>
          <p:nvPr userDrawn="1"/>
        </p:nvSpPr>
        <p:spPr>
          <a:xfrm>
            <a:off x="3003857"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D14E42C2-25A7-40EE-9C58-1D6BF0A1E567}"/>
              </a:ext>
            </a:extLst>
          </p:cNvPr>
          <p:cNvSpPr/>
          <p:nvPr userDrawn="1"/>
        </p:nvSpPr>
        <p:spPr>
          <a:xfrm rot="5400000">
            <a:off x="2547406"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26B62339-2041-45A3-BBC7-76CBE3345111}"/>
              </a:ext>
            </a:extLst>
          </p:cNvPr>
          <p:cNvSpPr/>
          <p:nvPr userDrawn="1"/>
        </p:nvSpPr>
        <p:spPr>
          <a:xfrm rot="5400000">
            <a:off x="2548500" y="827082"/>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 Placeholder 15">
            <a:extLst>
              <a:ext uri="{FF2B5EF4-FFF2-40B4-BE49-F238E27FC236}">
                <a16:creationId xmlns:a16="http://schemas.microsoft.com/office/drawing/2014/main" id="{8CF7E567-62DE-4C6D-B9FC-2DC311E50D81}"/>
              </a:ext>
            </a:extLst>
          </p:cNvPr>
          <p:cNvSpPr>
            <a:spLocks noGrp="1"/>
          </p:cNvSpPr>
          <p:nvPr>
            <p:ph type="body" sz="quarter" idx="13"/>
          </p:nvPr>
        </p:nvSpPr>
        <p:spPr>
          <a:xfrm>
            <a:off x="3028951" y="356656"/>
            <a:ext cx="54864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dirty="0"/>
              <a:t>Click to edit Master text styles</a:t>
            </a:r>
          </a:p>
        </p:txBody>
      </p:sp>
    </p:spTree>
    <p:extLst>
      <p:ext uri="{BB962C8B-B14F-4D97-AF65-F5344CB8AC3E}">
        <p14:creationId xmlns:p14="http://schemas.microsoft.com/office/powerpoint/2010/main" val="2642833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7E06CC12-484C-4078-AA7C-7E6267EEB678}" type="datetime1">
              <a:rPr lang="en-IN" smtClean="0"/>
              <a:pPr/>
              <a:t>04-09-2021</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6" name="Rectangle 5">
            <a:extLst>
              <a:ext uri="{FF2B5EF4-FFF2-40B4-BE49-F238E27FC236}">
                <a16:creationId xmlns:a16="http://schemas.microsoft.com/office/drawing/2014/main" id="{2DD11871-99BF-439B-BC8B-E7FE8F17D556}"/>
              </a:ext>
            </a:extLst>
          </p:cNvPr>
          <p:cNvSpPr/>
          <p:nvPr userDrawn="1"/>
        </p:nvSpPr>
        <p:spPr>
          <a:xfrm>
            <a:off x="3003857"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D14E42C2-25A7-40EE-9C58-1D6BF0A1E567}"/>
              </a:ext>
            </a:extLst>
          </p:cNvPr>
          <p:cNvSpPr/>
          <p:nvPr userDrawn="1"/>
        </p:nvSpPr>
        <p:spPr>
          <a:xfrm rot="5400000">
            <a:off x="2547406"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26B62339-2041-45A3-BBC7-76CBE3345111}"/>
              </a:ext>
            </a:extLst>
          </p:cNvPr>
          <p:cNvSpPr/>
          <p:nvPr userDrawn="1"/>
        </p:nvSpPr>
        <p:spPr>
          <a:xfrm rot="5400000">
            <a:off x="2548500" y="827082"/>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Content Placeholder 7">
            <a:extLst>
              <a:ext uri="{FF2B5EF4-FFF2-40B4-BE49-F238E27FC236}">
                <a16:creationId xmlns:a16="http://schemas.microsoft.com/office/drawing/2014/main" id="{8BCFBD6D-5314-4AD1-B7E4-9F4E8C4CD86E}"/>
              </a:ext>
            </a:extLst>
          </p:cNvPr>
          <p:cNvSpPr>
            <a:spLocks noGrp="1"/>
          </p:cNvSpPr>
          <p:nvPr>
            <p:ph sz="quarter" idx="14"/>
          </p:nvPr>
        </p:nvSpPr>
        <p:spPr>
          <a:xfrm>
            <a:off x="3115919" y="1848052"/>
            <a:ext cx="5399435" cy="4282874"/>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861000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609C95-3070-49F1-9B26-629F2F6DD46A}"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6D9D9-7B8D-4CBF-B80C-77A6891ADDEC}"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7E06CC12-484C-4078-AA7C-7E6267EEB678}" type="datetime1">
              <a:rPr lang="en-IN" smtClean="0"/>
              <a:pPr/>
              <a:t>04-09-2021</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6" name="Rectangle 5">
            <a:extLst>
              <a:ext uri="{FF2B5EF4-FFF2-40B4-BE49-F238E27FC236}">
                <a16:creationId xmlns:a16="http://schemas.microsoft.com/office/drawing/2014/main" id="{2DD11871-99BF-439B-BC8B-E7FE8F17D556}"/>
              </a:ext>
            </a:extLst>
          </p:cNvPr>
          <p:cNvSpPr/>
          <p:nvPr userDrawn="1"/>
        </p:nvSpPr>
        <p:spPr>
          <a:xfrm>
            <a:off x="3003857"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D14E42C2-25A7-40EE-9C58-1D6BF0A1E567}"/>
              </a:ext>
            </a:extLst>
          </p:cNvPr>
          <p:cNvSpPr/>
          <p:nvPr userDrawn="1"/>
        </p:nvSpPr>
        <p:spPr>
          <a:xfrm rot="5400000">
            <a:off x="2547406"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26B62339-2041-45A3-BBC7-76CBE3345111}"/>
              </a:ext>
            </a:extLst>
          </p:cNvPr>
          <p:cNvSpPr/>
          <p:nvPr userDrawn="1"/>
        </p:nvSpPr>
        <p:spPr>
          <a:xfrm rot="5400000">
            <a:off x="2548500" y="827082"/>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Content Placeholder 7">
            <a:extLst>
              <a:ext uri="{FF2B5EF4-FFF2-40B4-BE49-F238E27FC236}">
                <a16:creationId xmlns:a16="http://schemas.microsoft.com/office/drawing/2014/main" id="{8BCFBD6D-5314-4AD1-B7E4-9F4E8C4CD86E}"/>
              </a:ext>
            </a:extLst>
          </p:cNvPr>
          <p:cNvSpPr>
            <a:spLocks noGrp="1"/>
          </p:cNvSpPr>
          <p:nvPr>
            <p:ph sz="quarter" idx="14"/>
          </p:nvPr>
        </p:nvSpPr>
        <p:spPr>
          <a:xfrm>
            <a:off x="3115919" y="1848052"/>
            <a:ext cx="5399435" cy="4282874"/>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624646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D7740EDB-44B4-4931-8772-EA7C2E4998D1}" type="datetime1">
              <a:rPr lang="en-IN" smtClean="0"/>
              <a:pPr/>
              <a:t>04-09-2021</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grpSp>
        <p:nvGrpSpPr>
          <p:cNvPr id="6" name="Group 8">
            <a:extLst>
              <a:ext uri="{FF2B5EF4-FFF2-40B4-BE49-F238E27FC236}">
                <a16:creationId xmlns:a16="http://schemas.microsoft.com/office/drawing/2014/main" id="{CEB4C29A-1206-4996-9BE6-092D198558FE}"/>
              </a:ext>
            </a:extLst>
          </p:cNvPr>
          <p:cNvGrpSpPr/>
          <p:nvPr userDrawn="1"/>
        </p:nvGrpSpPr>
        <p:grpSpPr>
          <a:xfrm>
            <a:off x="8508317" y="3996973"/>
            <a:ext cx="635685" cy="2861035"/>
            <a:chOff x="11344420" y="3996964"/>
            <a:chExt cx="847580" cy="2861035"/>
          </a:xfrm>
        </p:grpSpPr>
        <p:sp>
          <p:nvSpPr>
            <p:cNvPr id="10" name="Isosceles Triangle 9">
              <a:extLst>
                <a:ext uri="{FF2B5EF4-FFF2-40B4-BE49-F238E27FC236}">
                  <a16:creationId xmlns:a16="http://schemas.microsoft.com/office/drawing/2014/main" id="{C89BAF11-2094-42D0-96AA-C5360C4083FE}"/>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Isosceles Triangle 10">
              <a:extLst>
                <a:ext uri="{FF2B5EF4-FFF2-40B4-BE49-F238E27FC236}">
                  <a16:creationId xmlns:a16="http://schemas.microsoft.com/office/drawing/2014/main" id="{FABE11D9-6F94-47E4-9523-2DA282513C44}"/>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28950" y="1058778"/>
            <a:ext cx="286893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a16="http://schemas.microsoft.com/office/drawing/2014/main" id="{460D66BA-4461-4D6C-841B-71D8D33036F6}"/>
              </a:ext>
            </a:extLst>
          </p:cNvPr>
          <p:cNvSpPr>
            <a:spLocks noGrp="1"/>
          </p:cNvSpPr>
          <p:nvPr>
            <p:ph sz="quarter" idx="14"/>
          </p:nvPr>
        </p:nvSpPr>
        <p:spPr>
          <a:xfrm>
            <a:off x="6000750" y="1058778"/>
            <a:ext cx="286893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a16="http://schemas.microsoft.com/office/drawing/2014/main" id="{AEB5C7B1-6819-4594-8E98-89F741C923C6}"/>
              </a:ext>
            </a:extLst>
          </p:cNvPr>
          <p:cNvSpPr>
            <a:spLocks noGrp="1"/>
          </p:cNvSpPr>
          <p:nvPr>
            <p:ph sz="quarter" idx="15" hasCustomPrompt="1"/>
          </p:nvPr>
        </p:nvSpPr>
        <p:spPr>
          <a:xfrm>
            <a:off x="3028950" y="356667"/>
            <a:ext cx="286893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a16="http://schemas.microsoft.com/office/drawing/2014/main" id="{45E9EAEC-37AA-4362-83EF-BDA752F41835}"/>
              </a:ext>
            </a:extLst>
          </p:cNvPr>
          <p:cNvSpPr>
            <a:spLocks noGrp="1"/>
          </p:cNvSpPr>
          <p:nvPr>
            <p:ph sz="quarter" idx="16" hasCustomPrompt="1"/>
          </p:nvPr>
        </p:nvSpPr>
        <p:spPr>
          <a:xfrm>
            <a:off x="6000750" y="356666"/>
            <a:ext cx="286893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a16="http://schemas.microsoft.com/office/drawing/2014/main" id="{F5D9B0C7-3ED1-4321-9157-403BA07BADBA}"/>
              </a:ext>
            </a:extLst>
          </p:cNvPr>
          <p:cNvSpPr/>
          <p:nvPr userDrawn="1"/>
        </p:nvSpPr>
        <p:spPr>
          <a:xfrm>
            <a:off x="5934753"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7706486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9"/>
            <a:ext cx="229743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A149F54B-5181-48B5-A825-65CE70FEE180}" type="datetime1">
              <a:rPr lang="en-IN" smtClean="0"/>
              <a:pPr/>
              <a:t>04-09-2021</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28951" y="356130"/>
            <a:ext cx="5476772"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id="{19F0D554-057C-4CF2-9999-1188563C6E74}"/>
              </a:ext>
            </a:extLst>
          </p:cNvPr>
          <p:cNvSpPr>
            <a:spLocks noGrp="1"/>
          </p:cNvSpPr>
          <p:nvPr>
            <p:ph type="subTitle" idx="1"/>
          </p:nvPr>
        </p:nvSpPr>
        <p:spPr>
          <a:xfrm>
            <a:off x="628650" y="3429000"/>
            <a:ext cx="229743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6" name="Group 7">
            <a:extLst>
              <a:ext uri="{FF2B5EF4-FFF2-40B4-BE49-F238E27FC236}">
                <a16:creationId xmlns:a16="http://schemas.microsoft.com/office/drawing/2014/main" id="{B931190E-DC85-470F-A793-7CC3FDD687A1}"/>
              </a:ext>
            </a:extLst>
          </p:cNvPr>
          <p:cNvGrpSpPr/>
          <p:nvPr userDrawn="1"/>
        </p:nvGrpSpPr>
        <p:grpSpPr>
          <a:xfrm>
            <a:off x="8814114" y="5373287"/>
            <a:ext cx="329886" cy="1484721"/>
            <a:chOff x="11344420" y="3996964"/>
            <a:chExt cx="847580" cy="2861035"/>
          </a:xfrm>
        </p:grpSpPr>
        <p:sp>
          <p:nvSpPr>
            <p:cNvPr id="9" name="Isosceles Triangle 8">
              <a:extLst>
                <a:ext uri="{FF2B5EF4-FFF2-40B4-BE49-F238E27FC236}">
                  <a16:creationId xmlns:a16="http://schemas.microsoft.com/office/drawing/2014/main" id="{4F74CCC5-4C4F-4107-B4DA-B973E2380F86}"/>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Isosceles Triangle 10">
              <a:extLst>
                <a:ext uri="{FF2B5EF4-FFF2-40B4-BE49-F238E27FC236}">
                  <a16:creationId xmlns:a16="http://schemas.microsoft.com/office/drawing/2014/main" id="{43B84D8B-DB0C-40E8-93BF-E3AC539FC4F2}"/>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550546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50B4DD2-B3DA-45F3-9459-0DD5C1559FA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16864"/>
            <a:ext cx="9144000" cy="5224272"/>
          </a:xfrm>
          <a:prstGeom prst="rect">
            <a:avLst/>
          </a:prstGeom>
        </p:spPr>
      </p:pic>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9"/>
            <a:ext cx="229743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A149F54B-5181-48B5-A825-65CE70FEE180}" type="datetime1">
              <a:rPr lang="en-IN" smtClean="0"/>
              <a:pPr/>
              <a:t>04-09-2021</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28951" y="356130"/>
            <a:ext cx="5476772"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id="{19F0D554-057C-4CF2-9999-1188563C6E74}"/>
              </a:ext>
            </a:extLst>
          </p:cNvPr>
          <p:cNvSpPr>
            <a:spLocks noGrp="1"/>
          </p:cNvSpPr>
          <p:nvPr>
            <p:ph type="subTitle" idx="1"/>
          </p:nvPr>
        </p:nvSpPr>
        <p:spPr>
          <a:xfrm>
            <a:off x="628650" y="3429000"/>
            <a:ext cx="229743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6" name="Group 7">
            <a:extLst>
              <a:ext uri="{FF2B5EF4-FFF2-40B4-BE49-F238E27FC236}">
                <a16:creationId xmlns:a16="http://schemas.microsoft.com/office/drawing/2014/main" id="{B931190E-DC85-470F-A793-7CC3FDD687A1}"/>
              </a:ext>
            </a:extLst>
          </p:cNvPr>
          <p:cNvGrpSpPr/>
          <p:nvPr userDrawn="1"/>
        </p:nvGrpSpPr>
        <p:grpSpPr>
          <a:xfrm>
            <a:off x="8814114" y="5373287"/>
            <a:ext cx="329886" cy="1484721"/>
            <a:chOff x="11344420" y="3996964"/>
            <a:chExt cx="847580" cy="2861035"/>
          </a:xfrm>
        </p:grpSpPr>
        <p:sp>
          <p:nvSpPr>
            <p:cNvPr id="9" name="Isosceles Triangle 8">
              <a:extLst>
                <a:ext uri="{FF2B5EF4-FFF2-40B4-BE49-F238E27FC236}">
                  <a16:creationId xmlns:a16="http://schemas.microsoft.com/office/drawing/2014/main" id="{4F74CCC5-4C4F-4107-B4DA-B973E2380F86}"/>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Isosceles Triangle 10">
              <a:extLst>
                <a:ext uri="{FF2B5EF4-FFF2-40B4-BE49-F238E27FC236}">
                  <a16:creationId xmlns:a16="http://schemas.microsoft.com/office/drawing/2014/main" id="{43B84D8B-DB0C-40E8-93BF-E3AC539FC4F2}"/>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985205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8880"/>
          </a:xfrm>
        </p:spPr>
        <p:txBody>
          <a:bodyPr anchor="ct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C3FD4162-3917-4C73-ABB9-2DAE052F997B}" type="datetime1">
              <a:rPr lang="en-IN" smtClean="0"/>
              <a:pPr/>
              <a:t>04-09-2021</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28950" y="356133"/>
            <a:ext cx="54864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id="{19F0D554-057C-4CF2-9999-1188563C6E74}"/>
              </a:ext>
            </a:extLst>
          </p:cNvPr>
          <p:cNvSpPr>
            <a:spLocks noGrp="1"/>
          </p:cNvSpPr>
          <p:nvPr>
            <p:ph type="subTitle" idx="1"/>
          </p:nvPr>
        </p:nvSpPr>
        <p:spPr>
          <a:xfrm>
            <a:off x="3028950" y="3429000"/>
            <a:ext cx="54864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8" name="Isosceles Triangle 7">
            <a:extLst>
              <a:ext uri="{FF2B5EF4-FFF2-40B4-BE49-F238E27FC236}">
                <a16:creationId xmlns:a16="http://schemas.microsoft.com/office/drawing/2014/main" id="{7EE04511-8959-4CD1-88F9-51A8846ECCA6}"/>
              </a:ext>
            </a:extLst>
          </p:cNvPr>
          <p:cNvSpPr/>
          <p:nvPr userDrawn="1"/>
        </p:nvSpPr>
        <p:spPr>
          <a:xfrm rot="16200000">
            <a:off x="7969989" y="5686583"/>
            <a:ext cx="1918353" cy="424495"/>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42D5A23A-3A1E-4469-9FAA-5A72B4686C9D}"/>
              </a:ext>
            </a:extLst>
          </p:cNvPr>
          <p:cNvSpPr/>
          <p:nvPr userDrawn="1"/>
        </p:nvSpPr>
        <p:spPr>
          <a:xfrm rot="16200000">
            <a:off x="7972581" y="5686582"/>
            <a:ext cx="1918353" cy="424495"/>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134458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A8D51EDD-0795-4E1B-93F9-F8B29AEE508A}" type="datetime1">
              <a:rPr lang="en-IN" smtClean="0"/>
              <a:pPr/>
              <a:t>04-09-2021</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8" name="Isosceles Triangle 7">
            <a:extLst>
              <a:ext uri="{FF2B5EF4-FFF2-40B4-BE49-F238E27FC236}">
                <a16:creationId xmlns:a16="http://schemas.microsoft.com/office/drawing/2014/main" id="{7EE04511-8959-4CD1-88F9-51A8846ECCA6}"/>
              </a:ext>
            </a:extLst>
          </p:cNvPr>
          <p:cNvSpPr/>
          <p:nvPr userDrawn="1"/>
        </p:nvSpPr>
        <p:spPr>
          <a:xfrm rot="16200000">
            <a:off x="7722464" y="5439054"/>
            <a:ext cx="2323705" cy="514192"/>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42D5A23A-3A1E-4469-9FAA-5A72B4686C9D}"/>
              </a:ext>
            </a:extLst>
          </p:cNvPr>
          <p:cNvSpPr/>
          <p:nvPr userDrawn="1"/>
        </p:nvSpPr>
        <p:spPr>
          <a:xfrm rot="16200000">
            <a:off x="7725057" y="5439053"/>
            <a:ext cx="2323705" cy="514192"/>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Content Placeholder 6">
            <a:extLst>
              <a:ext uri="{FF2B5EF4-FFF2-40B4-BE49-F238E27FC236}">
                <a16:creationId xmlns:a16="http://schemas.microsoft.com/office/drawing/2014/main" id="{8888642D-7086-4C35-8CEA-5DBC0E4F95C0}"/>
              </a:ext>
            </a:extLst>
          </p:cNvPr>
          <p:cNvSpPr>
            <a:spLocks noGrp="1"/>
          </p:cNvSpPr>
          <p:nvPr>
            <p:ph sz="quarter" idx="15"/>
          </p:nvPr>
        </p:nvSpPr>
        <p:spPr>
          <a:xfrm>
            <a:off x="644411" y="4350203"/>
            <a:ext cx="3874601"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4" name="Freeform: Shape 43">
            <a:extLst>
              <a:ext uri="{FF2B5EF4-FFF2-40B4-BE49-F238E27FC236}">
                <a16:creationId xmlns:a16="http://schemas.microsoft.com/office/drawing/2014/main" id="{FE5AF42F-6FD9-458C-8FB7-EC37208EA618}"/>
              </a:ext>
            </a:extLst>
          </p:cNvPr>
          <p:cNvSpPr/>
          <p:nvPr userDrawn="1"/>
        </p:nvSpPr>
        <p:spPr>
          <a:xfrm>
            <a:off x="1387245" y="1244531"/>
            <a:ext cx="2195856"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3" name="Title 1">
            <a:extLst>
              <a:ext uri="{FF2B5EF4-FFF2-40B4-BE49-F238E27FC236}">
                <a16:creationId xmlns:a16="http://schemas.microsoft.com/office/drawing/2014/main" id="{8D39A750-7640-4D62-9841-4E4AED771465}"/>
              </a:ext>
            </a:extLst>
          </p:cNvPr>
          <p:cNvSpPr>
            <a:spLocks noGrp="1"/>
          </p:cNvSpPr>
          <p:nvPr>
            <p:ph type="title"/>
          </p:nvPr>
        </p:nvSpPr>
        <p:spPr>
          <a:xfrm>
            <a:off x="628650" y="356659"/>
            <a:ext cx="7886700" cy="699144"/>
          </a:xfrm>
        </p:spPr>
        <p:txBody>
          <a:bodyPr anchor="b">
            <a:normAutofit/>
          </a:bodyPr>
          <a:lstStyle>
            <a:lvl1pPr algn="ctr">
              <a:defRPr sz="3600" b="1"/>
            </a:lvl1pPr>
          </a:lstStyle>
          <a:p>
            <a:r>
              <a:rPr lang="en-US" dirty="0"/>
              <a:t>Click to edit Master title style</a:t>
            </a:r>
            <a:endParaRPr lang="en-IN" dirty="0"/>
          </a:p>
        </p:txBody>
      </p:sp>
      <p:sp>
        <p:nvSpPr>
          <p:cNvPr id="47" name="Freeform: Shape 46">
            <a:extLst>
              <a:ext uri="{FF2B5EF4-FFF2-40B4-BE49-F238E27FC236}">
                <a16:creationId xmlns:a16="http://schemas.microsoft.com/office/drawing/2014/main" id="{3177C1C4-AA32-4A07-B795-A9914CD14E32}"/>
              </a:ext>
            </a:extLst>
          </p:cNvPr>
          <p:cNvSpPr/>
          <p:nvPr userDrawn="1"/>
        </p:nvSpPr>
        <p:spPr>
          <a:xfrm>
            <a:off x="5440345" y="1244531"/>
            <a:ext cx="2195856"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50" name="Content Placeholder 6">
            <a:extLst>
              <a:ext uri="{FF2B5EF4-FFF2-40B4-BE49-F238E27FC236}">
                <a16:creationId xmlns:a16="http://schemas.microsoft.com/office/drawing/2014/main" id="{F0E58C78-BE35-42E0-8CED-8499BD50FDCB}"/>
              </a:ext>
            </a:extLst>
          </p:cNvPr>
          <p:cNvSpPr>
            <a:spLocks noGrp="1"/>
          </p:cNvSpPr>
          <p:nvPr>
            <p:ph sz="quarter" idx="22"/>
          </p:nvPr>
        </p:nvSpPr>
        <p:spPr>
          <a:xfrm>
            <a:off x="4636311" y="4343132"/>
            <a:ext cx="3874601"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3" name="Picture Placeholder 52">
            <a:extLst>
              <a:ext uri="{FF2B5EF4-FFF2-40B4-BE49-F238E27FC236}">
                <a16:creationId xmlns:a16="http://schemas.microsoft.com/office/drawing/2014/main" id="{0E431E79-2066-4366-AA0C-8206543B5440}"/>
              </a:ext>
            </a:extLst>
          </p:cNvPr>
          <p:cNvSpPr>
            <a:spLocks noGrp="1"/>
          </p:cNvSpPr>
          <p:nvPr>
            <p:ph type="pic" sz="quarter" idx="23"/>
          </p:nvPr>
        </p:nvSpPr>
        <p:spPr>
          <a:xfrm>
            <a:off x="1453155" y="1332400"/>
            <a:ext cx="2064040"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cstate="print"/>
            <a:tile tx="0" ty="0" sx="100000" sy="100000" flip="none" algn="tl"/>
          </a:blipFill>
        </p:spPr>
        <p:txBody>
          <a:bodyPr wrap="square">
            <a:noAutofit/>
          </a:bodyPr>
          <a:lstStyle/>
          <a:p>
            <a:endParaRPr lang="en-IN" dirty="0"/>
          </a:p>
        </p:txBody>
      </p:sp>
      <p:sp>
        <p:nvSpPr>
          <p:cNvPr id="54" name="Picture Placeholder 53">
            <a:extLst>
              <a:ext uri="{FF2B5EF4-FFF2-40B4-BE49-F238E27FC236}">
                <a16:creationId xmlns:a16="http://schemas.microsoft.com/office/drawing/2014/main" id="{8DC3A275-742B-4C04-84F4-DCC4427770B8}"/>
              </a:ext>
            </a:extLst>
          </p:cNvPr>
          <p:cNvSpPr>
            <a:spLocks noGrp="1"/>
          </p:cNvSpPr>
          <p:nvPr>
            <p:ph type="pic" sz="quarter" idx="24"/>
          </p:nvPr>
        </p:nvSpPr>
        <p:spPr>
          <a:xfrm>
            <a:off x="5508369" y="1332400"/>
            <a:ext cx="2064040"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cstate="print"/>
            <a:tile tx="0" ty="0" sx="100000" sy="100000" flip="none" algn="tl"/>
          </a:blipFill>
        </p:spPr>
        <p:txBody>
          <a:bodyPr wrap="square">
            <a:noAutofit/>
          </a:bodyPr>
          <a:lstStyle/>
          <a:p>
            <a:endParaRPr lang="en-IN" dirty="0"/>
          </a:p>
        </p:txBody>
      </p:sp>
      <p:sp>
        <p:nvSpPr>
          <p:cNvPr id="46" name="Text Placeholder 45">
            <a:extLst>
              <a:ext uri="{FF2B5EF4-FFF2-40B4-BE49-F238E27FC236}">
                <a16:creationId xmlns:a16="http://schemas.microsoft.com/office/drawing/2014/main" id="{86B0E411-B629-453D-8745-BED7B640523F}"/>
              </a:ext>
            </a:extLst>
          </p:cNvPr>
          <p:cNvSpPr>
            <a:spLocks noGrp="1"/>
          </p:cNvSpPr>
          <p:nvPr>
            <p:ph type="body" sz="quarter" idx="19" hasCustomPrompt="1"/>
          </p:nvPr>
        </p:nvSpPr>
        <p:spPr>
          <a:xfrm>
            <a:off x="1206981" y="3633983"/>
            <a:ext cx="2680097"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a16="http://schemas.microsoft.com/office/drawing/2014/main" id="{DCAE8264-9D82-41D2-AEFC-F6B4BD727EBB}"/>
              </a:ext>
            </a:extLst>
          </p:cNvPr>
          <p:cNvSpPr>
            <a:spLocks noGrp="1"/>
          </p:cNvSpPr>
          <p:nvPr>
            <p:ph type="body" sz="quarter" idx="21" hasCustomPrompt="1"/>
          </p:nvPr>
        </p:nvSpPr>
        <p:spPr>
          <a:xfrm>
            <a:off x="5260084" y="3633983"/>
            <a:ext cx="2680097"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Tree>
    <p:extLst>
      <p:ext uri="{BB962C8B-B14F-4D97-AF65-F5344CB8AC3E}">
        <p14:creationId xmlns:p14="http://schemas.microsoft.com/office/powerpoint/2010/main" val="2074369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CC27F65-3504-44D9-BDFF-7FFF30BF6422}"/>
              </a:ext>
            </a:extLst>
          </p:cNvPr>
          <p:cNvGrpSpPr/>
          <p:nvPr userDrawn="1"/>
        </p:nvGrpSpPr>
        <p:grpSpPr>
          <a:xfrm rot="9900000">
            <a:off x="6814795" y="2127580"/>
            <a:ext cx="1754965" cy="3218478"/>
            <a:chOff x="4819517" y="2883145"/>
            <a:chExt cx="664917" cy="914557"/>
          </a:xfrm>
        </p:grpSpPr>
        <p:sp>
          <p:nvSpPr>
            <p:cNvPr id="7" name="Isosceles Triangle 6">
              <a:extLst>
                <a:ext uri="{FF2B5EF4-FFF2-40B4-BE49-F238E27FC236}">
                  <a16:creationId xmlns:a16="http://schemas.microsoft.com/office/drawing/2014/main" id="{67B065FB-9C3A-4E31-B232-ABA7525CBD77}"/>
                </a:ext>
              </a:extLst>
            </p:cNvPr>
            <p:cNvSpPr/>
            <p:nvPr userDrawn="1"/>
          </p:nvSpPr>
          <p:spPr>
            <a:xfrm rot="394866">
              <a:off x="4819517" y="3415043"/>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Isosceles Triangle 7">
              <a:extLst>
                <a:ext uri="{FF2B5EF4-FFF2-40B4-BE49-F238E27FC236}">
                  <a16:creationId xmlns:a16="http://schemas.microsoft.com/office/drawing/2014/main" id="{79006805-3E10-427F-998F-48BA748DDC5F}"/>
                </a:ext>
              </a:extLst>
            </p:cNvPr>
            <p:cNvSpPr/>
            <p:nvPr userDrawn="1"/>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7D15DA48-6924-4DDE-B0FD-1054DF86F011}"/>
                </a:ext>
              </a:extLst>
            </p:cNvPr>
            <p:cNvSpPr/>
            <p:nvPr userDrawn="1"/>
          </p:nvSpPr>
          <p:spPr>
            <a:xfrm rot="2221988">
              <a:off x="4893777" y="3216368"/>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119228F7-CD6D-40BA-9BE5-0B537CD7A9C7}"/>
                </a:ext>
              </a:extLst>
            </p:cNvPr>
            <p:cNvSpPr/>
            <p:nvPr userDrawn="1"/>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2" name="Rectangle 11">
            <a:extLst>
              <a:ext uri="{FF2B5EF4-FFF2-40B4-BE49-F238E27FC236}">
                <a16:creationId xmlns:a16="http://schemas.microsoft.com/office/drawing/2014/main" id="{D453461E-406D-481D-9134-5AF03435206D}"/>
              </a:ext>
            </a:extLst>
          </p:cNvPr>
          <p:cNvSpPr/>
          <p:nvPr userDrawn="1"/>
        </p:nvSpPr>
        <p:spPr>
          <a:xfrm>
            <a:off x="768634" y="1930400"/>
            <a:ext cx="6783665"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83E85F10-7EFD-4DC0-8528-B6765A37FAC9}"/>
              </a:ext>
            </a:extLst>
          </p:cNvPr>
          <p:cNvSpPr>
            <a:spLocks noGrp="1"/>
          </p:cNvSpPr>
          <p:nvPr>
            <p:ph type="title"/>
          </p:nvPr>
        </p:nvSpPr>
        <p:spPr>
          <a:xfrm>
            <a:off x="609248" y="365129"/>
            <a:ext cx="6783665"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4CF7CD23-5403-44E1-AD5C-CCB4A7250706}"/>
              </a:ext>
            </a:extLst>
          </p:cNvPr>
          <p:cNvSpPr>
            <a:spLocks noGrp="1"/>
          </p:cNvSpPr>
          <p:nvPr>
            <p:ph type="dt" sz="half" idx="10"/>
          </p:nvPr>
        </p:nvSpPr>
        <p:spPr/>
        <p:txBody>
          <a:bodyPr/>
          <a:lstStyle/>
          <a:p>
            <a:fld id="{854B3CA6-5163-428C-BC7B-788802BA8F23}" type="datetime1">
              <a:rPr lang="en-IN" smtClean="0"/>
              <a:pPr/>
              <a:t>04-09-2021</a:t>
            </a:fld>
            <a:endParaRPr lang="en-IN" dirty="0"/>
          </a:p>
        </p:txBody>
      </p:sp>
      <p:sp>
        <p:nvSpPr>
          <p:cNvPr id="4" name="Footer Placeholder 3">
            <a:extLst>
              <a:ext uri="{FF2B5EF4-FFF2-40B4-BE49-F238E27FC236}">
                <a16:creationId xmlns:a16="http://schemas.microsoft.com/office/drawing/2014/main" id="{73DCA1AA-70AC-444C-B5B4-1C39EC10E50D}"/>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7277FDC5-09F9-4045-B251-FB5548AD1C3D}"/>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11" name="Content Placeholder 6">
            <a:extLst>
              <a:ext uri="{FF2B5EF4-FFF2-40B4-BE49-F238E27FC236}">
                <a16:creationId xmlns:a16="http://schemas.microsoft.com/office/drawing/2014/main" id="{33A119E5-4A5A-4CAC-8869-41975B83DF5A}"/>
              </a:ext>
            </a:extLst>
          </p:cNvPr>
          <p:cNvSpPr>
            <a:spLocks noGrp="1"/>
          </p:cNvSpPr>
          <p:nvPr>
            <p:ph sz="quarter" idx="13"/>
          </p:nvPr>
        </p:nvSpPr>
        <p:spPr>
          <a:xfrm>
            <a:off x="628655" y="1930400"/>
            <a:ext cx="6783665"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a16="http://schemas.microsoft.com/office/drawing/2014/main" id="{AE4112E8-9749-4C60-AE8B-334887AC4EA4}"/>
              </a:ext>
            </a:extLst>
          </p:cNvPr>
          <p:cNvSpPr/>
          <p:nvPr userDrawn="1"/>
        </p:nvSpPr>
        <p:spPr>
          <a:xfrm>
            <a:off x="7291604" y="1930400"/>
            <a:ext cx="290235"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411275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6DBD-A819-4766-9F72-BFE553A54BFC}"/>
              </a:ext>
            </a:extLst>
          </p:cNvPr>
          <p:cNvSpPr>
            <a:spLocks noGrp="1"/>
          </p:cNvSpPr>
          <p:nvPr>
            <p:ph type="title"/>
          </p:nvPr>
        </p:nvSpPr>
        <p:spPr>
          <a:xfrm>
            <a:off x="628652" y="996818"/>
            <a:ext cx="4829175" cy="1325563"/>
          </a:xfrm>
        </p:spPr>
        <p:txBody>
          <a:bodyPr/>
          <a:lstStyle>
            <a:lvl1pPr>
              <a:defRPr b="1">
                <a:solidFill>
                  <a:srgbClr val="010F0E"/>
                </a:solidFill>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4CC99273-778A-4118-9367-79732E4A768D}"/>
              </a:ext>
            </a:extLst>
          </p:cNvPr>
          <p:cNvSpPr>
            <a:spLocks noGrp="1"/>
          </p:cNvSpPr>
          <p:nvPr>
            <p:ph type="dt" sz="half" idx="10"/>
          </p:nvPr>
        </p:nvSpPr>
        <p:spPr/>
        <p:txBody>
          <a:bodyPr/>
          <a:lstStyle/>
          <a:p>
            <a:fld id="{1566AB51-F5AB-4AA6-A307-BBBB940F128E}" type="datetime1">
              <a:rPr lang="en-IN" smtClean="0"/>
              <a:pPr/>
              <a:t>04-09-2021</a:t>
            </a:fld>
            <a:endParaRPr lang="en-IN" dirty="0"/>
          </a:p>
        </p:txBody>
      </p:sp>
      <p:sp>
        <p:nvSpPr>
          <p:cNvPr id="15" name="Text Placeholder 14">
            <a:extLst>
              <a:ext uri="{FF2B5EF4-FFF2-40B4-BE49-F238E27FC236}">
                <a16:creationId xmlns:a16="http://schemas.microsoft.com/office/drawing/2014/main" id="{E662688D-28CA-4B6C-A566-B55C0440041E}"/>
              </a:ext>
            </a:extLst>
          </p:cNvPr>
          <p:cNvSpPr>
            <a:spLocks noGrp="1"/>
          </p:cNvSpPr>
          <p:nvPr>
            <p:ph type="body" sz="quarter" idx="14"/>
          </p:nvPr>
        </p:nvSpPr>
        <p:spPr>
          <a:xfrm>
            <a:off x="676285" y="2483959"/>
            <a:ext cx="4781545"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Click to edit Master text styles</a:t>
            </a:r>
            <a:endParaRPr lang="en-IN" dirty="0"/>
          </a:p>
        </p:txBody>
      </p:sp>
      <p:pic>
        <p:nvPicPr>
          <p:cNvPr id="164" name="Graphic 163">
            <a:extLst>
              <a:ext uri="{FF2B5EF4-FFF2-40B4-BE49-F238E27FC236}">
                <a16:creationId xmlns:a16="http://schemas.microsoft.com/office/drawing/2014/main" id="{AC3E733B-3BD8-45D9-AFF3-F33D16BDC675}"/>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1118" r="12732" b="11521"/>
          <a:stretch/>
        </p:blipFill>
        <p:spPr>
          <a:xfrm>
            <a:off x="5658360" y="0"/>
            <a:ext cx="3457640" cy="6892798"/>
          </a:xfrm>
          <a:prstGeom prst="rect">
            <a:avLst/>
          </a:prstGeom>
        </p:spPr>
      </p:pic>
      <p:pic>
        <p:nvPicPr>
          <p:cNvPr id="162" name="Graphic 161">
            <a:extLst>
              <a:ext uri="{FF2B5EF4-FFF2-40B4-BE49-F238E27FC236}">
                <a16:creationId xmlns:a16="http://schemas.microsoft.com/office/drawing/2014/main" id="{59184293-A429-483E-ADBB-C70680115318}"/>
              </a:ext>
            </a:extLst>
          </p:cNvPr>
          <p:cNvPicPr>
            <a:picLocks noChangeAspect="1"/>
          </p:cNvPicPr>
          <p:nvPr userDrawn="1"/>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972"/>
          <a:stretch/>
        </p:blipFill>
        <p:spPr>
          <a:xfrm>
            <a:off x="6166097" y="1013148"/>
            <a:ext cx="2949903" cy="5860796"/>
          </a:xfrm>
          <a:prstGeom prst="rect">
            <a:avLst/>
          </a:prstGeom>
        </p:spPr>
      </p:pic>
      <p:sp>
        <p:nvSpPr>
          <p:cNvPr id="8" name="Footer Placeholder 3">
            <a:extLst>
              <a:ext uri="{FF2B5EF4-FFF2-40B4-BE49-F238E27FC236}">
                <a16:creationId xmlns:a16="http://schemas.microsoft.com/office/drawing/2014/main" id="{83E91401-8550-4261-896F-F2AA6E7F28A8}"/>
              </a:ext>
            </a:extLst>
          </p:cNvPr>
          <p:cNvSpPr>
            <a:spLocks noGrp="1"/>
          </p:cNvSpPr>
          <p:nvPr>
            <p:ph type="ftr" sz="quarter" idx="11"/>
          </p:nvPr>
        </p:nvSpPr>
        <p:spPr>
          <a:xfrm>
            <a:off x="3028950" y="6356359"/>
            <a:ext cx="3086100" cy="365125"/>
          </a:xfrm>
        </p:spPr>
        <p:txBody>
          <a:bodyPr/>
          <a:lstStyle/>
          <a:p>
            <a:r>
              <a:rPr lang="en-US" dirty="0"/>
              <a:t>https://www.careerera.com</a:t>
            </a:r>
            <a:endParaRPr lang="en-IN" dirty="0"/>
          </a:p>
        </p:txBody>
      </p:sp>
    </p:spTree>
    <p:extLst>
      <p:ext uri="{BB962C8B-B14F-4D97-AF65-F5344CB8AC3E}">
        <p14:creationId xmlns:p14="http://schemas.microsoft.com/office/powerpoint/2010/main" val="2762138220"/>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48EE7EF-FB5B-4DA3-A6FA-CBD4E43E22AC}"/>
              </a:ext>
            </a:extLst>
          </p:cNvPr>
          <p:cNvSpPr>
            <a:spLocks noGrp="1"/>
          </p:cNvSpPr>
          <p:nvPr>
            <p:ph type="dt" sz="half" idx="10"/>
          </p:nvPr>
        </p:nvSpPr>
        <p:spPr/>
        <p:txBody>
          <a:bodyPr/>
          <a:lstStyle/>
          <a:p>
            <a:fld id="{0608F719-58D4-44A4-9A62-3C43E1FCF8DA}" type="datetime1">
              <a:rPr lang="en-IN" smtClean="0"/>
              <a:pPr/>
              <a:t>04-09-2021</a:t>
            </a:fld>
            <a:endParaRPr lang="en-IN" dirty="0"/>
          </a:p>
        </p:txBody>
      </p:sp>
      <p:sp>
        <p:nvSpPr>
          <p:cNvPr id="4" name="Footer Placeholder 3">
            <a:extLst>
              <a:ext uri="{FF2B5EF4-FFF2-40B4-BE49-F238E27FC236}">
                <a16:creationId xmlns:a16="http://schemas.microsoft.com/office/drawing/2014/main" id="{312AA6B6-1EC1-4E1C-B4F8-A80A4616FE8C}"/>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3EEF7A31-542F-4FFE-90E7-A6D8D2E686D3}"/>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7" name="Picture Placeholder 6">
            <a:extLst>
              <a:ext uri="{FF2B5EF4-FFF2-40B4-BE49-F238E27FC236}">
                <a16:creationId xmlns:a16="http://schemas.microsoft.com/office/drawing/2014/main" id="{396B0270-95D9-4185-B451-BF501F9A00EA}"/>
              </a:ext>
            </a:extLst>
          </p:cNvPr>
          <p:cNvSpPr>
            <a:spLocks noGrp="1"/>
          </p:cNvSpPr>
          <p:nvPr>
            <p:ph type="pic" sz="quarter" idx="13"/>
          </p:nvPr>
        </p:nvSpPr>
        <p:spPr>
          <a:xfrm>
            <a:off x="273848" y="885528"/>
            <a:ext cx="8634413" cy="5370897"/>
          </a:xfrm>
        </p:spPr>
        <p:txBody>
          <a:bodyPr/>
          <a:lstStyle/>
          <a:p>
            <a:endParaRPr lang="en-IN" dirty="0"/>
          </a:p>
        </p:txBody>
      </p:sp>
      <p:sp>
        <p:nvSpPr>
          <p:cNvPr id="8" name="Title 1">
            <a:extLst>
              <a:ext uri="{FF2B5EF4-FFF2-40B4-BE49-F238E27FC236}">
                <a16:creationId xmlns:a16="http://schemas.microsoft.com/office/drawing/2014/main" id="{53E2A135-FEFF-4C8B-B393-AD3A15727353}"/>
              </a:ext>
            </a:extLst>
          </p:cNvPr>
          <p:cNvSpPr>
            <a:spLocks noGrp="1"/>
          </p:cNvSpPr>
          <p:nvPr>
            <p:ph type="title"/>
          </p:nvPr>
        </p:nvSpPr>
        <p:spPr>
          <a:xfrm>
            <a:off x="273848" y="260350"/>
            <a:ext cx="8634413" cy="517734"/>
          </a:xfrm>
        </p:spPr>
        <p:txBody>
          <a:bodyPr>
            <a:normAutofit/>
          </a:bodyPr>
          <a:lstStyle>
            <a:lvl1pPr>
              <a:defRPr sz="1800"/>
            </a:lvl1pPr>
          </a:lstStyle>
          <a:p>
            <a:r>
              <a:rPr lang="en-US" dirty="0"/>
              <a:t>Click to edit Master title style</a:t>
            </a:r>
            <a:endParaRPr lang="en-IN" dirty="0"/>
          </a:p>
        </p:txBody>
      </p:sp>
    </p:spTree>
    <p:extLst>
      <p:ext uri="{BB962C8B-B14F-4D97-AF65-F5344CB8AC3E}">
        <p14:creationId xmlns:p14="http://schemas.microsoft.com/office/powerpoint/2010/main" val="39778958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a16="http://schemas.microsoft.com/office/drawing/2014/main" id="{606BAC64-D913-4D94-9F27-7CCC047A091E}"/>
              </a:ext>
            </a:extLst>
          </p:cNvPr>
          <p:cNvSpPr>
            <a:spLocks noGrp="1"/>
          </p:cNvSpPr>
          <p:nvPr>
            <p:ph type="dt" sz="half" idx="10"/>
          </p:nvPr>
        </p:nvSpPr>
        <p:spPr/>
        <p:txBody>
          <a:bodyPr/>
          <a:lstStyle/>
          <a:p>
            <a:fld id="{68526BE3-7D55-49D1-9540-7FAC5E43FDD3}" type="datetime1">
              <a:rPr lang="en-IN" smtClean="0"/>
              <a:pPr/>
              <a:t>04-09-2021</a:t>
            </a:fld>
            <a:endParaRPr lang="en-IN" dirty="0"/>
          </a:p>
        </p:txBody>
      </p:sp>
      <p:sp>
        <p:nvSpPr>
          <p:cNvPr id="4" name="Footer Placeholder 3">
            <a:extLst>
              <a:ext uri="{FF2B5EF4-FFF2-40B4-BE49-F238E27FC236}">
                <a16:creationId xmlns:a16="http://schemas.microsoft.com/office/drawing/2014/main" id="{F0827068-87FA-4182-9B7D-160F86FED6FA}"/>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FAEAF436-5552-4D19-BD78-C192C806F89E}"/>
              </a:ext>
            </a:extLst>
          </p:cNvPr>
          <p:cNvSpPr>
            <a:spLocks noGrp="1"/>
          </p:cNvSpPr>
          <p:nvPr>
            <p:ph type="sldNum" sz="quarter" idx="12"/>
          </p:nvPr>
        </p:nvSpPr>
        <p:spPr/>
        <p:txBody>
          <a:bodyPr/>
          <a:lstStyle/>
          <a:p>
            <a:fld id="{2E49A3BE-8DBC-4553-BBD8-398DC5C4FD3A}" type="slidenum">
              <a:rPr lang="en-IN" smtClean="0"/>
              <a:pPr/>
              <a:t>‹#›</a:t>
            </a:fld>
            <a:endParaRPr lang="en-IN" dirty="0"/>
          </a:p>
        </p:txBody>
      </p:sp>
    </p:spTree>
    <p:extLst>
      <p:ext uri="{BB962C8B-B14F-4D97-AF65-F5344CB8AC3E}">
        <p14:creationId xmlns:p14="http://schemas.microsoft.com/office/powerpoint/2010/main" val="17149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09C95-3070-49F1-9B26-629F2F6DD46A}"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6D9D9-7B8D-4CBF-B80C-77A6891ADDEC}"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73B0-A0E8-4F87-9DDD-8C70C1A3201F}"/>
              </a:ext>
            </a:extLst>
          </p:cNvPr>
          <p:cNvSpPr>
            <a:spLocks noGrp="1"/>
          </p:cNvSpPr>
          <p:nvPr>
            <p:ph type="title"/>
          </p:nvPr>
        </p:nvSpPr>
        <p:spPr>
          <a:xfrm>
            <a:off x="628650" y="365125"/>
            <a:ext cx="3175066" cy="5853112"/>
          </a:xfrm>
        </p:spPr>
        <p:txBody>
          <a:bodyPr/>
          <a:lstStyle>
            <a:lvl1pPr>
              <a:defRPr b="1"/>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EA286CEA-6786-4726-9AD7-B7F9DBAC4110}"/>
              </a:ext>
            </a:extLst>
          </p:cNvPr>
          <p:cNvSpPr>
            <a:spLocks noGrp="1"/>
          </p:cNvSpPr>
          <p:nvPr>
            <p:ph type="dt" sz="half" idx="10"/>
          </p:nvPr>
        </p:nvSpPr>
        <p:spPr/>
        <p:txBody>
          <a:bodyPr/>
          <a:lstStyle/>
          <a:p>
            <a:fld id="{A70C199F-6144-48A3-B821-33E50D6D4E30}" type="datetime1">
              <a:rPr lang="en-IN" smtClean="0"/>
              <a:pPr/>
              <a:t>04-09-2021</a:t>
            </a:fld>
            <a:endParaRPr lang="en-IN" dirty="0"/>
          </a:p>
        </p:txBody>
      </p:sp>
      <p:sp>
        <p:nvSpPr>
          <p:cNvPr id="4" name="Footer Placeholder 3">
            <a:extLst>
              <a:ext uri="{FF2B5EF4-FFF2-40B4-BE49-F238E27FC236}">
                <a16:creationId xmlns:a16="http://schemas.microsoft.com/office/drawing/2014/main" id="{BCB6770B-6046-46BB-8FCC-30EC32DABA89}"/>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256F0D61-1E22-4F55-B1DE-BB39C2B8DA7F}"/>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6" name="Content Placeholder 6">
            <a:extLst>
              <a:ext uri="{FF2B5EF4-FFF2-40B4-BE49-F238E27FC236}">
                <a16:creationId xmlns:a16="http://schemas.microsoft.com/office/drawing/2014/main" id="{3735C6AB-0441-4823-BAA5-5FF687BC82B9}"/>
              </a:ext>
            </a:extLst>
          </p:cNvPr>
          <p:cNvSpPr>
            <a:spLocks noGrp="1"/>
          </p:cNvSpPr>
          <p:nvPr>
            <p:ph sz="quarter" idx="13" hasCustomPrompt="1"/>
          </p:nvPr>
        </p:nvSpPr>
        <p:spPr>
          <a:xfrm>
            <a:off x="3973400" y="1809946"/>
            <a:ext cx="2218245"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a16="http://schemas.microsoft.com/office/drawing/2014/main" id="{6D5A989B-2427-4AAF-ABB8-08AC740F5840}"/>
              </a:ext>
            </a:extLst>
          </p:cNvPr>
          <p:cNvSpPr>
            <a:spLocks noGrp="1"/>
          </p:cNvSpPr>
          <p:nvPr>
            <p:ph sz="quarter" idx="14" hasCustomPrompt="1"/>
          </p:nvPr>
        </p:nvSpPr>
        <p:spPr>
          <a:xfrm>
            <a:off x="6297107" y="1819373"/>
            <a:ext cx="2218245"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a16="http://schemas.microsoft.com/office/drawing/2014/main" id="{8B1A3D77-E557-4D1B-86B1-3C2C69C9F525}"/>
              </a:ext>
            </a:extLst>
          </p:cNvPr>
          <p:cNvSpPr>
            <a:spLocks noGrp="1"/>
          </p:cNvSpPr>
          <p:nvPr>
            <p:ph sz="quarter" idx="15" hasCustomPrompt="1"/>
          </p:nvPr>
        </p:nvSpPr>
        <p:spPr>
          <a:xfrm>
            <a:off x="3973400" y="4304767"/>
            <a:ext cx="2218245"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a16="http://schemas.microsoft.com/office/drawing/2014/main" id="{E82FE50C-AC83-451F-B5FE-CFF1E33D70F9}"/>
              </a:ext>
            </a:extLst>
          </p:cNvPr>
          <p:cNvSpPr>
            <a:spLocks noGrp="1"/>
          </p:cNvSpPr>
          <p:nvPr>
            <p:ph sz="quarter" idx="16" hasCustomPrompt="1"/>
          </p:nvPr>
        </p:nvSpPr>
        <p:spPr>
          <a:xfrm>
            <a:off x="6297107" y="4314194"/>
            <a:ext cx="2218245" cy="1913479"/>
          </a:xfrm>
        </p:spPr>
        <p:txBody>
          <a:bodyPr anchor="ctr"/>
          <a:lstStyle>
            <a:lvl1pPr marL="0" indent="0">
              <a:buNone/>
              <a:defRPr/>
            </a:lvl1pPr>
          </a:lstStyle>
          <a:p>
            <a:pPr lvl="0"/>
            <a:r>
              <a:rPr lang="en-US" dirty="0"/>
              <a:t>Details</a:t>
            </a:r>
            <a:endParaRPr lang="en-IN" dirty="0"/>
          </a:p>
        </p:txBody>
      </p:sp>
    </p:spTree>
    <p:extLst>
      <p:ext uri="{BB962C8B-B14F-4D97-AF65-F5344CB8AC3E}">
        <p14:creationId xmlns:p14="http://schemas.microsoft.com/office/powerpoint/2010/main" val="42640200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B41B-42F0-441D-A4AE-CF6156723F8B}"/>
              </a:ext>
            </a:extLst>
          </p:cNvPr>
          <p:cNvSpPr>
            <a:spLocks noGrp="1"/>
          </p:cNvSpPr>
          <p:nvPr>
            <p:ph type="title"/>
          </p:nvPr>
        </p:nvSpPr>
        <p:spPr/>
        <p:txBody>
          <a:body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5DBBB7FB-8DED-464F-8A5B-FBF290BC6AE1}"/>
              </a:ext>
            </a:extLst>
          </p:cNvPr>
          <p:cNvSpPr>
            <a:spLocks noGrp="1"/>
          </p:cNvSpPr>
          <p:nvPr>
            <p:ph type="dt" sz="half" idx="10"/>
          </p:nvPr>
        </p:nvSpPr>
        <p:spPr/>
        <p:txBody>
          <a:bodyPr/>
          <a:lstStyle/>
          <a:p>
            <a:fld id="{0E779EB3-8DA2-41E7-BC44-0ABE47FE2EED}" type="datetime1">
              <a:rPr lang="en-IN" smtClean="0"/>
              <a:pPr/>
              <a:t>04-09-2021</a:t>
            </a:fld>
            <a:endParaRPr lang="en-IN" dirty="0"/>
          </a:p>
        </p:txBody>
      </p:sp>
      <p:sp>
        <p:nvSpPr>
          <p:cNvPr id="4" name="Footer Placeholder 3">
            <a:extLst>
              <a:ext uri="{FF2B5EF4-FFF2-40B4-BE49-F238E27FC236}">
                <a16:creationId xmlns:a16="http://schemas.microsoft.com/office/drawing/2014/main" id="{1A049A73-12B2-4923-8811-5C8E6C08C548}"/>
              </a:ext>
            </a:extLst>
          </p:cNvPr>
          <p:cNvSpPr>
            <a:spLocks noGrp="1"/>
          </p:cNvSpPr>
          <p:nvPr>
            <p:ph type="ftr" sz="quarter" idx="11"/>
          </p:nvPr>
        </p:nvSpPr>
        <p:spPr/>
        <p:txBody>
          <a:bodyPr/>
          <a:lstStyle/>
          <a:p>
            <a:r>
              <a:rPr lang="en-IN" dirty="0"/>
              <a:t>https://www.careerera.com</a:t>
            </a:r>
          </a:p>
        </p:txBody>
      </p:sp>
      <p:sp>
        <p:nvSpPr>
          <p:cNvPr id="5" name="Slide Number Placeholder 4">
            <a:extLst>
              <a:ext uri="{FF2B5EF4-FFF2-40B4-BE49-F238E27FC236}">
                <a16:creationId xmlns:a16="http://schemas.microsoft.com/office/drawing/2014/main" id="{60E2FD3E-DB3C-4BFC-8408-FBAFD78A7831}"/>
              </a:ext>
            </a:extLst>
          </p:cNvPr>
          <p:cNvSpPr>
            <a:spLocks noGrp="1"/>
          </p:cNvSpPr>
          <p:nvPr>
            <p:ph type="sldNum" sz="quarter" idx="12"/>
          </p:nvPr>
        </p:nvSpPr>
        <p:spPr/>
        <p:txBody>
          <a:bodyPr/>
          <a:lstStyle/>
          <a:p>
            <a:fld id="{2E49A3BE-8DBC-4553-BBD8-398DC5C4FD3A}" type="slidenum">
              <a:rPr lang="en-IN" smtClean="0"/>
              <a:pPr/>
              <a:t>‹#›</a:t>
            </a:fld>
            <a:endParaRPr lang="en-IN" dirty="0"/>
          </a:p>
        </p:txBody>
      </p:sp>
      <p:grpSp>
        <p:nvGrpSpPr>
          <p:cNvPr id="6" name="Group 18">
            <a:extLst>
              <a:ext uri="{FF2B5EF4-FFF2-40B4-BE49-F238E27FC236}">
                <a16:creationId xmlns:a16="http://schemas.microsoft.com/office/drawing/2014/main" id="{BDBAF478-E063-4206-98C6-6C10FA9F590B}"/>
              </a:ext>
            </a:extLst>
          </p:cNvPr>
          <p:cNvGrpSpPr/>
          <p:nvPr userDrawn="1"/>
        </p:nvGrpSpPr>
        <p:grpSpPr>
          <a:xfrm>
            <a:off x="8308352" y="19967"/>
            <a:ext cx="965926" cy="407431"/>
            <a:chOff x="4819517" y="2883145"/>
            <a:chExt cx="3161387" cy="1000113"/>
          </a:xfrm>
        </p:grpSpPr>
        <p:grpSp>
          <p:nvGrpSpPr>
            <p:cNvPr id="12" name="Group 11">
              <a:extLst>
                <a:ext uri="{FF2B5EF4-FFF2-40B4-BE49-F238E27FC236}">
                  <a16:creationId xmlns:a16="http://schemas.microsoft.com/office/drawing/2014/main" id="{AFF1E570-F6DB-433B-A826-C51389A47246}"/>
                </a:ext>
              </a:extLst>
            </p:cNvPr>
            <p:cNvGrpSpPr/>
            <p:nvPr userDrawn="1"/>
          </p:nvGrpSpPr>
          <p:grpSpPr>
            <a:xfrm>
              <a:off x="4819517" y="2883145"/>
              <a:ext cx="664917" cy="914557"/>
              <a:chOff x="4819517" y="2883145"/>
              <a:chExt cx="664917" cy="914557"/>
            </a:xfrm>
          </p:grpSpPr>
          <p:sp>
            <p:nvSpPr>
              <p:cNvPr id="8" name="Isosceles Triangle 7">
                <a:extLst>
                  <a:ext uri="{FF2B5EF4-FFF2-40B4-BE49-F238E27FC236}">
                    <a16:creationId xmlns:a16="http://schemas.microsoft.com/office/drawing/2014/main" id="{166CA144-59DA-4E12-8741-6389B91CB390}"/>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5C33F313-E67A-4699-AA45-13361C34F8E3}"/>
                  </a:ext>
                </a:extLst>
              </p:cNvPr>
              <p:cNvSpPr/>
              <p:nvPr userDrawn="1"/>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BCE09CCF-B33B-49DD-8238-87BD7C7E4E7D}"/>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Isosceles Triangle 10">
                <a:extLst>
                  <a:ext uri="{FF2B5EF4-FFF2-40B4-BE49-F238E27FC236}">
                    <a16:creationId xmlns:a16="http://schemas.microsoft.com/office/drawing/2014/main" id="{D0A5364A-1B93-466E-B141-82141D29DD72}"/>
                  </a:ext>
                </a:extLst>
              </p:cNvPr>
              <p:cNvSpPr/>
              <p:nvPr userDrawn="1"/>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7" name="TextBox 6">
              <a:extLst>
                <a:ext uri="{FF2B5EF4-FFF2-40B4-BE49-F238E27FC236}">
                  <a16:creationId xmlns:a16="http://schemas.microsoft.com/office/drawing/2014/main" id="{D355B7B9-A175-4F96-82D0-7FA671CDBF02}"/>
                </a:ext>
              </a:extLst>
            </p:cNvPr>
            <p:cNvSpPr txBox="1"/>
            <p:nvPr userDrawn="1"/>
          </p:nvSpPr>
          <p:spPr>
            <a:xfrm>
              <a:off x="5178231" y="3203314"/>
              <a:ext cx="2802673" cy="679944"/>
            </a:xfrm>
            <a:prstGeom prst="rect">
              <a:avLst/>
            </a:prstGeom>
            <a:noFill/>
          </p:spPr>
          <p:txBody>
            <a:bodyPr wrap="none" rtlCol="0">
              <a:spAutoFit/>
            </a:bodyPr>
            <a:lstStyle/>
            <a:p>
              <a:r>
                <a:rPr lang="en-US" sz="1200" b="1" kern="0" spc="0" baseline="0" dirty="0">
                  <a:solidFill>
                    <a:srgbClr val="F15A22"/>
                  </a:solidFill>
                  <a:latin typeface="Trajan Pro" panose="02020502050506020301" pitchFamily="18" charset="0"/>
                </a:rPr>
                <a:t>C</a:t>
              </a:r>
              <a:r>
                <a:rPr lang="en-US" sz="900" b="1" kern="0" spc="0" baseline="0" dirty="0">
                  <a:solidFill>
                    <a:srgbClr val="F15A22"/>
                  </a:solidFill>
                  <a:latin typeface="Trajan Pro" panose="02020502050506020301" pitchFamily="18" charset="0"/>
                </a:rPr>
                <a:t>AREER</a:t>
              </a:r>
              <a:r>
                <a:rPr lang="en-US" sz="900" b="1" kern="0" spc="0" baseline="0" dirty="0">
                  <a:solidFill>
                    <a:srgbClr val="085099"/>
                  </a:solidFill>
                  <a:latin typeface="Trajan Pro" panose="02020502050506020301" pitchFamily="18" charset="0"/>
                </a:rPr>
                <a:t>ERA</a:t>
              </a:r>
              <a:endParaRPr lang="en-IN" sz="1050" b="1" kern="0" spc="0" baseline="0" dirty="0">
                <a:solidFill>
                  <a:srgbClr val="085099"/>
                </a:solidFill>
                <a:latin typeface="Trajan Pro" panose="02020502050506020301" pitchFamily="18" charset="0"/>
              </a:endParaRPr>
            </a:p>
          </p:txBody>
        </p:sp>
        <p:sp>
          <p:nvSpPr>
            <p:cNvPr id="25" name="TextBox 24">
              <a:extLst>
                <a:ext uri="{FF2B5EF4-FFF2-40B4-BE49-F238E27FC236}">
                  <a16:creationId xmlns:a16="http://schemas.microsoft.com/office/drawing/2014/main" id="{D7D070FE-00AE-4653-89FB-56EC84CAB449}"/>
                </a:ext>
              </a:extLst>
            </p:cNvPr>
            <p:cNvSpPr txBox="1"/>
            <p:nvPr userDrawn="1"/>
          </p:nvSpPr>
          <p:spPr>
            <a:xfrm>
              <a:off x="7130800" y="3218759"/>
              <a:ext cx="143275" cy="377746"/>
            </a:xfrm>
            <a:prstGeom prst="rect">
              <a:avLst/>
            </a:prstGeom>
            <a:noFill/>
          </p:spPr>
          <p:txBody>
            <a:bodyPr wrap="square" rtlCol="0">
              <a:spAutoFit/>
            </a:bodyPr>
            <a:lstStyle/>
            <a:p>
              <a:r>
                <a:rPr lang="en-US" sz="400" b="1" kern="0" spc="0" baseline="0" dirty="0">
                  <a:solidFill>
                    <a:schemeClr val="bg1">
                      <a:lumMod val="10000"/>
                    </a:schemeClr>
                  </a:solidFill>
                  <a:latin typeface="Arial" panose="020B0604020202020204" pitchFamily="34" charset="0"/>
                  <a:cs typeface="Arial" panose="020B0604020202020204" pitchFamily="34" charset="0"/>
                </a:rPr>
                <a:t>®</a:t>
              </a:r>
              <a:endParaRPr lang="en-IN" sz="400" b="1" kern="0" spc="0" baseline="0" dirty="0">
                <a:solidFill>
                  <a:schemeClr val="bg1">
                    <a:lumMod val="10000"/>
                  </a:schemeClr>
                </a:solidFill>
                <a:latin typeface="Arial" panose="020B0604020202020204" pitchFamily="34" charset="0"/>
                <a:cs typeface="Arial" panose="020B0604020202020204" pitchFamily="34" charset="0"/>
              </a:endParaRPr>
            </a:p>
          </p:txBody>
        </p:sp>
      </p:grpSp>
      <p:sp>
        <p:nvSpPr>
          <p:cNvPr id="21" name="Isosceles Triangle 20">
            <a:extLst>
              <a:ext uri="{FF2B5EF4-FFF2-40B4-BE49-F238E27FC236}">
                <a16:creationId xmlns:a16="http://schemas.microsoft.com/office/drawing/2014/main" id="{B3E04498-C436-4A32-A931-061530A4B9A4}"/>
              </a:ext>
            </a:extLst>
          </p:cNvPr>
          <p:cNvSpPr/>
          <p:nvPr userDrawn="1"/>
        </p:nvSpPr>
        <p:spPr>
          <a:xfrm rot="21272627">
            <a:off x="2173850" y="2744286"/>
            <a:ext cx="1253871"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Isosceles Triangle 21">
            <a:extLst>
              <a:ext uri="{FF2B5EF4-FFF2-40B4-BE49-F238E27FC236}">
                <a16:creationId xmlns:a16="http://schemas.microsoft.com/office/drawing/2014/main" id="{57207036-5AE2-45EF-817C-E859E1974C57}"/>
              </a:ext>
            </a:extLst>
          </p:cNvPr>
          <p:cNvSpPr/>
          <p:nvPr userDrawn="1"/>
        </p:nvSpPr>
        <p:spPr>
          <a:xfrm rot="3384323">
            <a:off x="2353298" y="1758685"/>
            <a:ext cx="1671828" cy="369944"/>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Isosceles Triangle 22">
            <a:extLst>
              <a:ext uri="{FF2B5EF4-FFF2-40B4-BE49-F238E27FC236}">
                <a16:creationId xmlns:a16="http://schemas.microsoft.com/office/drawing/2014/main" id="{B0C0B796-F8E1-4E92-830A-550D42456BFE}"/>
              </a:ext>
            </a:extLst>
          </p:cNvPr>
          <p:cNvSpPr/>
          <p:nvPr userDrawn="1"/>
        </p:nvSpPr>
        <p:spPr>
          <a:xfrm rot="1499749">
            <a:off x="2240069" y="2150475"/>
            <a:ext cx="1253871"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Isosceles Triangle 23">
            <a:extLst>
              <a:ext uri="{FF2B5EF4-FFF2-40B4-BE49-F238E27FC236}">
                <a16:creationId xmlns:a16="http://schemas.microsoft.com/office/drawing/2014/main" id="{BE3F208C-5279-41F5-8AB0-A9AAA58A8593}"/>
              </a:ext>
            </a:extLst>
          </p:cNvPr>
          <p:cNvSpPr/>
          <p:nvPr userDrawn="1"/>
        </p:nvSpPr>
        <p:spPr>
          <a:xfrm rot="19337628">
            <a:off x="2326331" y="3304036"/>
            <a:ext cx="1253871"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2DE41851-7DE7-4B8E-B47C-E88DF2ECB0EC}"/>
              </a:ext>
            </a:extLst>
          </p:cNvPr>
          <p:cNvPicPr>
            <a:picLocks noChangeAspect="1"/>
          </p:cNvPicPr>
          <p:nvPr userDrawn="1"/>
        </p:nvPicPr>
        <p:blipFill>
          <a:blip r:embed="rId2" cstate="print"/>
          <a:stretch>
            <a:fillRect/>
          </a:stretch>
        </p:blipFill>
        <p:spPr>
          <a:xfrm>
            <a:off x="-58797" y="4477933"/>
            <a:ext cx="9144000" cy="2317750"/>
          </a:xfrm>
          <a:prstGeom prst="rect">
            <a:avLst/>
          </a:prstGeom>
        </p:spPr>
      </p:pic>
      <p:grpSp>
        <p:nvGrpSpPr>
          <p:cNvPr id="14" name="Group 25">
            <a:extLst>
              <a:ext uri="{FF2B5EF4-FFF2-40B4-BE49-F238E27FC236}">
                <a16:creationId xmlns:a16="http://schemas.microsoft.com/office/drawing/2014/main" id="{D54A3989-9E34-4A50-8BCF-FBE44111CBEC}"/>
              </a:ext>
            </a:extLst>
          </p:cNvPr>
          <p:cNvGrpSpPr/>
          <p:nvPr userDrawn="1"/>
        </p:nvGrpSpPr>
        <p:grpSpPr>
          <a:xfrm rot="20877761">
            <a:off x="386587" y="1351057"/>
            <a:ext cx="1411514" cy="2588613"/>
            <a:chOff x="4819517" y="2883145"/>
            <a:chExt cx="664917" cy="914557"/>
          </a:xfrm>
        </p:grpSpPr>
        <p:sp>
          <p:nvSpPr>
            <p:cNvPr id="27" name="Isosceles Triangle 26">
              <a:extLst>
                <a:ext uri="{FF2B5EF4-FFF2-40B4-BE49-F238E27FC236}">
                  <a16:creationId xmlns:a16="http://schemas.microsoft.com/office/drawing/2014/main" id="{F9C3FC71-AC13-4456-BAA2-1AB0EA0CEF3F}"/>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Isosceles Triangle 27">
              <a:extLst>
                <a:ext uri="{FF2B5EF4-FFF2-40B4-BE49-F238E27FC236}">
                  <a16:creationId xmlns:a16="http://schemas.microsoft.com/office/drawing/2014/main" id="{222B7D90-02D7-42F3-98DA-E8141B3682B2}"/>
                </a:ext>
              </a:extLst>
            </p:cNvPr>
            <p:cNvSpPr/>
            <p:nvPr userDrawn="1"/>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Isosceles Triangle 28">
              <a:extLst>
                <a:ext uri="{FF2B5EF4-FFF2-40B4-BE49-F238E27FC236}">
                  <a16:creationId xmlns:a16="http://schemas.microsoft.com/office/drawing/2014/main" id="{A021A0FA-0D97-496D-A4A5-243ADD0A2D09}"/>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Isosceles Triangle 29">
              <a:extLst>
                <a:ext uri="{FF2B5EF4-FFF2-40B4-BE49-F238E27FC236}">
                  <a16:creationId xmlns:a16="http://schemas.microsoft.com/office/drawing/2014/main" id="{CBF98C6E-0BDC-4196-975C-BBC095A83F45}"/>
                </a:ext>
              </a:extLst>
            </p:cNvPr>
            <p:cNvSpPr/>
            <p:nvPr userDrawn="1"/>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5" name="Group 5">
            <a:extLst>
              <a:ext uri="{FF2B5EF4-FFF2-40B4-BE49-F238E27FC236}">
                <a16:creationId xmlns:a16="http://schemas.microsoft.com/office/drawing/2014/main" id="{1C85DD83-E78E-4476-93E0-A9715E5DB9FA}"/>
              </a:ext>
            </a:extLst>
          </p:cNvPr>
          <p:cNvGrpSpPr/>
          <p:nvPr userDrawn="1"/>
        </p:nvGrpSpPr>
        <p:grpSpPr>
          <a:xfrm>
            <a:off x="8508317" y="3996973"/>
            <a:ext cx="635685" cy="2861035"/>
            <a:chOff x="11344420" y="3996964"/>
            <a:chExt cx="847580" cy="2861035"/>
          </a:xfrm>
        </p:grpSpPr>
        <p:sp>
          <p:nvSpPr>
            <p:cNvPr id="31" name="Isosceles Triangle 30">
              <a:extLst>
                <a:ext uri="{FF2B5EF4-FFF2-40B4-BE49-F238E27FC236}">
                  <a16:creationId xmlns:a16="http://schemas.microsoft.com/office/drawing/2014/main" id="{49EF0FE0-D362-428F-8DF7-EF89CC8B676A}"/>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Isosceles Triangle 31">
              <a:extLst>
                <a:ext uri="{FF2B5EF4-FFF2-40B4-BE49-F238E27FC236}">
                  <a16:creationId xmlns:a16="http://schemas.microsoft.com/office/drawing/2014/main" id="{89106AEC-8454-4ACF-AF95-76F09BC6A411}"/>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0093407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6537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6"/>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609C95-3070-49F1-9B26-629F2F6DD46A}"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6D9D9-7B8D-4CBF-B80C-77A6891ADD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609C95-3070-49F1-9B26-629F2F6DD46A}" type="datetimeFigureOut">
              <a:rPr lang="en-US" smtClean="0"/>
              <a:t>9/4/2021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36D9D9-7B8D-4CBF-B80C-77A6891ADDE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609C95-3070-49F1-9B26-629F2F6DD46A}" type="datetimeFigureOut">
              <a:rPr lang="en-US" smtClean="0"/>
              <a:t>9/4/2021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36D9D9-7B8D-4CBF-B80C-77A6891ADD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09C95-3070-49F1-9B26-629F2F6DD46A}" type="datetimeFigureOut">
              <a:rPr lang="en-US" smtClean="0"/>
              <a:t>9/4/2021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6D9D9-7B8D-4CBF-B80C-77A6891ADD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09C95-3070-49F1-9B26-629F2F6DD46A}"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6D9D9-7B8D-4CBF-B80C-77A6891ADDE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09C95-3070-49F1-9B26-629F2F6DD46A}"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6D9D9-7B8D-4CBF-B80C-77A6891ADD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09C95-3070-49F1-9B26-629F2F6DD46A}" type="datetimeFigureOut">
              <a:rPr lang="en-US" smtClean="0"/>
              <a:t>9/4/2021</a:t>
            </a:fld>
            <a:endParaRPr lang="en-US"/>
          </a:p>
        </p:txBody>
      </p:sp>
      <p:sp>
        <p:nvSpPr>
          <p:cNvPr id="5" name="Footer Placeholder 4"/>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6D9D9-7B8D-4CBF-B80C-77A6891ADD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B3D82A-F7D7-424F-B74E-5883CA6B77D9}"/>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C65DCD-8C44-4BA2-8E42-964B7DB231D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367B01-00F1-46B4-B4B4-483536FA4422}"/>
              </a:ext>
            </a:extLst>
          </p:cNvPr>
          <p:cNvSpPr>
            <a:spLocks noGrp="1"/>
          </p:cNvSpPr>
          <p:nvPr>
            <p:ph type="dt" sz="half" idx="2"/>
          </p:nvPr>
        </p:nvSpPr>
        <p:spPr>
          <a:xfrm>
            <a:off x="628650" y="6356359"/>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23465-40AB-4937-BCA9-BBCD8891FFE9}" type="datetime1">
              <a:rPr lang="en-IN" smtClean="0"/>
              <a:pPr/>
              <a:t>04-09-2021</a:t>
            </a:fld>
            <a:endParaRPr lang="en-IN" dirty="0"/>
          </a:p>
        </p:txBody>
      </p:sp>
      <p:sp>
        <p:nvSpPr>
          <p:cNvPr id="5" name="Footer Placeholder 4">
            <a:extLst>
              <a:ext uri="{FF2B5EF4-FFF2-40B4-BE49-F238E27FC236}">
                <a16:creationId xmlns:a16="http://schemas.microsoft.com/office/drawing/2014/main" id="{7FF736F5-BFBB-42F2-A0F3-385668E31B50}"/>
              </a:ext>
            </a:extLst>
          </p:cNvPr>
          <p:cNvSpPr>
            <a:spLocks noGrp="1"/>
          </p:cNvSpPr>
          <p:nvPr>
            <p:ph type="ftr" sz="quarter" idx="3"/>
          </p:nvPr>
        </p:nvSpPr>
        <p:spPr>
          <a:xfrm>
            <a:off x="3028950" y="635635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https://www.careerera.com</a:t>
            </a:r>
            <a:endParaRPr lang="en-IN" dirty="0"/>
          </a:p>
        </p:txBody>
      </p:sp>
      <p:sp>
        <p:nvSpPr>
          <p:cNvPr id="6" name="Slide Number Placeholder 5">
            <a:extLst>
              <a:ext uri="{FF2B5EF4-FFF2-40B4-BE49-F238E27FC236}">
                <a16:creationId xmlns:a16="http://schemas.microsoft.com/office/drawing/2014/main" id="{0BA6234B-EDD7-4E14-856E-8BBCD9602485}"/>
              </a:ext>
            </a:extLst>
          </p:cNvPr>
          <p:cNvSpPr>
            <a:spLocks noGrp="1"/>
          </p:cNvSpPr>
          <p:nvPr>
            <p:ph type="sldNum" sz="quarter" idx="4"/>
          </p:nvPr>
        </p:nvSpPr>
        <p:spPr>
          <a:xfrm>
            <a:off x="6457950" y="6356359"/>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9A3BE-8DBC-4553-BBD8-398DC5C4FD3A}" type="slidenum">
              <a:rPr lang="en-IN" smtClean="0"/>
              <a:pPr/>
              <a:t>‹#›</a:t>
            </a:fld>
            <a:endParaRPr lang="en-IN" dirty="0"/>
          </a:p>
        </p:txBody>
      </p:sp>
    </p:spTree>
    <p:extLst>
      <p:ext uri="{BB962C8B-B14F-4D97-AF65-F5344CB8AC3E}">
        <p14:creationId xmlns:p14="http://schemas.microsoft.com/office/powerpoint/2010/main" val="123662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5" Type="http://schemas.openxmlformats.org/officeDocument/2006/relationships/image" Target="../media/image35.sv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5.sv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displayr.com/what-is-a-roc-curve-how-to-interpret-it/"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www.who.int/health-topics/cardiovascular-disease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heart+disease"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pmc/articles/PMC3362050/"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09A4-12AE-4C45-8889-8E908D416973}"/>
              </a:ext>
            </a:extLst>
          </p:cNvPr>
          <p:cNvSpPr>
            <a:spLocks noGrp="1"/>
          </p:cNvSpPr>
          <p:nvPr>
            <p:ph type="ctrTitle"/>
          </p:nvPr>
        </p:nvSpPr>
        <p:spPr/>
        <p:txBody>
          <a:bodyPr>
            <a:normAutofit fontScale="90000"/>
          </a:bodyPr>
          <a:lstStyle/>
          <a:p>
            <a:r>
              <a:rPr lang="en-IN" dirty="0"/>
              <a:t>Heart Disease Detection</a:t>
            </a:r>
          </a:p>
        </p:txBody>
      </p:sp>
      <p:sp>
        <p:nvSpPr>
          <p:cNvPr id="3" name="Subtitle 2">
            <a:extLst>
              <a:ext uri="{FF2B5EF4-FFF2-40B4-BE49-F238E27FC236}">
                <a16:creationId xmlns:a16="http://schemas.microsoft.com/office/drawing/2014/main" id="{DE053194-BA62-4AB3-9FDE-1504703BE009}"/>
              </a:ext>
            </a:extLst>
          </p:cNvPr>
          <p:cNvSpPr>
            <a:spLocks noGrp="1"/>
          </p:cNvSpPr>
          <p:nvPr>
            <p:ph type="subTitle" idx="1"/>
          </p:nvPr>
        </p:nvSpPr>
        <p:spPr/>
        <p:txBody>
          <a:bodyPr>
            <a:normAutofit fontScale="77500" lnSpcReduction="20000"/>
          </a:bodyPr>
          <a:lstStyle/>
          <a:p>
            <a:r>
              <a:rPr lang="en-IN" dirty="0"/>
              <a:t>To determine the presence or absence of heart disease in patients</a:t>
            </a:r>
          </a:p>
        </p:txBody>
      </p:sp>
    </p:spTree>
    <p:extLst>
      <p:ext uri="{BB962C8B-B14F-4D97-AF65-F5344CB8AC3E}">
        <p14:creationId xmlns:p14="http://schemas.microsoft.com/office/powerpoint/2010/main" val="543272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628649" y="356659"/>
            <a:ext cx="7877073" cy="710141"/>
          </a:xfrm>
        </p:spPr>
        <p:txBody>
          <a:bodyPr>
            <a:normAutofit/>
          </a:bodyPr>
          <a:lstStyle/>
          <a:p>
            <a:pPr algn="l"/>
            <a:r>
              <a:rPr lang="en-IN" dirty="0">
                <a:solidFill>
                  <a:srgbClr val="FF0000"/>
                </a:solidFill>
              </a:rPr>
              <a:t>3. Machine Learning Procedure (1a)</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10</a:t>
            </a:fld>
            <a:endParaRPr lang="en-IN" dirty="0"/>
          </a:p>
        </p:txBody>
      </p:sp>
      <p:sp>
        <p:nvSpPr>
          <p:cNvPr id="14" name="Content Placeholder 4">
            <a:extLst>
              <a:ext uri="{FF2B5EF4-FFF2-40B4-BE49-F238E27FC236}">
                <a16:creationId xmlns:a16="http://schemas.microsoft.com/office/drawing/2014/main" id="{D61D91B6-64AF-451F-BFA9-70CAE8979B56}"/>
              </a:ext>
            </a:extLst>
          </p:cNvPr>
          <p:cNvSpPr txBox="1">
            <a:spLocks/>
          </p:cNvSpPr>
          <p:nvPr/>
        </p:nvSpPr>
        <p:spPr>
          <a:xfrm>
            <a:off x="421454" y="5270685"/>
            <a:ext cx="8291462" cy="990031"/>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buNone/>
            </a:pPr>
            <a:r>
              <a:rPr lang="en-US" sz="2200" dirty="0">
                <a:latin typeface="Arial" panose="020B0604020202020204" pitchFamily="34" charset="0"/>
              </a:rPr>
              <a:t>The prevalence of heart disease is greater in</a:t>
            </a:r>
          </a:p>
          <a:p>
            <a:pPr marL="400050" lvl="1" indent="0">
              <a:buNone/>
            </a:pPr>
            <a:r>
              <a:rPr lang="en-US" sz="2200" dirty="0">
                <a:solidFill>
                  <a:schemeClr val="accent1"/>
                </a:solidFill>
                <a:latin typeface="Arial" panose="020B0604020202020204" pitchFamily="34" charset="0"/>
              </a:rPr>
              <a:t>atypical angina, non-anginal pain, asymptomatic chest pain</a:t>
            </a:r>
            <a:r>
              <a:rPr lang="en-US" sz="2200" dirty="0">
                <a:latin typeface="Arial" panose="020B0604020202020204" pitchFamily="34" charset="0"/>
              </a:rPr>
              <a:t>.</a:t>
            </a:r>
            <a:endParaRPr lang="en-US" sz="2200" dirty="0">
              <a:solidFill>
                <a:schemeClr val="accent1"/>
              </a:solidFill>
              <a:latin typeface="Arial" panose="020B0604020202020204" pitchFamily="34" charset="0"/>
            </a:endParaRPr>
          </a:p>
          <a:p>
            <a:pPr marL="400050" lvl="1" indent="0" algn="r">
              <a:buNone/>
            </a:pPr>
            <a:endParaRPr lang="en-US" sz="2200" dirty="0">
              <a:latin typeface="Arial" panose="020B0604020202020204" pitchFamily="34" charset="0"/>
            </a:endParaRPr>
          </a:p>
        </p:txBody>
      </p:sp>
      <p:pic>
        <p:nvPicPr>
          <p:cNvPr id="4098" name="Picture 2">
            <a:extLst>
              <a:ext uri="{FF2B5EF4-FFF2-40B4-BE49-F238E27FC236}">
                <a16:creationId xmlns:a16="http://schemas.microsoft.com/office/drawing/2014/main" id="{B2474FB9-09A2-4E0C-A8D9-58AA822A6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63167"/>
            <a:ext cx="5053013" cy="361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49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628649" y="356659"/>
            <a:ext cx="7877073" cy="710141"/>
          </a:xfrm>
        </p:spPr>
        <p:txBody>
          <a:bodyPr>
            <a:normAutofit/>
          </a:bodyPr>
          <a:lstStyle/>
          <a:p>
            <a:pPr algn="l"/>
            <a:r>
              <a:rPr lang="en-IN" dirty="0">
                <a:solidFill>
                  <a:srgbClr val="FF0000"/>
                </a:solidFill>
              </a:rPr>
              <a:t>3. Machine Learning Procedure (1a)</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11</a:t>
            </a:fld>
            <a:endParaRPr lang="en-IN" dirty="0"/>
          </a:p>
        </p:txBody>
      </p:sp>
      <p:sp>
        <p:nvSpPr>
          <p:cNvPr id="14" name="Content Placeholder 4">
            <a:extLst>
              <a:ext uri="{FF2B5EF4-FFF2-40B4-BE49-F238E27FC236}">
                <a16:creationId xmlns:a16="http://schemas.microsoft.com/office/drawing/2014/main" id="{D61D91B6-64AF-451F-BFA9-70CAE8979B56}"/>
              </a:ext>
            </a:extLst>
          </p:cNvPr>
          <p:cNvSpPr txBox="1">
            <a:spLocks/>
          </p:cNvSpPr>
          <p:nvPr/>
        </p:nvSpPr>
        <p:spPr>
          <a:xfrm>
            <a:off x="421454" y="5270685"/>
            <a:ext cx="8291462" cy="990031"/>
          </a:xfrm>
          <a:prstGeom prst="rect">
            <a:avLst/>
          </a:prstGeom>
        </p:spPr>
        <p:txBody>
          <a:bodyPr vert="horz" lIns="91440" tIns="45720" rIns="91440" bIns="45720" rtlCol="0" anchor="t">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buNone/>
            </a:pPr>
            <a:r>
              <a:rPr lang="en-US" sz="2200" dirty="0">
                <a:latin typeface="Arial" panose="020B0604020202020204" pitchFamily="34" charset="0"/>
              </a:rPr>
              <a:t>There is a greater concentration of orange dots in the lower right quadrant, suggesting higher risk of heart disease in patients with </a:t>
            </a:r>
            <a:r>
              <a:rPr lang="en-US" sz="2200" dirty="0">
                <a:solidFill>
                  <a:schemeClr val="accent1"/>
                </a:solidFill>
                <a:latin typeface="Arial" panose="020B0604020202020204" pitchFamily="34" charset="0"/>
              </a:rPr>
              <a:t>higher maximum heart rate</a:t>
            </a:r>
            <a:r>
              <a:rPr lang="en-US" sz="2200" dirty="0">
                <a:latin typeface="Arial" panose="020B0604020202020204" pitchFamily="34" charset="0"/>
              </a:rPr>
              <a:t>.</a:t>
            </a:r>
            <a:endParaRPr lang="en-US" sz="2200" dirty="0">
              <a:solidFill>
                <a:schemeClr val="accent1"/>
              </a:solidFill>
              <a:latin typeface="Arial" panose="020B0604020202020204" pitchFamily="34" charset="0"/>
            </a:endParaRPr>
          </a:p>
          <a:p>
            <a:pPr marL="400050" lvl="1" indent="0" algn="r">
              <a:buNone/>
            </a:pPr>
            <a:endParaRPr lang="en-US" sz="2200" dirty="0">
              <a:latin typeface="Arial" panose="020B0604020202020204" pitchFamily="34" charset="0"/>
            </a:endParaRPr>
          </a:p>
        </p:txBody>
      </p:sp>
      <p:pic>
        <p:nvPicPr>
          <p:cNvPr id="5122" name="Picture 2">
            <a:extLst>
              <a:ext uri="{FF2B5EF4-FFF2-40B4-BE49-F238E27FC236}">
                <a16:creationId xmlns:a16="http://schemas.microsoft.com/office/drawing/2014/main" id="{4F55B7F3-9957-4BDE-BC30-EFCCB486C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121864"/>
            <a:ext cx="4548188" cy="4050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29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628649" y="356659"/>
            <a:ext cx="7877073" cy="710141"/>
          </a:xfrm>
        </p:spPr>
        <p:txBody>
          <a:bodyPr>
            <a:normAutofit/>
          </a:bodyPr>
          <a:lstStyle/>
          <a:p>
            <a:pPr algn="l"/>
            <a:r>
              <a:rPr lang="en-IN" dirty="0">
                <a:solidFill>
                  <a:srgbClr val="FF0000"/>
                </a:solidFill>
              </a:rPr>
              <a:t>3. Machine Learning Procedure (1a)</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12</a:t>
            </a:fld>
            <a:endParaRPr lang="en-IN" dirty="0"/>
          </a:p>
        </p:txBody>
      </p:sp>
      <p:sp>
        <p:nvSpPr>
          <p:cNvPr id="14" name="Content Placeholder 4">
            <a:extLst>
              <a:ext uri="{FF2B5EF4-FFF2-40B4-BE49-F238E27FC236}">
                <a16:creationId xmlns:a16="http://schemas.microsoft.com/office/drawing/2014/main" id="{D61D91B6-64AF-451F-BFA9-70CAE8979B56}"/>
              </a:ext>
            </a:extLst>
          </p:cNvPr>
          <p:cNvSpPr txBox="1">
            <a:spLocks/>
          </p:cNvSpPr>
          <p:nvPr/>
        </p:nvSpPr>
        <p:spPr>
          <a:xfrm>
            <a:off x="421454" y="5270685"/>
            <a:ext cx="8291462" cy="990031"/>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buNone/>
            </a:pPr>
            <a:r>
              <a:rPr lang="en-US" sz="2200" dirty="0">
                <a:latin typeface="Arial" panose="020B0604020202020204" pitchFamily="34" charset="0"/>
              </a:rPr>
              <a:t>Exercise-induced chest pain does </a:t>
            </a:r>
            <a:r>
              <a:rPr lang="en-US" sz="2200" dirty="0">
                <a:solidFill>
                  <a:schemeClr val="accent1"/>
                </a:solidFill>
                <a:latin typeface="Arial" panose="020B0604020202020204" pitchFamily="34" charset="0"/>
              </a:rPr>
              <a:t>not</a:t>
            </a:r>
            <a:r>
              <a:rPr lang="en-US" sz="2200" dirty="0">
                <a:latin typeface="Arial" panose="020B0604020202020204" pitchFamily="34" charset="0"/>
              </a:rPr>
              <a:t> lead to higher chance of heart disease, as compared to other types of chest pain.</a:t>
            </a:r>
            <a:endParaRPr lang="en-US" sz="2200" dirty="0">
              <a:solidFill>
                <a:schemeClr val="accent1"/>
              </a:solidFill>
              <a:latin typeface="Arial" panose="020B0604020202020204" pitchFamily="34" charset="0"/>
            </a:endParaRPr>
          </a:p>
          <a:p>
            <a:pPr marL="400050" lvl="1" indent="0" algn="r">
              <a:buNone/>
            </a:pPr>
            <a:endParaRPr lang="en-US" sz="2200" dirty="0">
              <a:latin typeface="Arial" panose="020B0604020202020204" pitchFamily="34" charset="0"/>
            </a:endParaRPr>
          </a:p>
        </p:txBody>
      </p:sp>
      <p:pic>
        <p:nvPicPr>
          <p:cNvPr id="6148" name="Picture 4">
            <a:extLst>
              <a:ext uri="{FF2B5EF4-FFF2-40B4-BE49-F238E27FC236}">
                <a16:creationId xmlns:a16="http://schemas.microsoft.com/office/drawing/2014/main" id="{DFB0299A-6E1A-470E-B2DA-554D10FFC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86174"/>
            <a:ext cx="5562600" cy="3965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968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628649" y="356659"/>
            <a:ext cx="7877073" cy="710141"/>
          </a:xfrm>
        </p:spPr>
        <p:txBody>
          <a:bodyPr>
            <a:normAutofit/>
          </a:bodyPr>
          <a:lstStyle/>
          <a:p>
            <a:pPr algn="l"/>
            <a:r>
              <a:rPr lang="en-IN" dirty="0">
                <a:solidFill>
                  <a:srgbClr val="FF0000"/>
                </a:solidFill>
              </a:rPr>
              <a:t>3. Machine Learning Procedure (1a)</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13</a:t>
            </a:fld>
            <a:endParaRPr lang="en-IN" dirty="0"/>
          </a:p>
        </p:txBody>
      </p:sp>
      <p:sp>
        <p:nvSpPr>
          <p:cNvPr id="14" name="Content Placeholder 4">
            <a:extLst>
              <a:ext uri="{FF2B5EF4-FFF2-40B4-BE49-F238E27FC236}">
                <a16:creationId xmlns:a16="http://schemas.microsoft.com/office/drawing/2014/main" id="{D61D91B6-64AF-451F-BFA9-70CAE8979B56}"/>
              </a:ext>
            </a:extLst>
          </p:cNvPr>
          <p:cNvSpPr txBox="1">
            <a:spLocks/>
          </p:cNvSpPr>
          <p:nvPr/>
        </p:nvSpPr>
        <p:spPr>
          <a:xfrm>
            <a:off x="421454" y="5270685"/>
            <a:ext cx="8291462" cy="990031"/>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buNone/>
            </a:pPr>
            <a:r>
              <a:rPr lang="en-US" sz="2200" dirty="0">
                <a:latin typeface="Arial" panose="020B0604020202020204" pitchFamily="34" charset="0"/>
              </a:rPr>
              <a:t>Having more major vessels colored by fluoroscopy </a:t>
            </a:r>
            <a:r>
              <a:rPr lang="en-US" sz="2200" dirty="0">
                <a:solidFill>
                  <a:schemeClr val="accent1"/>
                </a:solidFill>
                <a:latin typeface="Arial" panose="020B0604020202020204" pitchFamily="34" charset="0"/>
              </a:rPr>
              <a:t>reduces</a:t>
            </a:r>
            <a:r>
              <a:rPr lang="en-US" sz="2200" dirty="0">
                <a:latin typeface="Arial" panose="020B0604020202020204" pitchFamily="34" charset="0"/>
              </a:rPr>
              <a:t> the chance of heart disease.</a:t>
            </a:r>
            <a:endParaRPr lang="en-US" sz="2200" dirty="0">
              <a:solidFill>
                <a:schemeClr val="accent1"/>
              </a:solidFill>
              <a:latin typeface="Arial" panose="020B0604020202020204" pitchFamily="34" charset="0"/>
            </a:endParaRPr>
          </a:p>
          <a:p>
            <a:pPr marL="400050" lvl="1" indent="0" algn="r">
              <a:buNone/>
            </a:pPr>
            <a:endParaRPr lang="en-US" sz="2200" dirty="0">
              <a:latin typeface="Arial" panose="020B0604020202020204" pitchFamily="34" charset="0"/>
            </a:endParaRPr>
          </a:p>
        </p:txBody>
      </p:sp>
      <p:pic>
        <p:nvPicPr>
          <p:cNvPr id="7170" name="Picture 2">
            <a:extLst>
              <a:ext uri="{FF2B5EF4-FFF2-40B4-BE49-F238E27FC236}">
                <a16:creationId xmlns:a16="http://schemas.microsoft.com/office/drawing/2014/main" id="{605D0116-E224-4BB1-A604-3FDA16405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367242"/>
            <a:ext cx="5341879" cy="380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24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628649" y="356659"/>
            <a:ext cx="7877073" cy="710141"/>
          </a:xfrm>
        </p:spPr>
        <p:txBody>
          <a:bodyPr>
            <a:normAutofit/>
          </a:bodyPr>
          <a:lstStyle/>
          <a:p>
            <a:pPr algn="l"/>
            <a:r>
              <a:rPr lang="en-IN" dirty="0">
                <a:solidFill>
                  <a:srgbClr val="FF0000"/>
                </a:solidFill>
              </a:rPr>
              <a:t>3. Machine Learning Procedure (1a)</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14</a:t>
            </a:fld>
            <a:endParaRPr lang="en-IN" dirty="0"/>
          </a:p>
        </p:txBody>
      </p:sp>
      <p:sp>
        <p:nvSpPr>
          <p:cNvPr id="14" name="Content Placeholder 4">
            <a:extLst>
              <a:ext uri="{FF2B5EF4-FFF2-40B4-BE49-F238E27FC236}">
                <a16:creationId xmlns:a16="http://schemas.microsoft.com/office/drawing/2014/main" id="{D61D91B6-64AF-451F-BFA9-70CAE8979B56}"/>
              </a:ext>
            </a:extLst>
          </p:cNvPr>
          <p:cNvSpPr txBox="1">
            <a:spLocks/>
          </p:cNvSpPr>
          <p:nvPr/>
        </p:nvSpPr>
        <p:spPr>
          <a:xfrm>
            <a:off x="421454" y="5270685"/>
            <a:ext cx="8291462" cy="990031"/>
          </a:xfrm>
          <a:prstGeom prst="rect">
            <a:avLst/>
          </a:prstGeom>
        </p:spPr>
        <p:txBody>
          <a:bodyPr vert="horz" lIns="91440" tIns="45720" rIns="91440" bIns="45720" rtlCol="0" anchor="t">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buNone/>
            </a:pPr>
            <a:r>
              <a:rPr lang="en-US" sz="2200" dirty="0">
                <a:latin typeface="Arial" panose="020B0604020202020204" pitchFamily="34" charset="0"/>
              </a:rPr>
              <a:t>Thalassemia of the </a:t>
            </a:r>
            <a:r>
              <a:rPr lang="en-US" sz="2200" dirty="0">
                <a:solidFill>
                  <a:schemeClr val="accent1"/>
                </a:solidFill>
                <a:latin typeface="Arial" panose="020B0604020202020204" pitchFamily="34" charset="0"/>
              </a:rPr>
              <a:t>fixed defect type </a:t>
            </a:r>
            <a:r>
              <a:rPr lang="en-US" sz="2200" dirty="0">
                <a:latin typeface="Arial" panose="020B0604020202020204" pitchFamily="34" charset="0"/>
              </a:rPr>
              <a:t>is </a:t>
            </a:r>
            <a:r>
              <a:rPr lang="en-US" sz="2200" dirty="0">
                <a:solidFill>
                  <a:schemeClr val="accent1"/>
                </a:solidFill>
                <a:latin typeface="Arial" panose="020B0604020202020204" pitchFamily="34" charset="0"/>
              </a:rPr>
              <a:t>more likely </a:t>
            </a:r>
            <a:r>
              <a:rPr lang="en-US" sz="2200" dirty="0">
                <a:latin typeface="Arial" panose="020B0604020202020204" pitchFamily="34" charset="0"/>
              </a:rPr>
              <a:t>to result in heart disease, whereas the normal and reversable defect type are not as likely to result in heart disease.</a:t>
            </a:r>
          </a:p>
          <a:p>
            <a:pPr marL="400050" lvl="1" indent="0" algn="r">
              <a:buNone/>
            </a:pPr>
            <a:endParaRPr lang="en-US" sz="2200" dirty="0">
              <a:latin typeface="Arial" panose="020B0604020202020204" pitchFamily="34" charset="0"/>
            </a:endParaRPr>
          </a:p>
        </p:txBody>
      </p:sp>
      <p:pic>
        <p:nvPicPr>
          <p:cNvPr id="8196" name="Picture 4">
            <a:extLst>
              <a:ext uri="{FF2B5EF4-FFF2-40B4-BE49-F238E27FC236}">
                <a16:creationId xmlns:a16="http://schemas.microsoft.com/office/drawing/2014/main" id="{6645B14A-2C44-469A-8FAE-838D4118D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382583"/>
            <a:ext cx="5333999" cy="3792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33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628649" y="356659"/>
            <a:ext cx="7877073" cy="710141"/>
          </a:xfrm>
        </p:spPr>
        <p:txBody>
          <a:bodyPr>
            <a:normAutofit/>
          </a:bodyPr>
          <a:lstStyle/>
          <a:p>
            <a:pPr algn="l"/>
            <a:r>
              <a:rPr lang="en-IN" dirty="0">
                <a:solidFill>
                  <a:srgbClr val="FF0000"/>
                </a:solidFill>
              </a:rPr>
              <a:t>3. Machine Learning Procedure (1b)</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15</a:t>
            </a:fld>
            <a:endParaRPr lang="en-IN" dirty="0"/>
          </a:p>
        </p:txBody>
      </p:sp>
      <p:sp>
        <p:nvSpPr>
          <p:cNvPr id="14" name="Content Placeholder 4">
            <a:extLst>
              <a:ext uri="{FF2B5EF4-FFF2-40B4-BE49-F238E27FC236}">
                <a16:creationId xmlns:a16="http://schemas.microsoft.com/office/drawing/2014/main" id="{D61D91B6-64AF-451F-BFA9-70CAE8979B56}"/>
              </a:ext>
            </a:extLst>
          </p:cNvPr>
          <p:cNvSpPr txBox="1">
            <a:spLocks/>
          </p:cNvSpPr>
          <p:nvPr/>
        </p:nvSpPr>
        <p:spPr>
          <a:xfrm>
            <a:off x="421454" y="1219201"/>
            <a:ext cx="8291462" cy="504151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lgn="r">
              <a:buNone/>
            </a:pPr>
            <a:endParaRPr lang="en-US" sz="2200" dirty="0">
              <a:latin typeface="Arial" panose="020B0604020202020204" pitchFamily="34" charset="0"/>
            </a:endParaRPr>
          </a:p>
        </p:txBody>
      </p:sp>
      <p:sp>
        <p:nvSpPr>
          <p:cNvPr id="7" name="Content Placeholder 4">
            <a:extLst>
              <a:ext uri="{FF2B5EF4-FFF2-40B4-BE49-F238E27FC236}">
                <a16:creationId xmlns:a16="http://schemas.microsoft.com/office/drawing/2014/main" id="{55BD6267-D86E-4FEE-A7AF-DB009A10D379}"/>
              </a:ext>
            </a:extLst>
          </p:cNvPr>
          <p:cNvSpPr>
            <a:spLocks noGrp="1"/>
          </p:cNvSpPr>
          <p:nvPr>
            <p:ph sz="quarter" idx="13"/>
          </p:nvPr>
        </p:nvSpPr>
        <p:spPr>
          <a:xfrm>
            <a:off x="762000" y="1295400"/>
            <a:ext cx="7743723" cy="4910138"/>
          </a:xfrm>
        </p:spPr>
        <p:txBody>
          <a:bodyPr anchor="t">
            <a:normAutofit/>
          </a:bodyPr>
          <a:lstStyle/>
          <a:p>
            <a:r>
              <a:rPr lang="en-US" sz="2800" dirty="0">
                <a:solidFill>
                  <a:srgbClr val="3C4245"/>
                </a:solidFill>
                <a:latin typeface="Arial" panose="020B0604020202020204" pitchFamily="34" charset="0"/>
              </a:rPr>
              <a:t>Possible errors in the data</a:t>
            </a:r>
          </a:p>
          <a:p>
            <a:pPr lvl="1"/>
            <a:r>
              <a:rPr lang="en-US" sz="2400" dirty="0" err="1">
                <a:solidFill>
                  <a:srgbClr val="3C4245"/>
                </a:solidFill>
                <a:latin typeface="Arial" panose="020B0604020202020204" pitchFamily="34" charset="0"/>
              </a:rPr>
              <a:t>caa</a:t>
            </a:r>
            <a:r>
              <a:rPr lang="en-US" sz="2400" dirty="0">
                <a:solidFill>
                  <a:srgbClr val="3C4245"/>
                </a:solidFill>
                <a:latin typeface="Arial" panose="020B0604020202020204" pitchFamily="34" charset="0"/>
              </a:rPr>
              <a:t> has 5 values instead of 4</a:t>
            </a:r>
          </a:p>
          <a:p>
            <a:pPr lvl="1"/>
            <a:r>
              <a:rPr lang="en-US" sz="2400" dirty="0" err="1">
                <a:solidFill>
                  <a:srgbClr val="3C4245"/>
                </a:solidFill>
                <a:latin typeface="Arial" panose="020B0604020202020204" pitchFamily="34" charset="0"/>
              </a:rPr>
              <a:t>thall</a:t>
            </a:r>
            <a:r>
              <a:rPr lang="en-US" sz="2400" dirty="0">
                <a:solidFill>
                  <a:srgbClr val="3C4245"/>
                </a:solidFill>
                <a:latin typeface="Arial" panose="020B0604020202020204" pitchFamily="34" charset="0"/>
              </a:rPr>
              <a:t> has 4 values instead of 3</a:t>
            </a:r>
            <a:endParaRPr lang="en-US" sz="2000" dirty="0">
              <a:solidFill>
                <a:srgbClr val="3C4245"/>
              </a:solidFill>
              <a:latin typeface="Arial" panose="020B0604020202020204" pitchFamily="34" charset="0"/>
            </a:endParaRPr>
          </a:p>
          <a:p>
            <a:pPr marL="0" indent="0">
              <a:buNone/>
            </a:pPr>
            <a:endParaRPr lang="en-US" sz="2800" dirty="0">
              <a:solidFill>
                <a:srgbClr val="3C4245"/>
              </a:solidFill>
              <a:latin typeface="Arial" panose="020B0604020202020204" pitchFamily="34" charset="0"/>
            </a:endParaRPr>
          </a:p>
          <a:p>
            <a:pPr marL="0" indent="0">
              <a:buNone/>
            </a:pPr>
            <a:r>
              <a:rPr lang="en-US" sz="2800" dirty="0">
                <a:solidFill>
                  <a:srgbClr val="3C4245"/>
                </a:solidFill>
                <a:latin typeface="Arial" panose="020B0604020202020204" pitchFamily="34" charset="0"/>
              </a:rPr>
              <a:t>Solution: to replace erroneous values</a:t>
            </a:r>
          </a:p>
        </p:txBody>
      </p:sp>
      <p:pic>
        <p:nvPicPr>
          <p:cNvPr id="6" name="Picture 5">
            <a:extLst>
              <a:ext uri="{FF2B5EF4-FFF2-40B4-BE49-F238E27FC236}">
                <a16:creationId xmlns:a16="http://schemas.microsoft.com/office/drawing/2014/main" id="{4B7CBBA9-1F27-49F2-A79C-D612D20F4E58}"/>
              </a:ext>
            </a:extLst>
          </p:cNvPr>
          <p:cNvPicPr>
            <a:picLocks noChangeAspect="1"/>
          </p:cNvPicPr>
          <p:nvPr/>
        </p:nvPicPr>
        <p:blipFill>
          <a:blip r:embed="rId3"/>
          <a:stretch>
            <a:fillRect/>
          </a:stretch>
        </p:blipFill>
        <p:spPr>
          <a:xfrm>
            <a:off x="914400" y="4114800"/>
            <a:ext cx="1066800" cy="1384300"/>
          </a:xfrm>
          <a:prstGeom prst="rect">
            <a:avLst/>
          </a:prstGeom>
        </p:spPr>
      </p:pic>
      <p:pic>
        <p:nvPicPr>
          <p:cNvPr id="9" name="Picture 8">
            <a:extLst>
              <a:ext uri="{FF2B5EF4-FFF2-40B4-BE49-F238E27FC236}">
                <a16:creationId xmlns:a16="http://schemas.microsoft.com/office/drawing/2014/main" id="{1E64385C-1D02-42E7-9616-EED0CD2BC15D}"/>
              </a:ext>
            </a:extLst>
          </p:cNvPr>
          <p:cNvPicPr>
            <a:picLocks noChangeAspect="1"/>
          </p:cNvPicPr>
          <p:nvPr/>
        </p:nvPicPr>
        <p:blipFill>
          <a:blip r:embed="rId4"/>
          <a:stretch>
            <a:fillRect/>
          </a:stretch>
        </p:blipFill>
        <p:spPr>
          <a:xfrm>
            <a:off x="2679701" y="4184650"/>
            <a:ext cx="1066799" cy="1244599"/>
          </a:xfrm>
          <a:prstGeom prst="rect">
            <a:avLst/>
          </a:prstGeom>
        </p:spPr>
      </p:pic>
      <p:cxnSp>
        <p:nvCxnSpPr>
          <p:cNvPr id="11" name="Straight Arrow Connector 10">
            <a:extLst>
              <a:ext uri="{FF2B5EF4-FFF2-40B4-BE49-F238E27FC236}">
                <a16:creationId xmlns:a16="http://schemas.microsoft.com/office/drawing/2014/main" id="{5A7AECA6-553E-4AF1-B409-73BA0F2F1CC6}"/>
              </a:ext>
            </a:extLst>
          </p:cNvPr>
          <p:cNvCxnSpPr>
            <a:stCxn id="6" idx="3"/>
          </p:cNvCxnSpPr>
          <p:nvPr/>
        </p:nvCxnSpPr>
        <p:spPr>
          <a:xfrm>
            <a:off x="1981200" y="480695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3EF75673-00A3-48C6-8B20-040375267D2F}"/>
              </a:ext>
            </a:extLst>
          </p:cNvPr>
          <p:cNvPicPr>
            <a:picLocks noChangeAspect="1"/>
          </p:cNvPicPr>
          <p:nvPr/>
        </p:nvPicPr>
        <p:blipFill>
          <a:blip r:embed="rId5"/>
          <a:stretch>
            <a:fillRect/>
          </a:stretch>
        </p:blipFill>
        <p:spPr>
          <a:xfrm>
            <a:off x="4567185" y="4184650"/>
            <a:ext cx="1416685" cy="1314450"/>
          </a:xfrm>
          <a:prstGeom prst="rect">
            <a:avLst/>
          </a:prstGeom>
        </p:spPr>
      </p:pic>
      <p:pic>
        <p:nvPicPr>
          <p:cNvPr id="16" name="Picture 15">
            <a:extLst>
              <a:ext uri="{FF2B5EF4-FFF2-40B4-BE49-F238E27FC236}">
                <a16:creationId xmlns:a16="http://schemas.microsoft.com/office/drawing/2014/main" id="{5CE4E009-193A-4F80-8106-6EEB35C43AE2}"/>
              </a:ext>
            </a:extLst>
          </p:cNvPr>
          <p:cNvPicPr>
            <a:picLocks noChangeAspect="1"/>
          </p:cNvPicPr>
          <p:nvPr/>
        </p:nvPicPr>
        <p:blipFill>
          <a:blip r:embed="rId6"/>
          <a:stretch>
            <a:fillRect/>
          </a:stretch>
        </p:blipFill>
        <p:spPr>
          <a:xfrm>
            <a:off x="6675077" y="4304505"/>
            <a:ext cx="1362793" cy="1004888"/>
          </a:xfrm>
          <a:prstGeom prst="rect">
            <a:avLst/>
          </a:prstGeom>
        </p:spPr>
      </p:pic>
      <p:cxnSp>
        <p:nvCxnSpPr>
          <p:cNvPr id="18" name="Straight Arrow Connector 17">
            <a:extLst>
              <a:ext uri="{FF2B5EF4-FFF2-40B4-BE49-F238E27FC236}">
                <a16:creationId xmlns:a16="http://schemas.microsoft.com/office/drawing/2014/main" id="{D156BF64-6E53-4188-B1A0-61F3B7E41D10}"/>
              </a:ext>
            </a:extLst>
          </p:cNvPr>
          <p:cNvCxnSpPr/>
          <p:nvPr/>
        </p:nvCxnSpPr>
        <p:spPr>
          <a:xfrm>
            <a:off x="5867400" y="4841875"/>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61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628649" y="356659"/>
            <a:ext cx="7877073" cy="710141"/>
          </a:xfrm>
        </p:spPr>
        <p:txBody>
          <a:bodyPr>
            <a:normAutofit/>
          </a:bodyPr>
          <a:lstStyle/>
          <a:p>
            <a:pPr algn="l"/>
            <a:r>
              <a:rPr lang="en-IN" dirty="0">
                <a:solidFill>
                  <a:srgbClr val="FF0000"/>
                </a:solidFill>
              </a:rPr>
              <a:t>3. Machine Learning Procedure (1b)</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16</a:t>
            </a:fld>
            <a:endParaRPr lang="en-IN" dirty="0"/>
          </a:p>
        </p:txBody>
      </p:sp>
      <p:sp>
        <p:nvSpPr>
          <p:cNvPr id="14" name="Content Placeholder 4">
            <a:extLst>
              <a:ext uri="{FF2B5EF4-FFF2-40B4-BE49-F238E27FC236}">
                <a16:creationId xmlns:a16="http://schemas.microsoft.com/office/drawing/2014/main" id="{D61D91B6-64AF-451F-BFA9-70CAE8979B56}"/>
              </a:ext>
            </a:extLst>
          </p:cNvPr>
          <p:cNvSpPr txBox="1">
            <a:spLocks/>
          </p:cNvSpPr>
          <p:nvPr/>
        </p:nvSpPr>
        <p:spPr>
          <a:xfrm>
            <a:off x="421454" y="1219201"/>
            <a:ext cx="8291462" cy="504151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lgn="r">
              <a:buNone/>
            </a:pPr>
            <a:endParaRPr lang="en-US" sz="2200" dirty="0">
              <a:latin typeface="Arial" panose="020B0604020202020204" pitchFamily="34" charset="0"/>
            </a:endParaRPr>
          </a:p>
        </p:txBody>
      </p:sp>
      <p:pic>
        <p:nvPicPr>
          <p:cNvPr id="9218" name="Picture 2">
            <a:extLst>
              <a:ext uri="{FF2B5EF4-FFF2-40B4-BE49-F238E27FC236}">
                <a16:creationId xmlns:a16="http://schemas.microsoft.com/office/drawing/2014/main" id="{002F95A9-00BA-4A23-AD20-024387F635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4" y="3471922"/>
            <a:ext cx="3005137" cy="211561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F03AFF64-D615-4ECE-91F7-ED386A0A3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71" y="3463121"/>
            <a:ext cx="3005136" cy="211561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43E02953-9DED-42A1-8A34-C2616FD59D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871" y="1279263"/>
            <a:ext cx="3005136" cy="2155858"/>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CAB2E1C2-6A96-466F-A630-50773F0991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8975" y="1285842"/>
            <a:ext cx="3005136" cy="2115616"/>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2B652B76-A9C5-4DF2-A833-1B94FB6A86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4111" y="2339140"/>
            <a:ext cx="2931368" cy="2137794"/>
          </a:xfrm>
          <a:prstGeom prst="rect">
            <a:avLst/>
          </a:prstGeom>
          <a:noFill/>
          <a:extLst>
            <a:ext uri="{909E8E84-426E-40DD-AFC4-6F175D3DCCD1}">
              <a14:hiddenFill xmlns:a14="http://schemas.microsoft.com/office/drawing/2010/main">
                <a:solidFill>
                  <a:srgbClr val="FFFFFF"/>
                </a:solidFill>
              </a14:hiddenFill>
            </a:ext>
          </a:extLst>
        </p:spPr>
      </p:pic>
      <p:sp>
        <p:nvSpPr>
          <p:cNvPr id="20" name="Subtitle 3">
            <a:extLst>
              <a:ext uri="{FF2B5EF4-FFF2-40B4-BE49-F238E27FC236}">
                <a16:creationId xmlns:a16="http://schemas.microsoft.com/office/drawing/2014/main" id="{E56C021F-CF2C-4836-B1FB-B3190CBFA802}"/>
              </a:ext>
            </a:extLst>
          </p:cNvPr>
          <p:cNvSpPr>
            <a:spLocks noGrp="1"/>
          </p:cNvSpPr>
          <p:nvPr>
            <p:ph type="subTitle" idx="1"/>
          </p:nvPr>
        </p:nvSpPr>
        <p:spPr>
          <a:xfrm>
            <a:off x="628650" y="5791200"/>
            <a:ext cx="7877072" cy="474400"/>
          </a:xfrm>
        </p:spPr>
        <p:txBody>
          <a:bodyPr>
            <a:normAutofit fontScale="85000" lnSpcReduction="10000"/>
          </a:bodyPr>
          <a:lstStyle/>
          <a:p>
            <a:r>
              <a:rPr lang="en-US" dirty="0">
                <a:solidFill>
                  <a:schemeClr val="tx1">
                    <a:lumMod val="50000"/>
                    <a:lumOff val="50000"/>
                  </a:schemeClr>
                </a:solidFill>
              </a:rPr>
              <a:t>However, outliers are not handled due to consideration of the realistic ranges of values.</a:t>
            </a:r>
          </a:p>
          <a:p>
            <a:endParaRPr lang="en-US" dirty="0">
              <a:solidFill>
                <a:schemeClr val="tx1">
                  <a:lumMod val="50000"/>
                  <a:lumOff val="50000"/>
                </a:schemeClr>
              </a:solidFill>
            </a:endParaRPr>
          </a:p>
        </p:txBody>
      </p:sp>
    </p:spTree>
    <p:extLst>
      <p:ext uri="{BB962C8B-B14F-4D97-AF65-F5344CB8AC3E}">
        <p14:creationId xmlns:p14="http://schemas.microsoft.com/office/powerpoint/2010/main" val="197939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4753-FFA6-47F0-9B4F-0BD3AF7DE781}"/>
              </a:ext>
            </a:extLst>
          </p:cNvPr>
          <p:cNvSpPr>
            <a:spLocks noGrp="1"/>
          </p:cNvSpPr>
          <p:nvPr>
            <p:ph type="title"/>
          </p:nvPr>
        </p:nvSpPr>
        <p:spPr>
          <a:xfrm>
            <a:off x="609600" y="1254565"/>
            <a:ext cx="2277495" cy="2403035"/>
          </a:xfrm>
        </p:spPr>
        <p:txBody>
          <a:bodyPr anchor="ctr">
            <a:normAutofit/>
          </a:bodyPr>
          <a:lstStyle/>
          <a:p>
            <a:pPr algn="l"/>
            <a:r>
              <a:rPr lang="en-US" sz="2600" dirty="0">
                <a:latin typeface="Arial" panose="020B0604020202020204" pitchFamily="34" charset="0"/>
                <a:cs typeface="Arial" panose="020B0604020202020204" pitchFamily="34" charset="0"/>
              </a:rPr>
              <a:t>Scaling of continuous attributes </a:t>
            </a:r>
          </a:p>
        </p:txBody>
      </p:sp>
      <p:pic>
        <p:nvPicPr>
          <p:cNvPr id="10" name="Content Placeholder 9">
            <a:extLst>
              <a:ext uri="{FF2B5EF4-FFF2-40B4-BE49-F238E27FC236}">
                <a16:creationId xmlns:a16="http://schemas.microsoft.com/office/drawing/2014/main" id="{87718606-098C-4CE9-A03A-367E63952ADF}"/>
              </a:ext>
            </a:extLst>
          </p:cNvPr>
          <p:cNvPicPr>
            <a:picLocks noGrp="1" noChangeAspect="1"/>
          </p:cNvPicPr>
          <p:nvPr>
            <p:ph sz="quarter" idx="13"/>
          </p:nvPr>
        </p:nvPicPr>
        <p:blipFill rotWithShape="1">
          <a:blip r:embed="rId2"/>
          <a:srcRect l="1113"/>
          <a:stretch/>
        </p:blipFill>
        <p:spPr>
          <a:xfrm>
            <a:off x="2887095" y="3888481"/>
            <a:ext cx="5887522" cy="1469203"/>
          </a:xfrm>
        </p:spPr>
      </p:pic>
      <p:sp>
        <p:nvSpPr>
          <p:cNvPr id="5" name="Title 3">
            <a:extLst>
              <a:ext uri="{FF2B5EF4-FFF2-40B4-BE49-F238E27FC236}">
                <a16:creationId xmlns:a16="http://schemas.microsoft.com/office/drawing/2014/main" id="{EEC25822-884B-4125-AB08-16C4CCB9C7BF}"/>
              </a:ext>
            </a:extLst>
          </p:cNvPr>
          <p:cNvSpPr txBox="1">
            <a:spLocks/>
          </p:cNvSpPr>
          <p:nvPr/>
        </p:nvSpPr>
        <p:spPr>
          <a:xfrm>
            <a:off x="628649" y="356659"/>
            <a:ext cx="7877073" cy="710141"/>
          </a:xfrm>
          <a:prstGeom prst="rect">
            <a:avLst/>
          </a:prstGeom>
        </p:spPr>
        <p:txBody>
          <a:bodyPr vert="horz" lIns="91440" tIns="45720" rIns="91440" bIns="45720" rtlCol="0" anchor="b">
            <a:normAutofit/>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dirty="0">
                <a:solidFill>
                  <a:srgbClr val="FF0000"/>
                </a:solidFill>
              </a:rPr>
              <a:t>3. Machine Learning Procedure (1b)</a:t>
            </a:r>
          </a:p>
        </p:txBody>
      </p:sp>
      <p:sp>
        <p:nvSpPr>
          <p:cNvPr id="8" name="Title 1">
            <a:extLst>
              <a:ext uri="{FF2B5EF4-FFF2-40B4-BE49-F238E27FC236}">
                <a16:creationId xmlns:a16="http://schemas.microsoft.com/office/drawing/2014/main" id="{502A08E7-8C4C-466E-A533-C431032AD036}"/>
              </a:ext>
            </a:extLst>
          </p:cNvPr>
          <p:cNvSpPr txBox="1">
            <a:spLocks/>
          </p:cNvSpPr>
          <p:nvPr/>
        </p:nvSpPr>
        <p:spPr>
          <a:xfrm>
            <a:off x="609600" y="3429000"/>
            <a:ext cx="2277495" cy="2403035"/>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US" sz="2600" dirty="0">
                <a:latin typeface="Arial" panose="020B0604020202020204" pitchFamily="34" charset="0"/>
                <a:cs typeface="Arial" panose="020B0604020202020204" pitchFamily="34" charset="0"/>
              </a:rPr>
              <a:t>Encoding of categorical attributes</a:t>
            </a:r>
          </a:p>
        </p:txBody>
      </p:sp>
      <p:pic>
        <p:nvPicPr>
          <p:cNvPr id="12" name="Picture 11">
            <a:extLst>
              <a:ext uri="{FF2B5EF4-FFF2-40B4-BE49-F238E27FC236}">
                <a16:creationId xmlns:a16="http://schemas.microsoft.com/office/drawing/2014/main" id="{D0B6CE2E-1130-4ACD-AC60-9D282842DB5E}"/>
              </a:ext>
            </a:extLst>
          </p:cNvPr>
          <p:cNvPicPr>
            <a:picLocks noChangeAspect="1"/>
          </p:cNvPicPr>
          <p:nvPr/>
        </p:nvPicPr>
        <p:blipFill>
          <a:blip r:embed="rId3"/>
          <a:stretch>
            <a:fillRect/>
          </a:stretch>
        </p:blipFill>
        <p:spPr>
          <a:xfrm>
            <a:off x="2887095" y="1680502"/>
            <a:ext cx="5490313" cy="1654615"/>
          </a:xfrm>
          <a:prstGeom prst="rect">
            <a:avLst/>
          </a:prstGeom>
        </p:spPr>
      </p:pic>
    </p:spTree>
    <p:extLst>
      <p:ext uri="{BB962C8B-B14F-4D97-AF65-F5344CB8AC3E}">
        <p14:creationId xmlns:p14="http://schemas.microsoft.com/office/powerpoint/2010/main" val="3626149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EEC25822-884B-4125-AB08-16C4CCB9C7BF}"/>
              </a:ext>
            </a:extLst>
          </p:cNvPr>
          <p:cNvSpPr txBox="1">
            <a:spLocks/>
          </p:cNvSpPr>
          <p:nvPr/>
        </p:nvSpPr>
        <p:spPr>
          <a:xfrm>
            <a:off x="628649" y="356659"/>
            <a:ext cx="7877073" cy="710141"/>
          </a:xfrm>
          <a:prstGeom prst="rect">
            <a:avLst/>
          </a:prstGeom>
        </p:spPr>
        <p:txBody>
          <a:bodyPr vert="horz" lIns="91440" tIns="45720" rIns="91440" bIns="45720" rtlCol="0" anchor="b">
            <a:normAutofit/>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dirty="0">
                <a:solidFill>
                  <a:srgbClr val="FF0000"/>
                </a:solidFill>
              </a:rPr>
              <a:t>3. Machine Learning Procedure (2)</a:t>
            </a:r>
          </a:p>
        </p:txBody>
      </p:sp>
      <p:sp>
        <p:nvSpPr>
          <p:cNvPr id="9" name="Content Placeholder 4">
            <a:extLst>
              <a:ext uri="{FF2B5EF4-FFF2-40B4-BE49-F238E27FC236}">
                <a16:creationId xmlns:a16="http://schemas.microsoft.com/office/drawing/2014/main" id="{EC778B9B-1F77-4C72-89AA-761A17854229}"/>
              </a:ext>
            </a:extLst>
          </p:cNvPr>
          <p:cNvSpPr>
            <a:spLocks noGrp="1"/>
          </p:cNvSpPr>
          <p:nvPr>
            <p:ph sz="quarter" idx="13"/>
          </p:nvPr>
        </p:nvSpPr>
        <p:spPr>
          <a:xfrm>
            <a:off x="762000" y="1295400"/>
            <a:ext cx="7743723" cy="4910138"/>
          </a:xfrm>
        </p:spPr>
        <p:txBody>
          <a:bodyPr anchor="t">
            <a:normAutofit/>
          </a:bodyPr>
          <a:lstStyle/>
          <a:p>
            <a:pPr marL="0" indent="0">
              <a:buNone/>
            </a:pPr>
            <a:r>
              <a:rPr lang="en-US" sz="3000" b="1" dirty="0">
                <a:latin typeface="Arial" panose="020B0604020202020204" pitchFamily="34" charset="0"/>
                <a:cs typeface="Arial" panose="020B0604020202020204" pitchFamily="34" charset="0"/>
              </a:rPr>
              <a:t>Model selection</a:t>
            </a:r>
            <a:r>
              <a:rPr lang="en-US" sz="3000" dirty="0">
                <a:latin typeface="Arial" panose="020B0604020202020204" pitchFamily="34" charset="0"/>
                <a:cs typeface="Arial" panose="020B0604020202020204" pitchFamily="34" charset="0"/>
              </a:rPr>
              <a:t>: Classification algorithms</a:t>
            </a:r>
            <a:endParaRPr lang="en-US" sz="3000" dirty="0">
              <a:solidFill>
                <a:srgbClr val="3C4245"/>
              </a:solidFill>
              <a:latin typeface="Arial" panose="020B0604020202020204" pitchFamily="34" charset="0"/>
            </a:endParaRPr>
          </a:p>
          <a:p>
            <a:r>
              <a:rPr lang="en-US" sz="2600" dirty="0">
                <a:solidFill>
                  <a:srgbClr val="3C4245"/>
                </a:solidFill>
                <a:latin typeface="Arial" panose="020B0604020202020204" pitchFamily="34" charset="0"/>
              </a:rPr>
              <a:t>Decision Tree</a:t>
            </a:r>
          </a:p>
          <a:p>
            <a:r>
              <a:rPr lang="en-US" sz="2600" dirty="0">
                <a:solidFill>
                  <a:srgbClr val="3C4245"/>
                </a:solidFill>
                <a:latin typeface="Arial" panose="020B0604020202020204" pitchFamily="34" charset="0"/>
              </a:rPr>
              <a:t>Logistic Regression</a:t>
            </a:r>
          </a:p>
          <a:p>
            <a:r>
              <a:rPr lang="en-US" sz="2600" dirty="0">
                <a:solidFill>
                  <a:srgbClr val="3C4245"/>
                </a:solidFill>
                <a:latin typeface="Arial" panose="020B0604020202020204" pitchFamily="34" charset="0"/>
              </a:rPr>
              <a:t>K-Nearest Neighbors</a:t>
            </a:r>
          </a:p>
          <a:p>
            <a:r>
              <a:rPr lang="en-US" sz="2600" dirty="0">
                <a:solidFill>
                  <a:srgbClr val="3C4245"/>
                </a:solidFill>
                <a:latin typeface="Arial" panose="020B0604020202020204" pitchFamily="34" charset="0"/>
              </a:rPr>
              <a:t>Support Vector Machine</a:t>
            </a:r>
          </a:p>
          <a:p>
            <a:r>
              <a:rPr lang="en-US" sz="2600" dirty="0">
                <a:solidFill>
                  <a:srgbClr val="3C4245"/>
                </a:solidFill>
                <a:latin typeface="Arial" panose="020B0604020202020204" pitchFamily="34" charset="0"/>
              </a:rPr>
              <a:t>Gaussian Naïve Bayes</a:t>
            </a:r>
          </a:p>
          <a:p>
            <a:r>
              <a:rPr lang="en-US" sz="2600" dirty="0">
                <a:solidFill>
                  <a:srgbClr val="3C4245"/>
                </a:solidFill>
                <a:latin typeface="Arial" panose="020B0604020202020204" pitchFamily="34" charset="0"/>
              </a:rPr>
              <a:t>Random Forest</a:t>
            </a:r>
          </a:p>
        </p:txBody>
      </p:sp>
      <p:pic>
        <p:nvPicPr>
          <p:cNvPr id="7" name="Picture 6">
            <a:extLst>
              <a:ext uri="{FF2B5EF4-FFF2-40B4-BE49-F238E27FC236}">
                <a16:creationId xmlns:a16="http://schemas.microsoft.com/office/drawing/2014/main" id="{F1AA927E-0C53-4EFD-88CC-0A5352C311B6}"/>
              </a:ext>
            </a:extLst>
          </p:cNvPr>
          <p:cNvPicPr>
            <a:picLocks noChangeAspect="1"/>
          </p:cNvPicPr>
          <p:nvPr/>
        </p:nvPicPr>
        <p:blipFill>
          <a:blip r:embed="rId2"/>
          <a:stretch>
            <a:fillRect/>
          </a:stretch>
        </p:blipFill>
        <p:spPr>
          <a:xfrm>
            <a:off x="1219200" y="4800600"/>
            <a:ext cx="6173029" cy="1965116"/>
          </a:xfrm>
          <a:prstGeom prst="rect">
            <a:avLst/>
          </a:prstGeom>
          <a:ln>
            <a:solidFill>
              <a:schemeClr val="tx1"/>
            </a:solidFill>
          </a:ln>
        </p:spPr>
      </p:pic>
      <p:sp>
        <p:nvSpPr>
          <p:cNvPr id="13" name="Rectangle 12">
            <a:extLst>
              <a:ext uri="{FF2B5EF4-FFF2-40B4-BE49-F238E27FC236}">
                <a16:creationId xmlns:a16="http://schemas.microsoft.com/office/drawing/2014/main" id="{4B6CA02C-0FA7-4734-BD89-C21AC1805ECF}"/>
              </a:ext>
            </a:extLst>
          </p:cNvPr>
          <p:cNvSpPr/>
          <p:nvPr/>
        </p:nvSpPr>
        <p:spPr>
          <a:xfrm>
            <a:off x="5897217" y="5150746"/>
            <a:ext cx="1394792" cy="2594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10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EEC25822-884B-4125-AB08-16C4CCB9C7BF}"/>
              </a:ext>
            </a:extLst>
          </p:cNvPr>
          <p:cNvSpPr txBox="1">
            <a:spLocks/>
          </p:cNvSpPr>
          <p:nvPr/>
        </p:nvSpPr>
        <p:spPr>
          <a:xfrm>
            <a:off x="628649" y="356659"/>
            <a:ext cx="7877073" cy="710141"/>
          </a:xfrm>
          <a:prstGeom prst="rect">
            <a:avLst/>
          </a:prstGeom>
        </p:spPr>
        <p:txBody>
          <a:bodyPr vert="horz" lIns="91440" tIns="45720" rIns="91440" bIns="45720" rtlCol="0" anchor="b">
            <a:normAutofit/>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dirty="0">
                <a:solidFill>
                  <a:srgbClr val="FF0000"/>
                </a:solidFill>
              </a:rPr>
              <a:t>3. Machine Learning Procedure (3)</a:t>
            </a:r>
          </a:p>
        </p:txBody>
      </p:sp>
      <p:sp>
        <p:nvSpPr>
          <p:cNvPr id="9" name="Content Placeholder 4">
            <a:extLst>
              <a:ext uri="{FF2B5EF4-FFF2-40B4-BE49-F238E27FC236}">
                <a16:creationId xmlns:a16="http://schemas.microsoft.com/office/drawing/2014/main" id="{EC778B9B-1F77-4C72-89AA-761A17854229}"/>
              </a:ext>
            </a:extLst>
          </p:cNvPr>
          <p:cNvSpPr>
            <a:spLocks noGrp="1"/>
          </p:cNvSpPr>
          <p:nvPr>
            <p:ph sz="quarter" idx="13"/>
          </p:nvPr>
        </p:nvSpPr>
        <p:spPr>
          <a:xfrm>
            <a:off x="762000" y="1295400"/>
            <a:ext cx="7743723" cy="4910138"/>
          </a:xfrm>
        </p:spPr>
        <p:txBody>
          <a:bodyPr anchor="t">
            <a:normAutofit/>
          </a:bodyPr>
          <a:lstStyle/>
          <a:p>
            <a:pPr marL="0" indent="0" algn="ctr">
              <a:buNone/>
            </a:pPr>
            <a:r>
              <a:rPr lang="en-US" sz="3000" b="1" dirty="0">
                <a:solidFill>
                  <a:srgbClr val="3C4245"/>
                </a:solidFill>
                <a:latin typeface="Arial" panose="020B0604020202020204" pitchFamily="34" charset="0"/>
                <a:cs typeface="Arial" panose="020B0604020202020204" pitchFamily="34" charset="0"/>
              </a:rPr>
              <a:t>Principle Component Analysis</a:t>
            </a:r>
          </a:p>
          <a:p>
            <a:pPr marL="0" indent="0">
              <a:buNone/>
            </a:pPr>
            <a:r>
              <a:rPr lang="en-US" sz="1600" b="1" dirty="0">
                <a:solidFill>
                  <a:srgbClr val="3C4245"/>
                </a:solidFill>
                <a:latin typeface="Arial" panose="020B0604020202020204" pitchFamily="34" charset="0"/>
                <a:cs typeface="Arial" panose="020B0604020202020204" pitchFamily="34" charset="0"/>
              </a:rPr>
              <a:t>Using RFC			Using LR</a:t>
            </a:r>
            <a:endParaRPr lang="en-US" sz="1400" b="1" dirty="0">
              <a:solidFill>
                <a:srgbClr val="3C4245"/>
              </a:solidFill>
              <a:latin typeface="Arial" panose="020B0604020202020204" pitchFamily="34" charset="0"/>
            </a:endParaRPr>
          </a:p>
        </p:txBody>
      </p:sp>
      <p:pic>
        <p:nvPicPr>
          <p:cNvPr id="7" name="Picture 6">
            <a:extLst>
              <a:ext uri="{FF2B5EF4-FFF2-40B4-BE49-F238E27FC236}">
                <a16:creationId xmlns:a16="http://schemas.microsoft.com/office/drawing/2014/main" id="{FD855B00-E758-41B7-ACB6-A1D2B179AA04}"/>
              </a:ext>
            </a:extLst>
          </p:cNvPr>
          <p:cNvPicPr>
            <a:picLocks noChangeAspect="1"/>
          </p:cNvPicPr>
          <p:nvPr/>
        </p:nvPicPr>
        <p:blipFill>
          <a:blip r:embed="rId2"/>
          <a:stretch>
            <a:fillRect/>
          </a:stretch>
        </p:blipFill>
        <p:spPr>
          <a:xfrm>
            <a:off x="641175" y="2133600"/>
            <a:ext cx="3333751" cy="4511016"/>
          </a:xfrm>
          <a:prstGeom prst="rect">
            <a:avLst/>
          </a:prstGeom>
        </p:spPr>
      </p:pic>
      <p:sp>
        <p:nvSpPr>
          <p:cNvPr id="8" name="Rectangle 7">
            <a:extLst>
              <a:ext uri="{FF2B5EF4-FFF2-40B4-BE49-F238E27FC236}">
                <a16:creationId xmlns:a16="http://schemas.microsoft.com/office/drawing/2014/main" id="{5549A53D-B800-4724-A7CA-8C60F8CD098C}"/>
              </a:ext>
            </a:extLst>
          </p:cNvPr>
          <p:cNvSpPr/>
          <p:nvPr/>
        </p:nvSpPr>
        <p:spPr>
          <a:xfrm>
            <a:off x="628649" y="3962400"/>
            <a:ext cx="3333751" cy="1676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07FDF97-12C1-4655-90F2-309616D6C834}"/>
              </a:ext>
            </a:extLst>
          </p:cNvPr>
          <p:cNvPicPr>
            <a:picLocks noChangeAspect="1"/>
          </p:cNvPicPr>
          <p:nvPr/>
        </p:nvPicPr>
        <p:blipFill>
          <a:blip r:embed="rId3"/>
          <a:stretch>
            <a:fillRect/>
          </a:stretch>
        </p:blipFill>
        <p:spPr>
          <a:xfrm>
            <a:off x="4343400" y="2101049"/>
            <a:ext cx="3388710" cy="4511016"/>
          </a:xfrm>
          <a:prstGeom prst="rect">
            <a:avLst/>
          </a:prstGeom>
        </p:spPr>
      </p:pic>
      <p:sp>
        <p:nvSpPr>
          <p:cNvPr id="12" name="Rectangle 11">
            <a:extLst>
              <a:ext uri="{FF2B5EF4-FFF2-40B4-BE49-F238E27FC236}">
                <a16:creationId xmlns:a16="http://schemas.microsoft.com/office/drawing/2014/main" id="{99A0091C-CAAF-4A1F-9489-AB80607386C7}"/>
              </a:ext>
            </a:extLst>
          </p:cNvPr>
          <p:cNvSpPr/>
          <p:nvPr/>
        </p:nvSpPr>
        <p:spPr>
          <a:xfrm>
            <a:off x="4343400" y="4278464"/>
            <a:ext cx="3333751" cy="1676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217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628650" y="356659"/>
            <a:ext cx="2297430" cy="5999699"/>
          </a:xfrm>
        </p:spPr>
        <p:txBody>
          <a:bodyPr anchor="ctr"/>
          <a:lstStyle/>
          <a:p>
            <a:pPr algn="ctr"/>
            <a:r>
              <a:rPr lang="en-IN" dirty="0">
                <a:solidFill>
                  <a:srgbClr val="FF0000"/>
                </a:solidFill>
              </a:rPr>
              <a:t>Overview</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2</a:t>
            </a:fld>
            <a:endParaRPr lang="en-IN" dirty="0"/>
          </a:p>
        </p:txBody>
      </p:sp>
      <p:sp>
        <p:nvSpPr>
          <p:cNvPr id="5" name="Content Placeholder 4">
            <a:extLst>
              <a:ext uri="{FF2B5EF4-FFF2-40B4-BE49-F238E27FC236}">
                <a16:creationId xmlns:a16="http://schemas.microsoft.com/office/drawing/2014/main" id="{BB4FD20E-62B9-4B91-848F-C2356ED67E87}"/>
              </a:ext>
            </a:extLst>
          </p:cNvPr>
          <p:cNvSpPr>
            <a:spLocks noGrp="1"/>
          </p:cNvSpPr>
          <p:nvPr>
            <p:ph sz="quarter" idx="13"/>
          </p:nvPr>
        </p:nvSpPr>
        <p:spPr/>
        <p:txBody>
          <a:bodyPr/>
          <a:lstStyle/>
          <a:p>
            <a:pPr marL="514350" indent="-514350">
              <a:buAutoNum type="arabicPeriod"/>
            </a:pPr>
            <a:r>
              <a:rPr lang="en-US" dirty="0"/>
              <a:t>Introduction</a:t>
            </a:r>
          </a:p>
          <a:p>
            <a:pPr marL="514350" indent="-514350">
              <a:buAutoNum type="arabicPeriod"/>
            </a:pPr>
            <a:r>
              <a:rPr lang="en-US" dirty="0"/>
              <a:t>Dataset used</a:t>
            </a:r>
          </a:p>
          <a:p>
            <a:pPr marL="514350" indent="-514350">
              <a:buAutoNum type="arabicPeriod"/>
            </a:pPr>
            <a:r>
              <a:rPr lang="en-US" dirty="0"/>
              <a:t>Machine Learning procedure</a:t>
            </a:r>
          </a:p>
          <a:p>
            <a:pPr marL="514350" indent="-514350">
              <a:buAutoNum type="arabicPeriod"/>
            </a:pPr>
            <a:r>
              <a:rPr lang="en-US" dirty="0"/>
              <a:t>Results discussion</a:t>
            </a:r>
          </a:p>
          <a:p>
            <a:pPr marL="514350" indent="-514350">
              <a:buAutoNum type="arabicPeriod"/>
            </a:pPr>
            <a:r>
              <a:rPr lang="en-US" dirty="0"/>
              <a:t>Further considerations</a:t>
            </a:r>
          </a:p>
        </p:txBody>
      </p:sp>
    </p:spTree>
    <p:extLst>
      <p:ext uri="{BB962C8B-B14F-4D97-AF65-F5344CB8AC3E}">
        <p14:creationId xmlns:p14="http://schemas.microsoft.com/office/powerpoint/2010/main" val="1040656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EEC25822-884B-4125-AB08-16C4CCB9C7BF}"/>
              </a:ext>
            </a:extLst>
          </p:cNvPr>
          <p:cNvSpPr txBox="1">
            <a:spLocks/>
          </p:cNvSpPr>
          <p:nvPr/>
        </p:nvSpPr>
        <p:spPr>
          <a:xfrm>
            <a:off x="628649" y="356659"/>
            <a:ext cx="7877073" cy="710141"/>
          </a:xfrm>
          <a:prstGeom prst="rect">
            <a:avLst/>
          </a:prstGeom>
        </p:spPr>
        <p:txBody>
          <a:bodyPr vert="horz" lIns="91440" tIns="45720" rIns="91440" bIns="45720" rtlCol="0" anchor="b">
            <a:normAutofit/>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dirty="0">
                <a:solidFill>
                  <a:srgbClr val="FF0000"/>
                </a:solidFill>
              </a:rPr>
              <a:t>3. Machine Learning Procedure (3)</a:t>
            </a:r>
          </a:p>
        </p:txBody>
      </p:sp>
      <p:sp>
        <p:nvSpPr>
          <p:cNvPr id="9" name="Content Placeholder 4">
            <a:extLst>
              <a:ext uri="{FF2B5EF4-FFF2-40B4-BE49-F238E27FC236}">
                <a16:creationId xmlns:a16="http://schemas.microsoft.com/office/drawing/2014/main" id="{EC778B9B-1F77-4C72-89AA-761A17854229}"/>
              </a:ext>
            </a:extLst>
          </p:cNvPr>
          <p:cNvSpPr>
            <a:spLocks noGrp="1"/>
          </p:cNvSpPr>
          <p:nvPr>
            <p:ph sz="quarter" idx="13"/>
          </p:nvPr>
        </p:nvSpPr>
        <p:spPr>
          <a:xfrm>
            <a:off x="762000" y="1295400"/>
            <a:ext cx="7743723" cy="4910138"/>
          </a:xfrm>
        </p:spPr>
        <p:txBody>
          <a:bodyPr anchor="t">
            <a:normAutofit/>
          </a:bodyPr>
          <a:lstStyle/>
          <a:p>
            <a:pPr marL="0" indent="0" algn="ctr">
              <a:buNone/>
            </a:pPr>
            <a:r>
              <a:rPr lang="en-US" sz="3000" b="1" dirty="0">
                <a:solidFill>
                  <a:srgbClr val="3C4245"/>
                </a:solidFill>
                <a:latin typeface="Arial" panose="020B0604020202020204" pitchFamily="34" charset="0"/>
                <a:cs typeface="Arial" panose="020B0604020202020204" pitchFamily="34" charset="0"/>
              </a:rPr>
              <a:t>Principle Component Analysis</a:t>
            </a:r>
          </a:p>
          <a:p>
            <a:pPr marL="0" indent="0">
              <a:buNone/>
            </a:pPr>
            <a:r>
              <a:rPr lang="en-US" sz="1600" b="1" dirty="0">
                <a:solidFill>
                  <a:srgbClr val="3C4245"/>
                </a:solidFill>
                <a:latin typeface="Arial" panose="020B0604020202020204" pitchFamily="34" charset="0"/>
                <a:cs typeface="Arial" panose="020B0604020202020204" pitchFamily="34" charset="0"/>
              </a:rPr>
              <a:t>Using dimensions: 13			</a:t>
            </a:r>
          </a:p>
          <a:p>
            <a:pPr marL="0" indent="0">
              <a:buNone/>
            </a:pPr>
            <a:endParaRPr lang="en-US" sz="1600" b="1" dirty="0">
              <a:solidFill>
                <a:srgbClr val="3C4245"/>
              </a:solidFill>
              <a:latin typeface="Arial" panose="020B0604020202020204" pitchFamily="34" charset="0"/>
              <a:cs typeface="Arial" panose="020B0604020202020204" pitchFamily="34" charset="0"/>
            </a:endParaRPr>
          </a:p>
          <a:p>
            <a:pPr marL="0" indent="0">
              <a:buNone/>
            </a:pPr>
            <a:endParaRPr lang="en-US" sz="1600" b="1" dirty="0">
              <a:solidFill>
                <a:srgbClr val="3C4245"/>
              </a:solidFill>
              <a:latin typeface="Arial" panose="020B0604020202020204" pitchFamily="34" charset="0"/>
              <a:cs typeface="Arial" panose="020B0604020202020204" pitchFamily="34" charset="0"/>
            </a:endParaRPr>
          </a:p>
          <a:p>
            <a:pPr marL="0" indent="0">
              <a:buNone/>
            </a:pPr>
            <a:endParaRPr lang="en-US" sz="1600" b="1" dirty="0">
              <a:solidFill>
                <a:srgbClr val="3C4245"/>
              </a:solidFill>
              <a:latin typeface="Arial" panose="020B0604020202020204" pitchFamily="34" charset="0"/>
              <a:cs typeface="Arial" panose="020B0604020202020204" pitchFamily="34" charset="0"/>
            </a:endParaRPr>
          </a:p>
          <a:p>
            <a:pPr marL="0" indent="0">
              <a:buNone/>
            </a:pPr>
            <a:endParaRPr lang="en-US" sz="1600" b="1" dirty="0">
              <a:solidFill>
                <a:srgbClr val="3C4245"/>
              </a:solidFill>
              <a:latin typeface="Arial" panose="020B0604020202020204" pitchFamily="34" charset="0"/>
              <a:cs typeface="Arial" panose="020B0604020202020204" pitchFamily="34" charset="0"/>
            </a:endParaRPr>
          </a:p>
          <a:p>
            <a:pPr marL="0" indent="0">
              <a:buNone/>
            </a:pPr>
            <a:endParaRPr lang="en-US" sz="1600" b="1" dirty="0">
              <a:solidFill>
                <a:srgbClr val="3C4245"/>
              </a:solidFill>
              <a:latin typeface="Arial" panose="020B0604020202020204" pitchFamily="34" charset="0"/>
              <a:cs typeface="Arial" panose="020B0604020202020204" pitchFamily="34" charset="0"/>
            </a:endParaRPr>
          </a:p>
          <a:p>
            <a:pPr marL="0" indent="0">
              <a:buNone/>
            </a:pPr>
            <a:endParaRPr lang="en-US" sz="1600" b="1" dirty="0">
              <a:solidFill>
                <a:srgbClr val="3C4245"/>
              </a:solidFill>
              <a:latin typeface="Arial" panose="020B0604020202020204" pitchFamily="34" charset="0"/>
              <a:cs typeface="Arial" panose="020B0604020202020204" pitchFamily="34" charset="0"/>
            </a:endParaRPr>
          </a:p>
          <a:p>
            <a:pPr marL="0" indent="0">
              <a:buNone/>
            </a:pPr>
            <a:endParaRPr lang="en-US" sz="1600" b="1" dirty="0">
              <a:solidFill>
                <a:srgbClr val="3C4245"/>
              </a:solidFill>
              <a:latin typeface="Arial" panose="020B0604020202020204" pitchFamily="34" charset="0"/>
              <a:cs typeface="Arial" panose="020B0604020202020204" pitchFamily="34" charset="0"/>
            </a:endParaRPr>
          </a:p>
          <a:p>
            <a:pPr marL="0" indent="0">
              <a:buNone/>
            </a:pPr>
            <a:r>
              <a:rPr lang="en-US" sz="1600" b="1" dirty="0">
                <a:solidFill>
                  <a:srgbClr val="3C4245"/>
                </a:solidFill>
                <a:latin typeface="Arial" panose="020B0604020202020204" pitchFamily="34" charset="0"/>
                <a:cs typeface="Arial" panose="020B0604020202020204" pitchFamily="34" charset="0"/>
              </a:rPr>
              <a:t>Using dimensions: 15</a:t>
            </a:r>
            <a:endParaRPr lang="en-US" sz="1400" b="1" dirty="0">
              <a:solidFill>
                <a:srgbClr val="3C4245"/>
              </a:solidFill>
              <a:latin typeface="Arial" panose="020B0604020202020204" pitchFamily="34" charset="0"/>
            </a:endParaRPr>
          </a:p>
        </p:txBody>
      </p:sp>
      <p:pic>
        <p:nvPicPr>
          <p:cNvPr id="3" name="Picture 2">
            <a:extLst>
              <a:ext uri="{FF2B5EF4-FFF2-40B4-BE49-F238E27FC236}">
                <a16:creationId xmlns:a16="http://schemas.microsoft.com/office/drawing/2014/main" id="{C7ED3D0F-81F4-43FB-92BF-2EE5B3833EBF}"/>
              </a:ext>
            </a:extLst>
          </p:cNvPr>
          <p:cNvPicPr>
            <a:picLocks noChangeAspect="1"/>
          </p:cNvPicPr>
          <p:nvPr/>
        </p:nvPicPr>
        <p:blipFill>
          <a:blip r:embed="rId2"/>
          <a:stretch>
            <a:fillRect/>
          </a:stretch>
        </p:blipFill>
        <p:spPr>
          <a:xfrm>
            <a:off x="1436596" y="2209800"/>
            <a:ext cx="6270807" cy="1921876"/>
          </a:xfrm>
          <a:prstGeom prst="rect">
            <a:avLst/>
          </a:prstGeom>
        </p:spPr>
      </p:pic>
      <p:pic>
        <p:nvPicPr>
          <p:cNvPr id="6" name="Picture 5">
            <a:extLst>
              <a:ext uri="{FF2B5EF4-FFF2-40B4-BE49-F238E27FC236}">
                <a16:creationId xmlns:a16="http://schemas.microsoft.com/office/drawing/2014/main" id="{3EB6D0ED-033E-4C80-BC71-31F2D72AA210}"/>
              </a:ext>
            </a:extLst>
          </p:cNvPr>
          <p:cNvPicPr>
            <a:picLocks noChangeAspect="1"/>
          </p:cNvPicPr>
          <p:nvPr/>
        </p:nvPicPr>
        <p:blipFill>
          <a:blip r:embed="rId3"/>
          <a:stretch>
            <a:fillRect/>
          </a:stretch>
        </p:blipFill>
        <p:spPr>
          <a:xfrm>
            <a:off x="1436595" y="4538663"/>
            <a:ext cx="6260483" cy="1895475"/>
          </a:xfrm>
          <a:prstGeom prst="rect">
            <a:avLst/>
          </a:prstGeom>
        </p:spPr>
      </p:pic>
      <p:sp>
        <p:nvSpPr>
          <p:cNvPr id="13" name="Rectangle 12">
            <a:extLst>
              <a:ext uri="{FF2B5EF4-FFF2-40B4-BE49-F238E27FC236}">
                <a16:creationId xmlns:a16="http://schemas.microsoft.com/office/drawing/2014/main" id="{EC39E7C7-FA75-420E-9BA7-12B14EA1983B}"/>
              </a:ext>
            </a:extLst>
          </p:cNvPr>
          <p:cNvSpPr/>
          <p:nvPr/>
        </p:nvSpPr>
        <p:spPr>
          <a:xfrm>
            <a:off x="6203685" y="2539897"/>
            <a:ext cx="1424846" cy="2409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7417F6D-8F95-4A08-8EEA-2F1FC792796C}"/>
              </a:ext>
            </a:extLst>
          </p:cNvPr>
          <p:cNvSpPr/>
          <p:nvPr/>
        </p:nvSpPr>
        <p:spPr>
          <a:xfrm>
            <a:off x="6135756" y="4837946"/>
            <a:ext cx="1424846" cy="2409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Checkmark with solid fill">
            <a:extLst>
              <a:ext uri="{FF2B5EF4-FFF2-40B4-BE49-F238E27FC236}">
                <a16:creationId xmlns:a16="http://schemas.microsoft.com/office/drawing/2014/main" id="{C65D08E2-20E4-4AB4-9399-68CAACE8D3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67599" y="2713538"/>
            <a:ext cx="914400" cy="914400"/>
          </a:xfrm>
          <a:prstGeom prst="rect">
            <a:avLst/>
          </a:prstGeom>
        </p:spPr>
      </p:pic>
    </p:spTree>
    <p:extLst>
      <p:ext uri="{BB962C8B-B14F-4D97-AF65-F5344CB8AC3E}">
        <p14:creationId xmlns:p14="http://schemas.microsoft.com/office/powerpoint/2010/main" val="4166202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EEC25822-884B-4125-AB08-16C4CCB9C7BF}"/>
              </a:ext>
            </a:extLst>
          </p:cNvPr>
          <p:cNvSpPr txBox="1">
            <a:spLocks/>
          </p:cNvSpPr>
          <p:nvPr/>
        </p:nvSpPr>
        <p:spPr>
          <a:xfrm>
            <a:off x="628649" y="356659"/>
            <a:ext cx="7877073" cy="710141"/>
          </a:xfrm>
          <a:prstGeom prst="rect">
            <a:avLst/>
          </a:prstGeom>
        </p:spPr>
        <p:txBody>
          <a:bodyPr vert="horz" lIns="91440" tIns="45720" rIns="91440" bIns="45720" rtlCol="0" anchor="b">
            <a:normAutofit/>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dirty="0">
                <a:solidFill>
                  <a:srgbClr val="FF0000"/>
                </a:solidFill>
              </a:rPr>
              <a:t>3. Machine Learning Procedure (3)</a:t>
            </a:r>
          </a:p>
        </p:txBody>
      </p:sp>
      <p:sp>
        <p:nvSpPr>
          <p:cNvPr id="9" name="Content Placeholder 4">
            <a:extLst>
              <a:ext uri="{FF2B5EF4-FFF2-40B4-BE49-F238E27FC236}">
                <a16:creationId xmlns:a16="http://schemas.microsoft.com/office/drawing/2014/main" id="{EC778B9B-1F77-4C72-89AA-761A17854229}"/>
              </a:ext>
            </a:extLst>
          </p:cNvPr>
          <p:cNvSpPr>
            <a:spLocks noGrp="1"/>
          </p:cNvSpPr>
          <p:nvPr>
            <p:ph sz="quarter" idx="13"/>
          </p:nvPr>
        </p:nvSpPr>
        <p:spPr>
          <a:xfrm>
            <a:off x="762000" y="1295400"/>
            <a:ext cx="7743723" cy="4910138"/>
          </a:xfrm>
        </p:spPr>
        <p:txBody>
          <a:bodyPr anchor="t">
            <a:normAutofit/>
          </a:bodyPr>
          <a:lstStyle/>
          <a:p>
            <a:pPr marL="0" indent="0" algn="ctr">
              <a:buNone/>
            </a:pPr>
            <a:r>
              <a:rPr lang="en-US" sz="3000" b="1" dirty="0">
                <a:solidFill>
                  <a:srgbClr val="3C4245"/>
                </a:solidFill>
                <a:latin typeface="Arial" panose="020B0604020202020204" pitchFamily="34" charset="0"/>
                <a:cs typeface="Arial" panose="020B0604020202020204" pitchFamily="34" charset="0"/>
              </a:rPr>
              <a:t>Cross-Validation</a:t>
            </a:r>
          </a:p>
          <a:p>
            <a:pPr marL="0" indent="0">
              <a:buNone/>
            </a:pPr>
            <a:endParaRPr lang="en-US" sz="1600" b="1" dirty="0">
              <a:solidFill>
                <a:srgbClr val="3C4245"/>
              </a:solidFill>
              <a:latin typeface="Arial" panose="020B0604020202020204" pitchFamily="34" charset="0"/>
              <a:cs typeface="Arial" panose="020B0604020202020204" pitchFamily="34" charset="0"/>
            </a:endParaRPr>
          </a:p>
          <a:p>
            <a:pPr marL="0" indent="0">
              <a:buNone/>
            </a:pPr>
            <a:r>
              <a:rPr lang="en-US" sz="1800" b="1" dirty="0">
                <a:solidFill>
                  <a:srgbClr val="3C4245"/>
                </a:solidFill>
                <a:latin typeface="Arial" panose="020B0604020202020204" pitchFamily="34" charset="0"/>
                <a:cs typeface="Arial" panose="020B0604020202020204" pitchFamily="34" charset="0"/>
              </a:rPr>
              <a:t>To ensure that the result we obtained is valid for other selections of the data			</a:t>
            </a: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r>
              <a:rPr lang="en-US" sz="1800" b="1" dirty="0">
                <a:solidFill>
                  <a:srgbClr val="3C4245"/>
                </a:solidFill>
                <a:latin typeface="Arial" panose="020B0604020202020204" pitchFamily="34" charset="0"/>
                <a:cs typeface="Arial" panose="020B0604020202020204" pitchFamily="34" charset="0"/>
              </a:rPr>
              <a:t>Although the accuracy has decreased slightly, it is still a good estimate.</a:t>
            </a:r>
          </a:p>
        </p:txBody>
      </p:sp>
      <p:pic>
        <p:nvPicPr>
          <p:cNvPr id="4" name="Picture 3">
            <a:extLst>
              <a:ext uri="{FF2B5EF4-FFF2-40B4-BE49-F238E27FC236}">
                <a16:creationId xmlns:a16="http://schemas.microsoft.com/office/drawing/2014/main" id="{164DAF1D-025B-4FD9-823A-97FD7DD60961}"/>
              </a:ext>
            </a:extLst>
          </p:cNvPr>
          <p:cNvPicPr>
            <a:picLocks noChangeAspect="1"/>
          </p:cNvPicPr>
          <p:nvPr/>
        </p:nvPicPr>
        <p:blipFill>
          <a:blip r:embed="rId2"/>
          <a:stretch>
            <a:fillRect/>
          </a:stretch>
        </p:blipFill>
        <p:spPr>
          <a:xfrm>
            <a:off x="762000" y="2971800"/>
            <a:ext cx="7583774" cy="990600"/>
          </a:xfrm>
          <a:prstGeom prst="rect">
            <a:avLst/>
          </a:prstGeom>
        </p:spPr>
      </p:pic>
      <p:pic>
        <p:nvPicPr>
          <p:cNvPr id="15" name="Graphic 14" descr="Checkmark with solid fill">
            <a:extLst>
              <a:ext uri="{FF2B5EF4-FFF2-40B4-BE49-F238E27FC236}">
                <a16:creationId xmlns:a16="http://schemas.microsoft.com/office/drawing/2014/main" id="{C65D08E2-20E4-4AB4-9399-68CAACE8D3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8574" y="3429000"/>
            <a:ext cx="914400" cy="914400"/>
          </a:xfrm>
          <a:prstGeom prst="rect">
            <a:avLst/>
          </a:prstGeom>
        </p:spPr>
      </p:pic>
    </p:spTree>
    <p:extLst>
      <p:ext uri="{BB962C8B-B14F-4D97-AF65-F5344CB8AC3E}">
        <p14:creationId xmlns:p14="http://schemas.microsoft.com/office/powerpoint/2010/main" val="365320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EEC25822-884B-4125-AB08-16C4CCB9C7BF}"/>
              </a:ext>
            </a:extLst>
          </p:cNvPr>
          <p:cNvSpPr txBox="1">
            <a:spLocks/>
          </p:cNvSpPr>
          <p:nvPr/>
        </p:nvSpPr>
        <p:spPr>
          <a:xfrm>
            <a:off x="628649" y="356659"/>
            <a:ext cx="7877073" cy="710141"/>
          </a:xfrm>
          <a:prstGeom prst="rect">
            <a:avLst/>
          </a:prstGeom>
        </p:spPr>
        <p:txBody>
          <a:bodyPr vert="horz" lIns="91440" tIns="45720" rIns="91440" bIns="45720" rtlCol="0" anchor="b">
            <a:normAutofit/>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dirty="0">
                <a:solidFill>
                  <a:srgbClr val="FF0000"/>
                </a:solidFill>
              </a:rPr>
              <a:t>3. Machine Learning Procedure (3)</a:t>
            </a:r>
          </a:p>
        </p:txBody>
      </p:sp>
      <p:sp>
        <p:nvSpPr>
          <p:cNvPr id="9" name="Content Placeholder 4">
            <a:extLst>
              <a:ext uri="{FF2B5EF4-FFF2-40B4-BE49-F238E27FC236}">
                <a16:creationId xmlns:a16="http://schemas.microsoft.com/office/drawing/2014/main" id="{EC778B9B-1F77-4C72-89AA-761A17854229}"/>
              </a:ext>
            </a:extLst>
          </p:cNvPr>
          <p:cNvSpPr>
            <a:spLocks noGrp="1"/>
          </p:cNvSpPr>
          <p:nvPr>
            <p:ph sz="quarter" idx="13"/>
          </p:nvPr>
        </p:nvSpPr>
        <p:spPr>
          <a:xfrm>
            <a:off x="762000" y="1295400"/>
            <a:ext cx="7743723" cy="4910138"/>
          </a:xfrm>
        </p:spPr>
        <p:txBody>
          <a:bodyPr anchor="t">
            <a:normAutofit/>
          </a:bodyPr>
          <a:lstStyle/>
          <a:p>
            <a:pPr marL="0" indent="0" algn="ctr">
              <a:buNone/>
            </a:pPr>
            <a:r>
              <a:rPr lang="en-US" sz="3000" b="1" dirty="0">
                <a:solidFill>
                  <a:srgbClr val="3C4245"/>
                </a:solidFill>
                <a:latin typeface="Arial" panose="020B0604020202020204" pitchFamily="34" charset="0"/>
                <a:cs typeface="Arial" panose="020B0604020202020204" pitchFamily="34" charset="0"/>
              </a:rPr>
              <a:t>Grid-Search CV</a:t>
            </a:r>
          </a:p>
          <a:p>
            <a:pPr marL="0" indent="0">
              <a:buNone/>
            </a:pPr>
            <a:endParaRPr lang="en-US" sz="1600" b="1" dirty="0">
              <a:solidFill>
                <a:srgbClr val="3C4245"/>
              </a:solidFill>
              <a:latin typeface="Arial" panose="020B0604020202020204" pitchFamily="34" charset="0"/>
              <a:cs typeface="Arial" panose="020B0604020202020204" pitchFamily="34" charset="0"/>
            </a:endParaRPr>
          </a:p>
          <a:p>
            <a:pPr marL="0" indent="0">
              <a:buNone/>
            </a:pPr>
            <a:r>
              <a:rPr lang="en-US" sz="1800" b="1" dirty="0">
                <a:solidFill>
                  <a:srgbClr val="3C4245"/>
                </a:solidFill>
                <a:latin typeface="Arial" panose="020B0604020202020204" pitchFamily="34" charset="0"/>
                <a:cs typeface="Arial" panose="020B0604020202020204" pitchFamily="34" charset="0"/>
              </a:rPr>
              <a:t>To test what is the ideal model parameters for the dataset.		</a:t>
            </a: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r>
              <a:rPr lang="en-US" sz="1800" b="1" dirty="0">
                <a:solidFill>
                  <a:srgbClr val="3C4245"/>
                </a:solidFill>
                <a:latin typeface="Arial" panose="020B0604020202020204" pitchFamily="34" charset="0"/>
                <a:cs typeface="Arial" panose="020B0604020202020204" pitchFamily="34" charset="0"/>
              </a:rPr>
              <a:t>However, the accuracy score is not as high as the model using 13 components.</a:t>
            </a:r>
          </a:p>
        </p:txBody>
      </p:sp>
      <p:pic>
        <p:nvPicPr>
          <p:cNvPr id="3" name="Picture 2">
            <a:extLst>
              <a:ext uri="{FF2B5EF4-FFF2-40B4-BE49-F238E27FC236}">
                <a16:creationId xmlns:a16="http://schemas.microsoft.com/office/drawing/2014/main" id="{FAC5526E-9CC4-4B01-8EFE-EB18C6ABA0F6}"/>
              </a:ext>
            </a:extLst>
          </p:cNvPr>
          <p:cNvPicPr>
            <a:picLocks noChangeAspect="1"/>
          </p:cNvPicPr>
          <p:nvPr/>
        </p:nvPicPr>
        <p:blipFill>
          <a:blip r:embed="rId2"/>
          <a:stretch>
            <a:fillRect/>
          </a:stretch>
        </p:blipFill>
        <p:spPr>
          <a:xfrm>
            <a:off x="476988" y="2793429"/>
            <a:ext cx="3657600" cy="1914081"/>
          </a:xfrm>
          <a:prstGeom prst="rect">
            <a:avLst/>
          </a:prstGeom>
        </p:spPr>
      </p:pic>
      <p:pic>
        <p:nvPicPr>
          <p:cNvPr id="7" name="Picture 6">
            <a:extLst>
              <a:ext uri="{FF2B5EF4-FFF2-40B4-BE49-F238E27FC236}">
                <a16:creationId xmlns:a16="http://schemas.microsoft.com/office/drawing/2014/main" id="{05A0521E-6EC8-4C15-B52D-3F37BDE035CB}"/>
              </a:ext>
            </a:extLst>
          </p:cNvPr>
          <p:cNvPicPr>
            <a:picLocks noChangeAspect="1"/>
          </p:cNvPicPr>
          <p:nvPr/>
        </p:nvPicPr>
        <p:blipFill>
          <a:blip r:embed="rId3"/>
          <a:stretch>
            <a:fillRect/>
          </a:stretch>
        </p:blipFill>
        <p:spPr>
          <a:xfrm>
            <a:off x="4191000" y="3117677"/>
            <a:ext cx="4658049" cy="1265583"/>
          </a:xfrm>
          <a:prstGeom prst="rect">
            <a:avLst/>
          </a:prstGeom>
        </p:spPr>
      </p:pic>
    </p:spTree>
    <p:extLst>
      <p:ext uri="{BB962C8B-B14F-4D97-AF65-F5344CB8AC3E}">
        <p14:creationId xmlns:p14="http://schemas.microsoft.com/office/powerpoint/2010/main" val="1914641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EEC25822-884B-4125-AB08-16C4CCB9C7BF}"/>
              </a:ext>
            </a:extLst>
          </p:cNvPr>
          <p:cNvSpPr txBox="1">
            <a:spLocks/>
          </p:cNvSpPr>
          <p:nvPr/>
        </p:nvSpPr>
        <p:spPr>
          <a:xfrm>
            <a:off x="628649" y="356659"/>
            <a:ext cx="7877073" cy="710141"/>
          </a:xfrm>
          <a:prstGeom prst="rect">
            <a:avLst/>
          </a:prstGeom>
        </p:spPr>
        <p:txBody>
          <a:bodyPr vert="horz" lIns="91440" tIns="45720" rIns="91440" bIns="45720" rtlCol="0" anchor="b">
            <a:normAutofit/>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dirty="0">
                <a:solidFill>
                  <a:srgbClr val="FF0000"/>
                </a:solidFill>
              </a:rPr>
              <a:t>3. Machine Learning Procedure (3)</a:t>
            </a:r>
          </a:p>
        </p:txBody>
      </p:sp>
      <p:sp>
        <p:nvSpPr>
          <p:cNvPr id="9" name="Content Placeholder 4">
            <a:extLst>
              <a:ext uri="{FF2B5EF4-FFF2-40B4-BE49-F238E27FC236}">
                <a16:creationId xmlns:a16="http://schemas.microsoft.com/office/drawing/2014/main" id="{EC778B9B-1F77-4C72-89AA-761A17854229}"/>
              </a:ext>
            </a:extLst>
          </p:cNvPr>
          <p:cNvSpPr>
            <a:spLocks noGrp="1"/>
          </p:cNvSpPr>
          <p:nvPr>
            <p:ph sz="quarter" idx="13"/>
          </p:nvPr>
        </p:nvSpPr>
        <p:spPr>
          <a:xfrm>
            <a:off x="762000" y="1295400"/>
            <a:ext cx="7743723" cy="4910138"/>
          </a:xfrm>
        </p:spPr>
        <p:txBody>
          <a:bodyPr anchor="t">
            <a:normAutofit lnSpcReduction="10000"/>
          </a:bodyPr>
          <a:lstStyle/>
          <a:p>
            <a:pPr marL="0" indent="0" algn="ctr">
              <a:buNone/>
            </a:pPr>
            <a:r>
              <a:rPr lang="en-US" sz="3000" b="1" dirty="0">
                <a:solidFill>
                  <a:srgbClr val="3C4245"/>
                </a:solidFill>
                <a:latin typeface="Arial" panose="020B0604020202020204" pitchFamily="34" charset="0"/>
                <a:cs typeface="Arial" panose="020B0604020202020204" pitchFamily="34" charset="0"/>
              </a:rPr>
              <a:t>Others: Boosting</a:t>
            </a:r>
          </a:p>
          <a:p>
            <a:pPr marL="0" indent="0">
              <a:buNone/>
            </a:pPr>
            <a:endParaRPr lang="en-US" sz="1600" b="1" dirty="0">
              <a:solidFill>
                <a:srgbClr val="3C4245"/>
              </a:solidFill>
              <a:latin typeface="Arial" panose="020B0604020202020204" pitchFamily="34" charset="0"/>
              <a:cs typeface="Arial" panose="020B0604020202020204" pitchFamily="34" charset="0"/>
            </a:endParaRPr>
          </a:p>
          <a:p>
            <a:pPr marL="0" indent="0">
              <a:buNone/>
            </a:pPr>
            <a:r>
              <a:rPr lang="en-US" sz="1800" b="1" dirty="0">
                <a:solidFill>
                  <a:srgbClr val="3C4245"/>
                </a:solidFill>
                <a:latin typeface="Arial" panose="020B0604020202020204" pitchFamily="34" charset="0"/>
                <a:cs typeface="Arial" panose="020B0604020202020204" pitchFamily="34" charset="0"/>
              </a:rPr>
              <a:t>To test other models to see whether the accuracy can be improved.		</a:t>
            </a: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endParaRPr lang="en-US" sz="1800" b="1" dirty="0">
              <a:solidFill>
                <a:srgbClr val="3C4245"/>
              </a:solidFill>
              <a:latin typeface="Arial" panose="020B0604020202020204" pitchFamily="34" charset="0"/>
              <a:cs typeface="Arial" panose="020B0604020202020204" pitchFamily="34" charset="0"/>
            </a:endParaRPr>
          </a:p>
          <a:p>
            <a:pPr marL="0" indent="0">
              <a:buNone/>
            </a:pPr>
            <a:r>
              <a:rPr lang="en-US" sz="1800" b="1" dirty="0">
                <a:solidFill>
                  <a:srgbClr val="3C4245"/>
                </a:solidFill>
                <a:latin typeface="Arial" panose="020B0604020202020204" pitchFamily="34" charset="0"/>
                <a:cs typeface="Arial" panose="020B0604020202020204" pitchFamily="34" charset="0"/>
              </a:rPr>
              <a:t>However, the accuracy score is not as high as the model using 13 components.</a:t>
            </a:r>
          </a:p>
        </p:txBody>
      </p:sp>
      <p:pic>
        <p:nvPicPr>
          <p:cNvPr id="4" name="Picture 3">
            <a:extLst>
              <a:ext uri="{FF2B5EF4-FFF2-40B4-BE49-F238E27FC236}">
                <a16:creationId xmlns:a16="http://schemas.microsoft.com/office/drawing/2014/main" id="{A26447DF-1950-44F1-9F01-B2B9D68E7CBF}"/>
              </a:ext>
            </a:extLst>
          </p:cNvPr>
          <p:cNvPicPr>
            <a:picLocks noChangeAspect="1"/>
          </p:cNvPicPr>
          <p:nvPr/>
        </p:nvPicPr>
        <p:blipFill>
          <a:blip r:embed="rId2"/>
          <a:stretch>
            <a:fillRect/>
          </a:stretch>
        </p:blipFill>
        <p:spPr>
          <a:xfrm>
            <a:off x="1141831" y="2425148"/>
            <a:ext cx="6860337" cy="3110948"/>
          </a:xfrm>
          <a:prstGeom prst="rect">
            <a:avLst/>
          </a:prstGeom>
          <a:ln>
            <a:solidFill>
              <a:schemeClr val="tx1"/>
            </a:solidFill>
          </a:ln>
        </p:spPr>
      </p:pic>
    </p:spTree>
    <p:extLst>
      <p:ext uri="{BB962C8B-B14F-4D97-AF65-F5344CB8AC3E}">
        <p14:creationId xmlns:p14="http://schemas.microsoft.com/office/powerpoint/2010/main" val="3953234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EEC25822-884B-4125-AB08-16C4CCB9C7BF}"/>
              </a:ext>
            </a:extLst>
          </p:cNvPr>
          <p:cNvSpPr txBox="1">
            <a:spLocks/>
          </p:cNvSpPr>
          <p:nvPr/>
        </p:nvSpPr>
        <p:spPr>
          <a:xfrm>
            <a:off x="628649" y="356659"/>
            <a:ext cx="7877073" cy="710141"/>
          </a:xfrm>
          <a:prstGeom prst="rect">
            <a:avLst/>
          </a:prstGeom>
        </p:spPr>
        <p:txBody>
          <a:bodyPr vert="horz" lIns="91440" tIns="45720" rIns="91440" bIns="45720" rtlCol="0" anchor="b">
            <a:normAutofit/>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dirty="0">
                <a:solidFill>
                  <a:srgbClr val="FF0000"/>
                </a:solidFill>
              </a:rPr>
              <a:t>3. Machine Learning Procedure (4)</a:t>
            </a:r>
          </a:p>
        </p:txBody>
      </p:sp>
      <p:sp>
        <p:nvSpPr>
          <p:cNvPr id="9" name="Content Placeholder 4">
            <a:extLst>
              <a:ext uri="{FF2B5EF4-FFF2-40B4-BE49-F238E27FC236}">
                <a16:creationId xmlns:a16="http://schemas.microsoft.com/office/drawing/2014/main" id="{EC778B9B-1F77-4C72-89AA-761A17854229}"/>
              </a:ext>
            </a:extLst>
          </p:cNvPr>
          <p:cNvSpPr>
            <a:spLocks noGrp="1"/>
          </p:cNvSpPr>
          <p:nvPr>
            <p:ph sz="quarter" idx="13"/>
          </p:nvPr>
        </p:nvSpPr>
        <p:spPr>
          <a:xfrm>
            <a:off x="762000" y="1295400"/>
            <a:ext cx="7743723" cy="4910138"/>
          </a:xfrm>
        </p:spPr>
        <p:txBody>
          <a:bodyPr anchor="t">
            <a:normAutofit fontScale="92500" lnSpcReduction="10000"/>
          </a:bodyPr>
          <a:lstStyle/>
          <a:p>
            <a:pPr marL="0" indent="0">
              <a:buNone/>
            </a:pPr>
            <a:r>
              <a:rPr lang="en-US" sz="2200" b="1" dirty="0">
                <a:solidFill>
                  <a:srgbClr val="3C4245"/>
                </a:solidFill>
                <a:latin typeface="Arial" panose="020B0604020202020204" pitchFamily="34" charset="0"/>
                <a:cs typeface="Arial" panose="020B0604020202020204" pitchFamily="34" charset="0"/>
              </a:rPr>
              <a:t>FINAL RESULTS: </a:t>
            </a: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r>
              <a:rPr lang="en-US" sz="1800" dirty="0">
                <a:solidFill>
                  <a:srgbClr val="3C4245"/>
                </a:solidFill>
                <a:latin typeface="Arial" panose="020B0604020202020204" pitchFamily="34" charset="0"/>
                <a:cs typeface="Arial" panose="020B0604020202020204" pitchFamily="34" charset="0"/>
              </a:rPr>
              <a:t>Satisfactory </a:t>
            </a:r>
            <a:r>
              <a:rPr lang="en-US" sz="1800" dirty="0">
                <a:solidFill>
                  <a:srgbClr val="3C4245"/>
                </a:solidFill>
                <a:latin typeface="Arial" panose="020B0604020202020204" pitchFamily="34" charset="0"/>
                <a:cs typeface="Arial" panose="020B0604020202020204" pitchFamily="34" charset="0"/>
                <a:hlinkClick r:id="rId2"/>
              </a:rPr>
              <a:t>ROC curve</a:t>
            </a:r>
            <a:r>
              <a:rPr lang="en-US" sz="1800" dirty="0">
                <a:solidFill>
                  <a:srgbClr val="3C4245"/>
                </a:solidFill>
                <a:latin typeface="Arial" panose="020B0604020202020204" pitchFamily="34" charset="0"/>
                <a:cs typeface="Arial" panose="020B0604020202020204" pitchFamily="34" charset="0"/>
              </a:rPr>
              <a:t>, close to the ideal, and with a large area underneath the graph.</a:t>
            </a:r>
            <a:endParaRPr lang="en-US" sz="2400" b="1" dirty="0">
              <a:solidFill>
                <a:srgbClr val="3C4245"/>
              </a:solidFill>
              <a:latin typeface="Arial" panose="020B0604020202020204" pitchFamily="34" charset="0"/>
              <a:cs typeface="Arial" panose="020B0604020202020204" pitchFamily="34" charset="0"/>
            </a:endParaRPr>
          </a:p>
        </p:txBody>
      </p:sp>
      <p:pic>
        <p:nvPicPr>
          <p:cNvPr id="10242" name="Picture 2">
            <a:extLst>
              <a:ext uri="{FF2B5EF4-FFF2-40B4-BE49-F238E27FC236}">
                <a16:creationId xmlns:a16="http://schemas.microsoft.com/office/drawing/2014/main" id="{ED08CD0D-DD86-4C92-BA18-1439584F8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108" y="1772478"/>
            <a:ext cx="5399784"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596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EEC25822-884B-4125-AB08-16C4CCB9C7BF}"/>
              </a:ext>
            </a:extLst>
          </p:cNvPr>
          <p:cNvSpPr txBox="1">
            <a:spLocks/>
          </p:cNvSpPr>
          <p:nvPr/>
        </p:nvSpPr>
        <p:spPr>
          <a:xfrm>
            <a:off x="628649" y="356659"/>
            <a:ext cx="7877073" cy="710141"/>
          </a:xfrm>
          <a:prstGeom prst="rect">
            <a:avLst/>
          </a:prstGeom>
        </p:spPr>
        <p:txBody>
          <a:bodyPr vert="horz" lIns="91440" tIns="45720" rIns="91440" bIns="45720" rtlCol="0" anchor="b">
            <a:normAutofit/>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dirty="0">
                <a:solidFill>
                  <a:srgbClr val="FF0000"/>
                </a:solidFill>
              </a:rPr>
              <a:t>3. Machine Learning Procedure (4)</a:t>
            </a:r>
          </a:p>
        </p:txBody>
      </p:sp>
      <p:sp>
        <p:nvSpPr>
          <p:cNvPr id="9" name="Content Placeholder 4">
            <a:extLst>
              <a:ext uri="{FF2B5EF4-FFF2-40B4-BE49-F238E27FC236}">
                <a16:creationId xmlns:a16="http://schemas.microsoft.com/office/drawing/2014/main" id="{EC778B9B-1F77-4C72-89AA-761A17854229}"/>
              </a:ext>
            </a:extLst>
          </p:cNvPr>
          <p:cNvSpPr>
            <a:spLocks noGrp="1"/>
          </p:cNvSpPr>
          <p:nvPr>
            <p:ph sz="quarter" idx="13"/>
          </p:nvPr>
        </p:nvSpPr>
        <p:spPr>
          <a:xfrm>
            <a:off x="762000" y="1295400"/>
            <a:ext cx="7743723" cy="4910138"/>
          </a:xfrm>
        </p:spPr>
        <p:txBody>
          <a:bodyPr anchor="t">
            <a:normAutofit fontScale="92500" lnSpcReduction="10000"/>
          </a:bodyPr>
          <a:lstStyle/>
          <a:p>
            <a:pPr marL="0" indent="0">
              <a:buNone/>
            </a:pPr>
            <a:r>
              <a:rPr lang="en-US" sz="2200" b="1" dirty="0">
                <a:solidFill>
                  <a:srgbClr val="3C4245"/>
                </a:solidFill>
                <a:latin typeface="Arial" panose="020B0604020202020204" pitchFamily="34" charset="0"/>
                <a:cs typeface="Arial" panose="020B0604020202020204" pitchFamily="34" charset="0"/>
              </a:rPr>
              <a:t>FINAL RESULTS: </a:t>
            </a: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endParaRPr lang="en-US" sz="2200" b="1" dirty="0">
              <a:solidFill>
                <a:srgbClr val="3C4245"/>
              </a:solidFill>
              <a:latin typeface="Arial" panose="020B0604020202020204" pitchFamily="34" charset="0"/>
              <a:cs typeface="Arial" panose="020B0604020202020204" pitchFamily="34" charset="0"/>
            </a:endParaRPr>
          </a:p>
          <a:p>
            <a:pPr marL="0" indent="0">
              <a:buNone/>
            </a:pPr>
            <a:r>
              <a:rPr lang="en-US" sz="1800" dirty="0">
                <a:solidFill>
                  <a:srgbClr val="3C4245"/>
                </a:solidFill>
                <a:latin typeface="Arial" panose="020B0604020202020204" pitchFamily="34" charset="0"/>
                <a:cs typeface="Arial" panose="020B0604020202020204" pitchFamily="34" charset="0"/>
              </a:rPr>
              <a:t>The occurrence of False Negatives is low (</a:t>
            </a:r>
            <a:r>
              <a:rPr lang="en-US" sz="1800" dirty="0">
                <a:solidFill>
                  <a:schemeClr val="accent1"/>
                </a:solidFill>
                <a:latin typeface="Arial" panose="020B0604020202020204" pitchFamily="34" charset="0"/>
                <a:cs typeface="Arial" panose="020B0604020202020204" pitchFamily="34" charset="0"/>
              </a:rPr>
              <a:t>2</a:t>
            </a:r>
            <a:r>
              <a:rPr lang="en-US" sz="1800" dirty="0">
                <a:solidFill>
                  <a:srgbClr val="3C4245"/>
                </a:solidFill>
                <a:latin typeface="Arial" panose="020B0604020202020204" pitchFamily="34" charset="0"/>
                <a:cs typeface="Arial" panose="020B0604020202020204" pitchFamily="34" charset="0"/>
              </a:rPr>
              <a:t>), suggesting that the model is a good predictor of the occurrence of heart disease.</a:t>
            </a:r>
            <a:endParaRPr lang="en-US" sz="2400" b="1" dirty="0">
              <a:solidFill>
                <a:srgbClr val="3C4245"/>
              </a:solidFill>
              <a:latin typeface="Arial" panose="020B0604020202020204" pitchFamily="34" charset="0"/>
              <a:cs typeface="Arial" panose="020B0604020202020204" pitchFamily="34" charset="0"/>
            </a:endParaRPr>
          </a:p>
        </p:txBody>
      </p:sp>
      <p:pic>
        <p:nvPicPr>
          <p:cNvPr id="13314" name="Picture 2">
            <a:extLst>
              <a:ext uri="{FF2B5EF4-FFF2-40B4-BE49-F238E27FC236}">
                <a16:creationId xmlns:a16="http://schemas.microsoft.com/office/drawing/2014/main" id="{F56021E4-15FB-4082-A3D0-426E3C8B1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38" y="1688834"/>
            <a:ext cx="4524323" cy="3873766"/>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51B2BA37-B2A4-4C5C-B6F2-3DB971E92BAB}"/>
              </a:ext>
            </a:extLst>
          </p:cNvPr>
          <p:cNvSpPr/>
          <p:nvPr/>
        </p:nvSpPr>
        <p:spPr>
          <a:xfrm>
            <a:off x="3352800" y="3886200"/>
            <a:ext cx="5334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1094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EEC25822-884B-4125-AB08-16C4CCB9C7BF}"/>
              </a:ext>
            </a:extLst>
          </p:cNvPr>
          <p:cNvSpPr txBox="1">
            <a:spLocks/>
          </p:cNvSpPr>
          <p:nvPr/>
        </p:nvSpPr>
        <p:spPr>
          <a:xfrm>
            <a:off x="628649" y="356659"/>
            <a:ext cx="7877073" cy="710141"/>
          </a:xfrm>
          <a:prstGeom prst="rect">
            <a:avLst/>
          </a:prstGeom>
        </p:spPr>
        <p:txBody>
          <a:bodyPr vert="horz" lIns="91440" tIns="45720" rIns="91440" bIns="45720" rtlCol="0" anchor="b">
            <a:normAutofit/>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dirty="0">
                <a:solidFill>
                  <a:srgbClr val="FF0000"/>
                </a:solidFill>
              </a:rPr>
              <a:t>4. Discussion of Results</a:t>
            </a:r>
          </a:p>
        </p:txBody>
      </p:sp>
      <p:sp>
        <p:nvSpPr>
          <p:cNvPr id="9" name="Content Placeholder 4">
            <a:extLst>
              <a:ext uri="{FF2B5EF4-FFF2-40B4-BE49-F238E27FC236}">
                <a16:creationId xmlns:a16="http://schemas.microsoft.com/office/drawing/2014/main" id="{EC778B9B-1F77-4C72-89AA-761A17854229}"/>
              </a:ext>
            </a:extLst>
          </p:cNvPr>
          <p:cNvSpPr>
            <a:spLocks noGrp="1"/>
          </p:cNvSpPr>
          <p:nvPr>
            <p:ph sz="quarter" idx="13"/>
          </p:nvPr>
        </p:nvSpPr>
        <p:spPr>
          <a:xfrm>
            <a:off x="762000" y="1295399"/>
            <a:ext cx="7743723" cy="5205941"/>
          </a:xfrm>
        </p:spPr>
        <p:txBody>
          <a:bodyPr anchor="t">
            <a:normAutofit/>
          </a:bodyPr>
          <a:lstStyle/>
          <a:p>
            <a:r>
              <a:rPr lang="en-US" sz="2200" dirty="0">
                <a:solidFill>
                  <a:srgbClr val="3C4245"/>
                </a:solidFill>
                <a:latin typeface="Arial" panose="020B0604020202020204" pitchFamily="34" charset="0"/>
                <a:cs typeface="Arial" panose="020B0604020202020204" pitchFamily="34" charset="0"/>
              </a:rPr>
              <a:t>Overall, the machine learning model showed high accuracy in the prediction of heart disease.</a:t>
            </a:r>
          </a:p>
          <a:p>
            <a:r>
              <a:rPr lang="en-US" sz="2200" dirty="0">
                <a:solidFill>
                  <a:srgbClr val="3C4245"/>
                </a:solidFill>
                <a:latin typeface="Arial" panose="020B0604020202020204" pitchFamily="34" charset="0"/>
                <a:cs typeface="Arial" panose="020B0604020202020204" pitchFamily="34" charset="0"/>
              </a:rPr>
              <a:t>Logistic regression was the best performing model, with an average accuracy of 0.85 and higher.</a:t>
            </a:r>
            <a:endParaRPr lang="en-US" sz="2200" b="1" dirty="0">
              <a:solidFill>
                <a:srgbClr val="3C4245"/>
              </a:solidFill>
              <a:latin typeface="Arial" panose="020B0604020202020204" pitchFamily="34" charset="0"/>
              <a:cs typeface="Arial" panose="020B0604020202020204" pitchFamily="34" charset="0"/>
            </a:endParaRPr>
          </a:p>
          <a:p>
            <a:r>
              <a:rPr lang="en-US" sz="2200" dirty="0">
                <a:solidFill>
                  <a:srgbClr val="3C4245"/>
                </a:solidFill>
                <a:latin typeface="Arial" panose="020B0604020202020204" pitchFamily="34" charset="0"/>
                <a:cs typeface="Arial" panose="020B0604020202020204" pitchFamily="34" charset="0"/>
              </a:rPr>
              <a:t>Principle component analysis of 13 using logistic regression produced the highest accuracy of 0.90.</a:t>
            </a:r>
          </a:p>
          <a:p>
            <a:r>
              <a:rPr lang="en-US" sz="2200" dirty="0">
                <a:solidFill>
                  <a:srgbClr val="3C4245"/>
                </a:solidFill>
                <a:latin typeface="Arial" panose="020B0604020202020204" pitchFamily="34" charset="0"/>
                <a:cs typeface="Arial" panose="020B0604020202020204" pitchFamily="34" charset="0"/>
              </a:rPr>
              <a:t>However, there were also many assumptions made and limitations during the procedure:</a:t>
            </a:r>
          </a:p>
          <a:p>
            <a:pPr lvl="1">
              <a:buFont typeface="Courier New" panose="02070309020205020404" pitchFamily="49" charset="0"/>
              <a:buChar char="o"/>
            </a:pPr>
            <a:r>
              <a:rPr lang="en-US" sz="1800" dirty="0">
                <a:solidFill>
                  <a:srgbClr val="3C4245"/>
                </a:solidFill>
                <a:latin typeface="Arial" panose="020B0604020202020204" pitchFamily="34" charset="0"/>
                <a:cs typeface="Arial" panose="020B0604020202020204" pitchFamily="34" charset="0"/>
              </a:rPr>
              <a:t>The erroneous values were replaced with the nearest occurring value.</a:t>
            </a:r>
          </a:p>
          <a:p>
            <a:pPr lvl="1">
              <a:buFont typeface="Courier New" panose="02070309020205020404" pitchFamily="49" charset="0"/>
              <a:buChar char="o"/>
            </a:pPr>
            <a:r>
              <a:rPr lang="en-US" sz="1800" dirty="0">
                <a:solidFill>
                  <a:srgbClr val="3C4245"/>
                </a:solidFill>
                <a:latin typeface="Arial" panose="020B0604020202020204" pitchFamily="34" charset="0"/>
                <a:cs typeface="Arial" panose="020B0604020202020204" pitchFamily="34" charset="0"/>
              </a:rPr>
              <a:t>Outliers were not handled, as the values were within the realistic ranges of the attributes.</a:t>
            </a:r>
          </a:p>
          <a:p>
            <a:pPr lvl="1">
              <a:buFont typeface="Courier New" panose="02070309020205020404" pitchFamily="49" charset="0"/>
              <a:buChar char="o"/>
            </a:pPr>
            <a:r>
              <a:rPr lang="en-US" sz="1800" dirty="0">
                <a:solidFill>
                  <a:srgbClr val="3C4245"/>
                </a:solidFill>
                <a:latin typeface="Arial" panose="020B0604020202020204" pitchFamily="34" charset="0"/>
                <a:cs typeface="Arial" panose="020B0604020202020204" pitchFamily="34" charset="0"/>
              </a:rPr>
              <a:t>The dataset is a fairly small one (~303 rows), and there are many attributes with only a few occurrences. However, the target variable is balanced so I decided to not include data augmentation.</a:t>
            </a:r>
          </a:p>
        </p:txBody>
      </p:sp>
    </p:spTree>
    <p:extLst>
      <p:ext uri="{BB962C8B-B14F-4D97-AF65-F5344CB8AC3E}">
        <p14:creationId xmlns:p14="http://schemas.microsoft.com/office/powerpoint/2010/main" val="3950507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EEC25822-884B-4125-AB08-16C4CCB9C7BF}"/>
              </a:ext>
            </a:extLst>
          </p:cNvPr>
          <p:cNvSpPr txBox="1">
            <a:spLocks/>
          </p:cNvSpPr>
          <p:nvPr/>
        </p:nvSpPr>
        <p:spPr>
          <a:xfrm>
            <a:off x="628649" y="356659"/>
            <a:ext cx="7877073" cy="710141"/>
          </a:xfrm>
          <a:prstGeom prst="rect">
            <a:avLst/>
          </a:prstGeom>
        </p:spPr>
        <p:txBody>
          <a:bodyPr vert="horz" lIns="91440" tIns="45720" rIns="91440" bIns="45720" rtlCol="0" anchor="b">
            <a:normAutofit/>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dirty="0">
                <a:solidFill>
                  <a:srgbClr val="FF0000"/>
                </a:solidFill>
              </a:rPr>
              <a:t>5. Future Considerations</a:t>
            </a:r>
          </a:p>
        </p:txBody>
      </p:sp>
      <p:sp>
        <p:nvSpPr>
          <p:cNvPr id="9" name="Content Placeholder 4">
            <a:extLst>
              <a:ext uri="{FF2B5EF4-FFF2-40B4-BE49-F238E27FC236}">
                <a16:creationId xmlns:a16="http://schemas.microsoft.com/office/drawing/2014/main" id="{EC778B9B-1F77-4C72-89AA-761A17854229}"/>
              </a:ext>
            </a:extLst>
          </p:cNvPr>
          <p:cNvSpPr>
            <a:spLocks noGrp="1"/>
          </p:cNvSpPr>
          <p:nvPr>
            <p:ph sz="quarter" idx="13"/>
          </p:nvPr>
        </p:nvSpPr>
        <p:spPr>
          <a:xfrm>
            <a:off x="762000" y="1295399"/>
            <a:ext cx="7743723" cy="5205941"/>
          </a:xfrm>
        </p:spPr>
        <p:txBody>
          <a:bodyPr anchor="t">
            <a:normAutofit/>
          </a:bodyPr>
          <a:lstStyle/>
          <a:p>
            <a:r>
              <a:rPr lang="en-US" sz="2200" dirty="0">
                <a:solidFill>
                  <a:srgbClr val="3C4245"/>
                </a:solidFill>
                <a:latin typeface="Arial" panose="020B0604020202020204" pitchFamily="34" charset="0"/>
                <a:cs typeface="Arial" panose="020B0604020202020204" pitchFamily="34" charset="0"/>
              </a:rPr>
              <a:t>To better understand which attributes are more crucial in the prediction of heart disease (particularly for </a:t>
            </a:r>
            <a:r>
              <a:rPr lang="en-US" sz="2200" dirty="0" err="1">
                <a:solidFill>
                  <a:srgbClr val="3C4245"/>
                </a:solidFill>
                <a:latin typeface="Arial" panose="020B0604020202020204" pitchFamily="34" charset="0"/>
                <a:cs typeface="Arial" panose="020B0604020202020204" pitchFamily="34" charset="0"/>
              </a:rPr>
              <a:t>oldpeak</a:t>
            </a:r>
            <a:r>
              <a:rPr lang="en-US" sz="2200" dirty="0">
                <a:solidFill>
                  <a:srgbClr val="3C4245"/>
                </a:solidFill>
                <a:latin typeface="Arial" panose="020B0604020202020204" pitchFamily="34" charset="0"/>
                <a:cs typeface="Arial" panose="020B0604020202020204" pitchFamily="34" charset="0"/>
              </a:rPr>
              <a:t>)</a:t>
            </a:r>
          </a:p>
          <a:p>
            <a:r>
              <a:rPr lang="en-US" sz="2200" dirty="0">
                <a:solidFill>
                  <a:srgbClr val="3C4245"/>
                </a:solidFill>
                <a:latin typeface="Arial" panose="020B0604020202020204" pitchFamily="34" charset="0"/>
                <a:cs typeface="Arial" panose="020B0604020202020204" pitchFamily="34" charset="0"/>
              </a:rPr>
              <a:t>Better graphing techniques to represent inter-variable effects, instead of only focusing on single attribute and target.</a:t>
            </a:r>
          </a:p>
          <a:p>
            <a:r>
              <a:rPr lang="en-US" sz="2200" dirty="0">
                <a:solidFill>
                  <a:srgbClr val="3C4245"/>
                </a:solidFill>
                <a:latin typeface="Arial" panose="020B0604020202020204" pitchFamily="34" charset="0"/>
                <a:cs typeface="Arial" panose="020B0604020202020204" pitchFamily="34" charset="0"/>
              </a:rPr>
              <a:t>Inclusion of statistical analyses to test for the R^2 change with each attribute inclusion for a better PCA. </a:t>
            </a:r>
          </a:p>
          <a:p>
            <a:r>
              <a:rPr lang="en-US" sz="2200" dirty="0">
                <a:solidFill>
                  <a:srgbClr val="3C4245"/>
                </a:solidFill>
                <a:latin typeface="Arial" panose="020B0604020202020204" pitchFamily="34" charset="0"/>
                <a:cs typeface="Arial" panose="020B0604020202020204" pitchFamily="34" charset="0"/>
              </a:rPr>
              <a:t>Practical implementations:</a:t>
            </a:r>
          </a:p>
          <a:p>
            <a:pPr lvl="1">
              <a:buFont typeface="Courier New" panose="02070309020205020404" pitchFamily="49" charset="0"/>
              <a:buChar char="o"/>
            </a:pPr>
            <a:r>
              <a:rPr lang="en-US" sz="1800" dirty="0">
                <a:solidFill>
                  <a:srgbClr val="3C4245"/>
                </a:solidFill>
                <a:latin typeface="Arial" panose="020B0604020202020204" pitchFamily="34" charset="0"/>
                <a:cs typeface="Arial" panose="020B0604020202020204" pitchFamily="34" charset="0"/>
              </a:rPr>
              <a:t>To create a simple program that allows users to input the values of each attribute and calculate the percentage likelihood of heart disease.</a:t>
            </a:r>
          </a:p>
          <a:p>
            <a:pPr lvl="1">
              <a:buFont typeface="Courier New" panose="02070309020205020404" pitchFamily="49" charset="0"/>
              <a:buChar char="o"/>
            </a:pPr>
            <a:r>
              <a:rPr lang="en-US" sz="1800" dirty="0">
                <a:solidFill>
                  <a:srgbClr val="3C4245"/>
                </a:solidFill>
                <a:latin typeface="Arial" panose="020B0604020202020204" pitchFamily="34" charset="0"/>
                <a:cs typeface="Arial" panose="020B0604020202020204" pitchFamily="34" charset="0"/>
              </a:rPr>
              <a:t>Need to account for missing values as well.</a:t>
            </a:r>
          </a:p>
        </p:txBody>
      </p:sp>
    </p:spTree>
    <p:extLst>
      <p:ext uri="{BB962C8B-B14F-4D97-AF65-F5344CB8AC3E}">
        <p14:creationId xmlns:p14="http://schemas.microsoft.com/office/powerpoint/2010/main" val="3369470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Footer Placeholder 2"/>
          <p:cNvSpPr>
            <a:spLocks noGrp="1"/>
          </p:cNvSpPr>
          <p:nvPr>
            <p:ph type="ftr" sz="quarter" idx="11"/>
          </p:nvPr>
        </p:nvSpPr>
        <p:spPr/>
        <p:txBody>
          <a:bodyPr/>
          <a:lstStyle/>
          <a:p>
            <a:r>
              <a:rPr lang="en-IN"/>
              <a:t>https://www.careerera.com</a:t>
            </a:r>
            <a:endParaRPr lang="en-IN" dirty="0"/>
          </a:p>
        </p:txBody>
      </p:sp>
      <p:sp>
        <p:nvSpPr>
          <p:cNvPr id="4" name="Slide Number Placeholder 3"/>
          <p:cNvSpPr>
            <a:spLocks noGrp="1"/>
          </p:cNvSpPr>
          <p:nvPr>
            <p:ph type="sldNum" sz="quarter" idx="12"/>
          </p:nvPr>
        </p:nvSpPr>
        <p:spPr/>
        <p:txBody>
          <a:bodyPr/>
          <a:lstStyle/>
          <a:p>
            <a:fld id="{2E49A3BE-8DBC-4553-BBD8-398DC5C4FD3A}" type="slidenum">
              <a:rPr lang="en-IN" smtClean="0"/>
              <a:pPr/>
              <a:t>28</a:t>
            </a:fld>
            <a:endParaRPr lang="en-IN" dirty="0"/>
          </a:p>
        </p:txBody>
      </p:sp>
      <p:sp>
        <p:nvSpPr>
          <p:cNvPr id="5" name="Subtitle 4"/>
          <p:cNvSpPr>
            <a:spLocks noGrp="1"/>
          </p:cNvSpPr>
          <p:nvPr>
            <p:ph type="subTitle" idx="1"/>
          </p:nvPr>
        </p:nvSpPr>
        <p:spPr/>
        <p:txBody>
          <a:bodyPr/>
          <a:lstStyle/>
          <a:p>
            <a:r>
              <a:rPr lang="en-US" dirty="0"/>
              <a:t>Project by: Wang Jiayi</a:t>
            </a:r>
          </a:p>
        </p:txBody>
      </p:sp>
      <p:pic>
        <p:nvPicPr>
          <p:cNvPr id="14340" name="Picture 4" descr="When to Worry About Heart Palpitations | SELF">
            <a:extLst>
              <a:ext uri="{FF2B5EF4-FFF2-40B4-BE49-F238E27FC236}">
                <a16:creationId xmlns:a16="http://schemas.microsoft.com/office/drawing/2014/main" id="{EC2F091B-42E0-479E-B1DA-67B760FB45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8116" y="2337027"/>
            <a:ext cx="5113867" cy="2876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628649" y="356659"/>
            <a:ext cx="7877073" cy="710141"/>
          </a:xfrm>
        </p:spPr>
        <p:txBody>
          <a:bodyPr>
            <a:normAutofit/>
          </a:bodyPr>
          <a:lstStyle/>
          <a:p>
            <a:pPr algn="l"/>
            <a:r>
              <a:rPr lang="en-IN" dirty="0">
                <a:solidFill>
                  <a:srgbClr val="FF0000"/>
                </a:solidFill>
              </a:rPr>
              <a:t>1. Introduction</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3</a:t>
            </a:fld>
            <a:endParaRPr lang="en-IN" dirty="0"/>
          </a:p>
        </p:txBody>
      </p:sp>
      <p:sp>
        <p:nvSpPr>
          <p:cNvPr id="5" name="Content Placeholder 4">
            <a:extLst>
              <a:ext uri="{FF2B5EF4-FFF2-40B4-BE49-F238E27FC236}">
                <a16:creationId xmlns:a16="http://schemas.microsoft.com/office/drawing/2014/main" id="{BB4FD20E-62B9-4B91-848F-C2356ED67E87}"/>
              </a:ext>
            </a:extLst>
          </p:cNvPr>
          <p:cNvSpPr>
            <a:spLocks noGrp="1"/>
          </p:cNvSpPr>
          <p:nvPr>
            <p:ph sz="quarter" idx="13"/>
          </p:nvPr>
        </p:nvSpPr>
        <p:spPr>
          <a:xfrm>
            <a:off x="762000" y="1295400"/>
            <a:ext cx="7743723" cy="4910138"/>
          </a:xfrm>
        </p:spPr>
        <p:txBody>
          <a:bodyPr anchor="t"/>
          <a:lstStyle/>
          <a:p>
            <a:pPr marL="0" indent="0">
              <a:buNone/>
            </a:pPr>
            <a:r>
              <a:rPr lang="en-US" b="0" i="0" dirty="0">
                <a:solidFill>
                  <a:srgbClr val="3C4245"/>
                </a:solidFill>
                <a:effectLst/>
                <a:latin typeface="Arial" panose="020B0604020202020204" pitchFamily="34" charset="0"/>
              </a:rPr>
              <a:t>“Cardiovascular diseases (CVDs) are the leading cause of death globally, taking an estimated 17.9 million lives each year.”</a:t>
            </a:r>
          </a:p>
          <a:p>
            <a:pPr marL="0" indent="0" algn="r">
              <a:buNone/>
            </a:pPr>
            <a:r>
              <a:rPr lang="en-US" dirty="0">
                <a:solidFill>
                  <a:srgbClr val="3C4245"/>
                </a:solidFill>
                <a:latin typeface="Arial" panose="020B0604020202020204" pitchFamily="34" charset="0"/>
              </a:rPr>
              <a:t>- </a:t>
            </a:r>
            <a:r>
              <a:rPr lang="en-US" sz="2400" dirty="0">
                <a:solidFill>
                  <a:srgbClr val="3C4245"/>
                </a:solidFill>
                <a:latin typeface="Arial" panose="020B0604020202020204" pitchFamily="34" charset="0"/>
              </a:rPr>
              <a:t>(</a:t>
            </a:r>
            <a:r>
              <a:rPr lang="en-US" sz="2400" dirty="0">
                <a:solidFill>
                  <a:srgbClr val="3C4245"/>
                </a:solidFill>
                <a:latin typeface="Arial" panose="020B0604020202020204" pitchFamily="34" charset="0"/>
                <a:hlinkClick r:id="rId3"/>
              </a:rPr>
              <a:t>World Health Organization, n.d.</a:t>
            </a:r>
            <a:r>
              <a:rPr lang="en-US" sz="2400" dirty="0">
                <a:solidFill>
                  <a:srgbClr val="3C4245"/>
                </a:solidFill>
                <a:latin typeface="Arial" panose="020B0604020202020204" pitchFamily="34" charset="0"/>
              </a:rPr>
              <a:t>)</a:t>
            </a:r>
            <a:endParaRPr lang="en-US" dirty="0"/>
          </a:p>
        </p:txBody>
      </p:sp>
      <p:pic>
        <p:nvPicPr>
          <p:cNvPr id="12" name="Picture 11">
            <a:extLst>
              <a:ext uri="{FF2B5EF4-FFF2-40B4-BE49-F238E27FC236}">
                <a16:creationId xmlns:a16="http://schemas.microsoft.com/office/drawing/2014/main" id="{505BEFD8-0239-4D23-A64D-A24B84504C50}"/>
              </a:ext>
            </a:extLst>
          </p:cNvPr>
          <p:cNvPicPr>
            <a:picLocks noChangeAspect="1"/>
          </p:cNvPicPr>
          <p:nvPr/>
        </p:nvPicPr>
        <p:blipFill rotWithShape="1">
          <a:blip r:embed="rId4"/>
          <a:srcRect t="6123" b="5306"/>
          <a:stretch/>
        </p:blipFill>
        <p:spPr>
          <a:xfrm>
            <a:off x="762000" y="3810000"/>
            <a:ext cx="7816273" cy="2362201"/>
          </a:xfrm>
          <a:prstGeom prst="rect">
            <a:avLst/>
          </a:prstGeom>
        </p:spPr>
      </p:pic>
    </p:spTree>
    <p:extLst>
      <p:ext uri="{BB962C8B-B14F-4D97-AF65-F5344CB8AC3E}">
        <p14:creationId xmlns:p14="http://schemas.microsoft.com/office/powerpoint/2010/main" val="382022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628649" y="356659"/>
            <a:ext cx="7877073" cy="710141"/>
          </a:xfrm>
        </p:spPr>
        <p:txBody>
          <a:bodyPr>
            <a:normAutofit/>
          </a:bodyPr>
          <a:lstStyle/>
          <a:p>
            <a:pPr algn="l"/>
            <a:r>
              <a:rPr lang="en-IN" dirty="0">
                <a:solidFill>
                  <a:srgbClr val="FF0000"/>
                </a:solidFill>
              </a:rPr>
              <a:t>2. Dataset - </a:t>
            </a:r>
            <a:r>
              <a:rPr lang="en-IN" sz="3100" dirty="0">
                <a:solidFill>
                  <a:srgbClr val="FF0000"/>
                </a:solidFill>
              </a:rPr>
              <a:t>Cleveland Heart Disease Dataset </a:t>
            </a:r>
            <a:endParaRPr lang="en-IN" dirty="0">
              <a:solidFill>
                <a:srgbClr val="FF0000"/>
              </a:solidFill>
            </a:endParaRP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4</a:t>
            </a:fld>
            <a:endParaRPr lang="en-IN" dirty="0"/>
          </a:p>
        </p:txBody>
      </p:sp>
      <p:sp>
        <p:nvSpPr>
          <p:cNvPr id="5" name="Content Placeholder 4">
            <a:extLst>
              <a:ext uri="{FF2B5EF4-FFF2-40B4-BE49-F238E27FC236}">
                <a16:creationId xmlns:a16="http://schemas.microsoft.com/office/drawing/2014/main" id="{BB4FD20E-62B9-4B91-848F-C2356ED67E87}"/>
              </a:ext>
            </a:extLst>
          </p:cNvPr>
          <p:cNvSpPr>
            <a:spLocks noGrp="1"/>
          </p:cNvSpPr>
          <p:nvPr>
            <p:ph sz="quarter" idx="13"/>
          </p:nvPr>
        </p:nvSpPr>
        <p:spPr>
          <a:xfrm>
            <a:off x="762000" y="1295400"/>
            <a:ext cx="7743723" cy="4910138"/>
          </a:xfrm>
        </p:spPr>
        <p:txBody>
          <a:bodyPr anchor="t"/>
          <a:lstStyle/>
          <a:p>
            <a:r>
              <a:rPr lang="en-US" dirty="0">
                <a:solidFill>
                  <a:srgbClr val="3C4245"/>
                </a:solidFill>
                <a:latin typeface="Arial" panose="020B0604020202020204" pitchFamily="34" charset="0"/>
              </a:rPr>
              <a:t>303 rows of individuals’ data</a:t>
            </a:r>
          </a:p>
          <a:p>
            <a:r>
              <a:rPr lang="en-US" dirty="0">
                <a:solidFill>
                  <a:srgbClr val="3C4245"/>
                </a:solidFill>
                <a:latin typeface="Arial" panose="020B0604020202020204" pitchFamily="34" charset="0"/>
              </a:rPr>
              <a:t>14 columns in the dataset</a:t>
            </a:r>
          </a:p>
          <a:p>
            <a:r>
              <a:rPr lang="en-US" dirty="0">
                <a:solidFill>
                  <a:srgbClr val="3C4245"/>
                </a:solidFill>
                <a:latin typeface="Arial" panose="020B0604020202020204" pitchFamily="34" charset="0"/>
              </a:rPr>
              <a:t>Attribute characteristics: </a:t>
            </a:r>
          </a:p>
          <a:p>
            <a:pPr lvl="1">
              <a:buFont typeface="Courier New" panose="02070309020205020404" pitchFamily="49" charset="0"/>
              <a:buChar char="o"/>
            </a:pPr>
            <a:r>
              <a:rPr lang="en-US" sz="2400" dirty="0">
                <a:solidFill>
                  <a:srgbClr val="3C4245"/>
                </a:solidFill>
                <a:latin typeface="Arial" panose="020B0604020202020204" pitchFamily="34" charset="0"/>
              </a:rPr>
              <a:t>Integer / Float</a:t>
            </a:r>
          </a:p>
          <a:p>
            <a:pPr lvl="1">
              <a:buFont typeface="Courier New" panose="02070309020205020404" pitchFamily="49" charset="0"/>
              <a:buChar char="o"/>
            </a:pPr>
            <a:r>
              <a:rPr lang="en-US" sz="2400" dirty="0">
                <a:solidFill>
                  <a:srgbClr val="3C4245"/>
                </a:solidFill>
                <a:latin typeface="Arial" panose="020B0604020202020204" pitchFamily="34" charset="0"/>
              </a:rPr>
              <a:t>Presence of categorical variables</a:t>
            </a:r>
          </a:p>
          <a:p>
            <a:r>
              <a:rPr lang="en-US" dirty="0">
                <a:solidFill>
                  <a:srgbClr val="3C4245"/>
                </a:solidFill>
                <a:latin typeface="Arial" panose="020B0604020202020204" pitchFamily="34" charset="0"/>
              </a:rPr>
              <a:t>No missing data</a:t>
            </a:r>
          </a:p>
          <a:p>
            <a:endParaRPr lang="en-US" dirty="0">
              <a:solidFill>
                <a:srgbClr val="3C4245"/>
              </a:solidFill>
              <a:latin typeface="Arial" panose="020B0604020202020204" pitchFamily="34" charset="0"/>
            </a:endParaRPr>
          </a:p>
          <a:p>
            <a:pPr marL="0" indent="0">
              <a:buNone/>
            </a:pPr>
            <a:r>
              <a:rPr lang="en-US" sz="2800" i="1" dirty="0">
                <a:solidFill>
                  <a:srgbClr val="3C4245"/>
                </a:solidFill>
                <a:latin typeface="Arial" panose="020B0604020202020204" pitchFamily="34" charset="0"/>
              </a:rPr>
              <a:t>The dataset is available from </a:t>
            </a:r>
            <a:r>
              <a:rPr lang="en-US" sz="2800" i="1" dirty="0">
                <a:solidFill>
                  <a:srgbClr val="3C4245"/>
                </a:solidFill>
                <a:latin typeface="Arial" panose="020B0604020202020204" pitchFamily="34" charset="0"/>
                <a:hlinkClick r:id="rId3"/>
              </a:rPr>
              <a:t>UCI Repository</a:t>
            </a:r>
            <a:r>
              <a:rPr lang="en-US" sz="2800" i="1" dirty="0">
                <a:solidFill>
                  <a:srgbClr val="3C4245"/>
                </a:solidFill>
                <a:latin typeface="Arial" panose="020B0604020202020204" pitchFamily="34" charset="0"/>
              </a:rPr>
              <a:t>.</a:t>
            </a:r>
          </a:p>
          <a:p>
            <a:pPr marL="0" indent="0">
              <a:buNone/>
            </a:pPr>
            <a:endParaRPr lang="en-US" dirty="0">
              <a:solidFill>
                <a:srgbClr val="3C4245"/>
              </a:solidFill>
              <a:latin typeface="Arial" panose="020B0604020202020204" pitchFamily="34" charset="0"/>
            </a:endParaRPr>
          </a:p>
        </p:txBody>
      </p:sp>
    </p:spTree>
    <p:extLst>
      <p:ext uri="{BB962C8B-B14F-4D97-AF65-F5344CB8AC3E}">
        <p14:creationId xmlns:p14="http://schemas.microsoft.com/office/powerpoint/2010/main" val="89385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628649" y="356659"/>
            <a:ext cx="7877073" cy="710141"/>
          </a:xfrm>
        </p:spPr>
        <p:txBody>
          <a:bodyPr>
            <a:normAutofit/>
          </a:bodyPr>
          <a:lstStyle/>
          <a:p>
            <a:pPr algn="l"/>
            <a:r>
              <a:rPr lang="en-IN" dirty="0">
                <a:solidFill>
                  <a:srgbClr val="FF0000"/>
                </a:solidFill>
              </a:rPr>
              <a:t>2. Dataset - </a:t>
            </a:r>
            <a:r>
              <a:rPr lang="en-IN" sz="3100" dirty="0">
                <a:solidFill>
                  <a:srgbClr val="FF0000"/>
                </a:solidFill>
              </a:rPr>
              <a:t>Attributes</a:t>
            </a:r>
            <a:endParaRPr lang="en-IN" dirty="0">
              <a:solidFill>
                <a:srgbClr val="FF0000"/>
              </a:solidFill>
            </a:endParaRP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5</a:t>
            </a:fld>
            <a:endParaRPr lang="en-IN" dirty="0"/>
          </a:p>
        </p:txBody>
      </p:sp>
      <p:sp>
        <p:nvSpPr>
          <p:cNvPr id="5" name="Content Placeholder 4">
            <a:extLst>
              <a:ext uri="{FF2B5EF4-FFF2-40B4-BE49-F238E27FC236}">
                <a16:creationId xmlns:a16="http://schemas.microsoft.com/office/drawing/2014/main" id="{BB4FD20E-62B9-4B91-848F-C2356ED67E87}"/>
              </a:ext>
            </a:extLst>
          </p:cNvPr>
          <p:cNvSpPr>
            <a:spLocks noGrp="1"/>
          </p:cNvSpPr>
          <p:nvPr>
            <p:ph sz="quarter" idx="13"/>
          </p:nvPr>
        </p:nvSpPr>
        <p:spPr>
          <a:xfrm>
            <a:off x="762000" y="1295400"/>
            <a:ext cx="7743723" cy="4910138"/>
          </a:xfrm>
        </p:spPr>
        <p:txBody>
          <a:bodyPr anchor="t">
            <a:normAutofit lnSpcReduction="10000"/>
          </a:bodyPr>
          <a:lstStyle/>
          <a:p>
            <a:pPr marL="514350" indent="-514350">
              <a:buFont typeface="+mj-lt"/>
              <a:buAutoNum type="arabicPeriod"/>
            </a:pPr>
            <a:r>
              <a:rPr lang="en-US" sz="1800" dirty="0">
                <a:solidFill>
                  <a:srgbClr val="3C4245"/>
                </a:solidFill>
                <a:latin typeface="Arial" panose="020B0604020202020204" pitchFamily="34" charset="0"/>
              </a:rPr>
              <a:t>Age: age of the patient</a:t>
            </a:r>
          </a:p>
          <a:p>
            <a:pPr marL="514350" indent="-514350">
              <a:buFont typeface="+mj-lt"/>
              <a:buAutoNum type="arabicPeriod"/>
            </a:pPr>
            <a:r>
              <a:rPr lang="en-US" sz="1800" dirty="0">
                <a:solidFill>
                  <a:srgbClr val="3C4245"/>
                </a:solidFill>
                <a:latin typeface="Arial" panose="020B0604020202020204" pitchFamily="34" charset="0"/>
              </a:rPr>
              <a:t>Sex: sex of the patient – </a:t>
            </a:r>
            <a:r>
              <a:rPr lang="en-US" sz="1800" dirty="0">
                <a:solidFill>
                  <a:srgbClr val="FF0000"/>
                </a:solidFill>
                <a:latin typeface="Arial" panose="020B0604020202020204" pitchFamily="34" charset="0"/>
              </a:rPr>
              <a:t>2 values</a:t>
            </a:r>
          </a:p>
          <a:p>
            <a:pPr marL="514350" indent="-514350">
              <a:buFont typeface="+mj-lt"/>
              <a:buAutoNum type="arabicPeriod"/>
            </a:pPr>
            <a:r>
              <a:rPr lang="en-US" sz="1800" dirty="0">
                <a:solidFill>
                  <a:srgbClr val="3C4245"/>
                </a:solidFill>
                <a:latin typeface="Arial" panose="020B0604020202020204" pitchFamily="34" charset="0"/>
              </a:rPr>
              <a:t>Cp: chest pain type </a:t>
            </a:r>
            <a:r>
              <a:rPr lang="en-US" sz="1800" dirty="0">
                <a:latin typeface="Arial" panose="020B0604020202020204" pitchFamily="34" charset="0"/>
              </a:rPr>
              <a:t>– </a:t>
            </a:r>
            <a:r>
              <a:rPr lang="en-US" sz="1800" dirty="0">
                <a:solidFill>
                  <a:srgbClr val="FF0000"/>
                </a:solidFill>
                <a:latin typeface="Arial" panose="020B0604020202020204" pitchFamily="34" charset="0"/>
              </a:rPr>
              <a:t>4 values </a:t>
            </a:r>
          </a:p>
          <a:p>
            <a:pPr marL="514350" indent="-514350">
              <a:buFont typeface="+mj-lt"/>
              <a:buAutoNum type="arabicPeriod"/>
            </a:pPr>
            <a:r>
              <a:rPr lang="en-US" sz="1800" dirty="0" err="1">
                <a:solidFill>
                  <a:srgbClr val="3C4245"/>
                </a:solidFill>
                <a:latin typeface="Arial" panose="020B0604020202020204" pitchFamily="34" charset="0"/>
              </a:rPr>
              <a:t>Trtbps</a:t>
            </a:r>
            <a:r>
              <a:rPr lang="en-US" sz="1800" dirty="0">
                <a:solidFill>
                  <a:srgbClr val="3C4245"/>
                </a:solidFill>
                <a:latin typeface="Arial" panose="020B0604020202020204" pitchFamily="34" charset="0"/>
              </a:rPr>
              <a:t>: resting blood pressure</a:t>
            </a:r>
          </a:p>
          <a:p>
            <a:pPr marL="514350" indent="-514350">
              <a:buFont typeface="+mj-lt"/>
              <a:buAutoNum type="arabicPeriod"/>
            </a:pPr>
            <a:r>
              <a:rPr lang="en-US" sz="1800" dirty="0">
                <a:solidFill>
                  <a:srgbClr val="3C4245"/>
                </a:solidFill>
                <a:latin typeface="Arial" panose="020B0604020202020204" pitchFamily="34" charset="0"/>
              </a:rPr>
              <a:t>Chol: serum cholesterol</a:t>
            </a:r>
          </a:p>
          <a:p>
            <a:pPr marL="514350" indent="-514350">
              <a:buFont typeface="+mj-lt"/>
              <a:buAutoNum type="arabicPeriod"/>
            </a:pPr>
            <a:r>
              <a:rPr lang="en-US" sz="1800" dirty="0" err="1">
                <a:solidFill>
                  <a:srgbClr val="3C4245"/>
                </a:solidFill>
                <a:latin typeface="Arial" panose="020B0604020202020204" pitchFamily="34" charset="0"/>
              </a:rPr>
              <a:t>Fbs</a:t>
            </a:r>
            <a:r>
              <a:rPr lang="en-US" sz="1800" dirty="0">
                <a:solidFill>
                  <a:srgbClr val="3C4245"/>
                </a:solidFill>
                <a:latin typeface="Arial" panose="020B0604020202020204" pitchFamily="34" charset="0"/>
              </a:rPr>
              <a:t>: fasting blood sugar– </a:t>
            </a:r>
            <a:r>
              <a:rPr lang="en-US" sz="1800" dirty="0">
                <a:solidFill>
                  <a:srgbClr val="FF0000"/>
                </a:solidFill>
                <a:latin typeface="Arial" panose="020B0604020202020204" pitchFamily="34" charset="0"/>
              </a:rPr>
              <a:t>2 values</a:t>
            </a:r>
          </a:p>
          <a:p>
            <a:pPr marL="514350" indent="-514350">
              <a:buFont typeface="+mj-lt"/>
              <a:buAutoNum type="arabicPeriod"/>
            </a:pPr>
            <a:r>
              <a:rPr lang="en-US" sz="1800" dirty="0" err="1">
                <a:solidFill>
                  <a:srgbClr val="3C4245"/>
                </a:solidFill>
                <a:latin typeface="Arial" panose="020B0604020202020204" pitchFamily="34" charset="0"/>
              </a:rPr>
              <a:t>Restecg</a:t>
            </a:r>
            <a:r>
              <a:rPr lang="en-US" sz="1800" dirty="0">
                <a:solidFill>
                  <a:srgbClr val="3C4245"/>
                </a:solidFill>
                <a:latin typeface="Arial" panose="020B0604020202020204" pitchFamily="34" charset="0"/>
              </a:rPr>
              <a:t>: resting electrocardiographic results –</a:t>
            </a:r>
            <a:r>
              <a:rPr lang="en-US" sz="1800" dirty="0">
                <a:solidFill>
                  <a:srgbClr val="FF0000"/>
                </a:solidFill>
                <a:latin typeface="Arial" panose="020B0604020202020204" pitchFamily="34" charset="0"/>
              </a:rPr>
              <a:t> 3 values</a:t>
            </a:r>
          </a:p>
          <a:p>
            <a:pPr marL="514350" indent="-514350">
              <a:buFont typeface="+mj-lt"/>
              <a:buAutoNum type="arabicPeriod"/>
            </a:pPr>
            <a:r>
              <a:rPr lang="en-US" sz="1800" dirty="0" err="1">
                <a:solidFill>
                  <a:srgbClr val="3C4245"/>
                </a:solidFill>
                <a:latin typeface="Arial" panose="020B0604020202020204" pitchFamily="34" charset="0"/>
              </a:rPr>
              <a:t>Thalacc</a:t>
            </a:r>
            <a:r>
              <a:rPr lang="en-US" sz="1800" dirty="0">
                <a:solidFill>
                  <a:srgbClr val="3C4245"/>
                </a:solidFill>
                <a:latin typeface="Arial" panose="020B0604020202020204" pitchFamily="34" charset="0"/>
              </a:rPr>
              <a:t> – maximum heart rate achieved</a:t>
            </a:r>
          </a:p>
          <a:p>
            <a:pPr marL="514350" indent="-514350">
              <a:buFont typeface="+mj-lt"/>
              <a:buAutoNum type="arabicPeriod"/>
            </a:pPr>
            <a:r>
              <a:rPr lang="en-US" sz="1800" dirty="0" err="1">
                <a:solidFill>
                  <a:srgbClr val="3C4245"/>
                </a:solidFill>
                <a:latin typeface="Arial" panose="020B0604020202020204" pitchFamily="34" charset="0"/>
              </a:rPr>
              <a:t>Exng</a:t>
            </a:r>
            <a:r>
              <a:rPr lang="en-US" sz="1800" dirty="0">
                <a:solidFill>
                  <a:srgbClr val="3C4245"/>
                </a:solidFill>
                <a:latin typeface="Arial" panose="020B0604020202020204" pitchFamily="34" charset="0"/>
              </a:rPr>
              <a:t> – exercise induced angina – </a:t>
            </a:r>
            <a:r>
              <a:rPr lang="en-US" sz="1800" dirty="0">
                <a:solidFill>
                  <a:srgbClr val="FF0000"/>
                </a:solidFill>
                <a:latin typeface="Arial" panose="020B0604020202020204" pitchFamily="34" charset="0"/>
              </a:rPr>
              <a:t>2 values</a:t>
            </a:r>
          </a:p>
          <a:p>
            <a:pPr marL="514350" indent="-514350">
              <a:buFont typeface="+mj-lt"/>
              <a:buAutoNum type="arabicPeriod"/>
            </a:pPr>
            <a:r>
              <a:rPr lang="en-US" sz="1800" dirty="0" err="1">
                <a:solidFill>
                  <a:srgbClr val="3C4245"/>
                </a:solidFill>
                <a:latin typeface="Arial" panose="020B0604020202020204" pitchFamily="34" charset="0"/>
              </a:rPr>
              <a:t>Oldpeak</a:t>
            </a:r>
            <a:r>
              <a:rPr lang="en-US" sz="1800" dirty="0">
                <a:solidFill>
                  <a:srgbClr val="3C4245"/>
                </a:solidFill>
                <a:latin typeface="Arial" panose="020B0604020202020204" pitchFamily="34" charset="0"/>
              </a:rPr>
              <a:t> – ST depression induced by exercise relative to rest</a:t>
            </a:r>
          </a:p>
          <a:p>
            <a:pPr marL="514350" indent="-514350">
              <a:buFont typeface="+mj-lt"/>
              <a:buAutoNum type="arabicPeriod"/>
            </a:pPr>
            <a:r>
              <a:rPr lang="en-US" sz="1800" dirty="0" err="1">
                <a:solidFill>
                  <a:srgbClr val="3C4245"/>
                </a:solidFill>
                <a:latin typeface="Arial" panose="020B0604020202020204" pitchFamily="34" charset="0"/>
              </a:rPr>
              <a:t>Slp</a:t>
            </a:r>
            <a:r>
              <a:rPr lang="en-US" sz="1800" dirty="0">
                <a:solidFill>
                  <a:srgbClr val="3C4245"/>
                </a:solidFill>
                <a:latin typeface="Arial" panose="020B0604020202020204" pitchFamily="34" charset="0"/>
              </a:rPr>
              <a:t> – slope of the peak exercise ST segment</a:t>
            </a:r>
          </a:p>
          <a:p>
            <a:pPr marL="514350" indent="-514350">
              <a:buFont typeface="+mj-lt"/>
              <a:buAutoNum type="arabicPeriod"/>
            </a:pPr>
            <a:r>
              <a:rPr lang="en-US" sz="1800" dirty="0" err="1">
                <a:solidFill>
                  <a:srgbClr val="3C4245"/>
                </a:solidFill>
                <a:latin typeface="Arial" panose="020B0604020202020204" pitchFamily="34" charset="0"/>
              </a:rPr>
              <a:t>Caa</a:t>
            </a:r>
            <a:r>
              <a:rPr lang="en-US" sz="1800" dirty="0">
                <a:solidFill>
                  <a:srgbClr val="3C4245"/>
                </a:solidFill>
                <a:latin typeface="Arial" panose="020B0604020202020204" pitchFamily="34" charset="0"/>
              </a:rPr>
              <a:t> – number of major vessels colored by fluoroscopy – </a:t>
            </a:r>
            <a:r>
              <a:rPr lang="en-US" sz="1800" dirty="0">
                <a:solidFill>
                  <a:srgbClr val="FF0000"/>
                </a:solidFill>
                <a:latin typeface="Arial" panose="020B0604020202020204" pitchFamily="34" charset="0"/>
              </a:rPr>
              <a:t>4 values</a:t>
            </a:r>
          </a:p>
          <a:p>
            <a:pPr marL="514350" indent="-514350">
              <a:buFont typeface="+mj-lt"/>
              <a:buAutoNum type="arabicPeriod"/>
            </a:pPr>
            <a:r>
              <a:rPr lang="en-US" sz="1800" dirty="0" err="1">
                <a:solidFill>
                  <a:srgbClr val="3C4245"/>
                </a:solidFill>
                <a:latin typeface="Arial" panose="020B0604020202020204" pitchFamily="34" charset="0"/>
              </a:rPr>
              <a:t>Thall</a:t>
            </a:r>
            <a:r>
              <a:rPr lang="en-US" sz="1800" dirty="0">
                <a:solidFill>
                  <a:srgbClr val="3C4245"/>
                </a:solidFill>
                <a:latin typeface="Arial" panose="020B0604020202020204" pitchFamily="34" charset="0"/>
              </a:rPr>
              <a:t> – a blood disorder called thalassemia – </a:t>
            </a:r>
            <a:r>
              <a:rPr lang="en-US" sz="1800" dirty="0">
                <a:solidFill>
                  <a:srgbClr val="FF0000"/>
                </a:solidFill>
                <a:latin typeface="Arial" panose="020B0604020202020204" pitchFamily="34" charset="0"/>
              </a:rPr>
              <a:t>3 values</a:t>
            </a:r>
          </a:p>
          <a:p>
            <a:pPr marL="514350" indent="-514350">
              <a:buFont typeface="+mj-lt"/>
              <a:buAutoNum type="arabicPeriod"/>
            </a:pPr>
            <a:r>
              <a:rPr lang="en-US" sz="1800" dirty="0">
                <a:solidFill>
                  <a:srgbClr val="3C4245"/>
                </a:solidFill>
                <a:latin typeface="Arial" panose="020B0604020202020204" pitchFamily="34" charset="0"/>
              </a:rPr>
              <a:t>Output (target): presence of heart disease – </a:t>
            </a:r>
            <a:r>
              <a:rPr lang="en-US" sz="1800" dirty="0">
                <a:solidFill>
                  <a:srgbClr val="FF0000"/>
                </a:solidFill>
                <a:latin typeface="Arial" panose="020B0604020202020204" pitchFamily="34" charset="0"/>
              </a:rPr>
              <a:t>2 values</a:t>
            </a:r>
          </a:p>
          <a:p>
            <a:pPr marL="0" indent="0">
              <a:buNone/>
            </a:pPr>
            <a:endParaRPr lang="en-US" sz="2000" dirty="0">
              <a:solidFill>
                <a:srgbClr val="3C4245"/>
              </a:solidFill>
              <a:latin typeface="Arial" panose="020B0604020202020204" pitchFamily="34" charset="0"/>
            </a:endParaRPr>
          </a:p>
          <a:p>
            <a:pPr marL="0" indent="0" algn="r">
              <a:buNone/>
            </a:pPr>
            <a:r>
              <a:rPr lang="en-US" sz="1400" dirty="0">
                <a:solidFill>
                  <a:srgbClr val="FF0000"/>
                </a:solidFill>
                <a:latin typeface="Arial" panose="020B0604020202020204" pitchFamily="34" charset="0"/>
              </a:rPr>
              <a:t>*Categorical attributes marked in red</a:t>
            </a:r>
          </a:p>
          <a:p>
            <a:pPr marL="0" indent="0">
              <a:buNone/>
            </a:pPr>
            <a:endParaRPr lang="en-US" sz="2800" dirty="0">
              <a:solidFill>
                <a:srgbClr val="3C4245"/>
              </a:solidFill>
              <a:latin typeface="Arial" panose="020B0604020202020204" pitchFamily="34" charset="0"/>
            </a:endParaRPr>
          </a:p>
        </p:txBody>
      </p:sp>
    </p:spTree>
    <p:extLst>
      <p:ext uri="{BB962C8B-B14F-4D97-AF65-F5344CB8AC3E}">
        <p14:creationId xmlns:p14="http://schemas.microsoft.com/office/powerpoint/2010/main" val="3149195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628649" y="356659"/>
            <a:ext cx="7877073" cy="710141"/>
          </a:xfrm>
        </p:spPr>
        <p:txBody>
          <a:bodyPr>
            <a:normAutofit/>
          </a:bodyPr>
          <a:lstStyle/>
          <a:p>
            <a:pPr algn="l"/>
            <a:r>
              <a:rPr lang="en-IN" dirty="0">
                <a:solidFill>
                  <a:srgbClr val="FF0000"/>
                </a:solidFill>
              </a:rPr>
              <a:t>3. Machine Learning Procedure</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6</a:t>
            </a:fld>
            <a:endParaRPr lang="en-IN" dirty="0"/>
          </a:p>
        </p:txBody>
      </p:sp>
      <p:sp>
        <p:nvSpPr>
          <p:cNvPr id="5" name="Content Placeholder 4">
            <a:extLst>
              <a:ext uri="{FF2B5EF4-FFF2-40B4-BE49-F238E27FC236}">
                <a16:creationId xmlns:a16="http://schemas.microsoft.com/office/drawing/2014/main" id="{BB4FD20E-62B9-4B91-848F-C2356ED67E87}"/>
              </a:ext>
            </a:extLst>
          </p:cNvPr>
          <p:cNvSpPr>
            <a:spLocks noGrp="1"/>
          </p:cNvSpPr>
          <p:nvPr>
            <p:ph sz="quarter" idx="13"/>
          </p:nvPr>
        </p:nvSpPr>
        <p:spPr>
          <a:xfrm>
            <a:off x="762000" y="1295400"/>
            <a:ext cx="7743723" cy="4910138"/>
          </a:xfrm>
        </p:spPr>
        <p:txBody>
          <a:bodyPr anchor="t">
            <a:normAutofit/>
          </a:bodyPr>
          <a:lstStyle/>
          <a:p>
            <a:pPr marL="514350" indent="-514350">
              <a:buFont typeface="+mj-lt"/>
              <a:buAutoNum type="arabicPeriod"/>
            </a:pPr>
            <a:r>
              <a:rPr lang="en-US" sz="2800" dirty="0">
                <a:solidFill>
                  <a:srgbClr val="3C4245"/>
                </a:solidFill>
                <a:latin typeface="Arial" panose="020B0604020202020204" pitchFamily="34" charset="0"/>
              </a:rPr>
              <a:t>Data pre-processing:</a:t>
            </a:r>
          </a:p>
          <a:p>
            <a:pPr marL="914400" lvl="1" indent="-514350">
              <a:buFont typeface="+mj-lt"/>
              <a:buAutoNum type="alphaLcPeriod"/>
            </a:pPr>
            <a:r>
              <a:rPr lang="en-US" sz="2400" dirty="0">
                <a:solidFill>
                  <a:srgbClr val="3C4245"/>
                </a:solidFill>
                <a:latin typeface="Arial" panose="020B0604020202020204" pitchFamily="34" charset="0"/>
              </a:rPr>
              <a:t>Visualization of data</a:t>
            </a:r>
          </a:p>
          <a:p>
            <a:pPr marL="914400" lvl="1" indent="-514350">
              <a:buFont typeface="+mj-lt"/>
              <a:buAutoNum type="alphaLcPeriod"/>
            </a:pPr>
            <a:r>
              <a:rPr lang="en-US" sz="2400" dirty="0">
                <a:solidFill>
                  <a:srgbClr val="3C4245"/>
                </a:solidFill>
                <a:latin typeface="Arial" panose="020B0604020202020204" pitchFamily="34" charset="0"/>
              </a:rPr>
              <a:t>Cleaning of data</a:t>
            </a:r>
          </a:p>
          <a:p>
            <a:pPr marL="1314450" lvl="2" indent="-514350">
              <a:buFont typeface="+mj-lt"/>
              <a:buAutoNum type="romanLcPeriod"/>
            </a:pPr>
            <a:r>
              <a:rPr lang="en-US" sz="2000" dirty="0">
                <a:solidFill>
                  <a:srgbClr val="3C4245"/>
                </a:solidFill>
                <a:latin typeface="Arial" panose="020B0604020202020204" pitchFamily="34" charset="0"/>
              </a:rPr>
              <a:t>Check for null values</a:t>
            </a:r>
          </a:p>
          <a:p>
            <a:pPr marL="1314450" lvl="2" indent="-514350">
              <a:buFont typeface="+mj-lt"/>
              <a:buAutoNum type="romanLcPeriod"/>
            </a:pPr>
            <a:r>
              <a:rPr lang="en-US" sz="2000" dirty="0">
                <a:solidFill>
                  <a:srgbClr val="3C4245"/>
                </a:solidFill>
                <a:latin typeface="Arial" panose="020B0604020202020204" pitchFamily="34" charset="0"/>
              </a:rPr>
              <a:t>Check for outliers</a:t>
            </a:r>
          </a:p>
          <a:p>
            <a:pPr marL="1314450" lvl="2" indent="-514350">
              <a:buFont typeface="+mj-lt"/>
              <a:buAutoNum type="romanLcPeriod"/>
            </a:pPr>
            <a:r>
              <a:rPr lang="en-US" sz="2000" dirty="0">
                <a:solidFill>
                  <a:srgbClr val="3C4245"/>
                </a:solidFill>
                <a:latin typeface="Arial" panose="020B0604020202020204" pitchFamily="34" charset="0"/>
              </a:rPr>
              <a:t>Encode categorical data</a:t>
            </a:r>
          </a:p>
          <a:p>
            <a:pPr marL="1314450" lvl="2" indent="-514350">
              <a:buFont typeface="+mj-lt"/>
              <a:buAutoNum type="romanLcPeriod"/>
            </a:pPr>
            <a:r>
              <a:rPr lang="en-US" sz="2000" dirty="0">
                <a:solidFill>
                  <a:srgbClr val="3C4245"/>
                </a:solidFill>
                <a:latin typeface="Arial" panose="020B0604020202020204" pitchFamily="34" charset="0"/>
              </a:rPr>
              <a:t>Normalization</a:t>
            </a:r>
          </a:p>
          <a:p>
            <a:pPr marL="514350" indent="-514350">
              <a:buFont typeface="+mj-lt"/>
              <a:buAutoNum type="arabicPeriod"/>
            </a:pPr>
            <a:r>
              <a:rPr lang="en-US" sz="2800" dirty="0">
                <a:solidFill>
                  <a:srgbClr val="3C4245"/>
                </a:solidFill>
                <a:latin typeface="Arial" panose="020B0604020202020204" pitchFamily="34" charset="0"/>
              </a:rPr>
              <a:t>Model selection:</a:t>
            </a:r>
          </a:p>
          <a:p>
            <a:pPr marL="914400" lvl="1" indent="-514350">
              <a:buFont typeface="+mj-lt"/>
              <a:buAutoNum type="alphaLcPeriod"/>
            </a:pPr>
            <a:r>
              <a:rPr lang="en-US" sz="2400" dirty="0">
                <a:solidFill>
                  <a:srgbClr val="3C4245"/>
                </a:solidFill>
                <a:latin typeface="Arial" panose="020B0604020202020204" pitchFamily="34" charset="0"/>
              </a:rPr>
              <a:t>Classification models</a:t>
            </a:r>
          </a:p>
          <a:p>
            <a:pPr marL="514350" indent="-514350">
              <a:buFont typeface="+mj-lt"/>
              <a:buAutoNum type="arabicPeriod"/>
            </a:pPr>
            <a:r>
              <a:rPr lang="en-US" sz="2800" dirty="0">
                <a:solidFill>
                  <a:srgbClr val="3C4245"/>
                </a:solidFill>
                <a:latin typeface="Arial" panose="020B0604020202020204" pitchFamily="34" charset="0"/>
              </a:rPr>
              <a:t>Hyper-parameter tuning</a:t>
            </a:r>
          </a:p>
          <a:p>
            <a:pPr marL="514350" indent="-514350">
              <a:buFont typeface="+mj-lt"/>
              <a:buAutoNum type="arabicPeriod"/>
            </a:pPr>
            <a:r>
              <a:rPr lang="en-US" sz="2800" dirty="0">
                <a:solidFill>
                  <a:srgbClr val="3C4245"/>
                </a:solidFill>
                <a:latin typeface="Arial" panose="020B0604020202020204" pitchFamily="34" charset="0"/>
              </a:rPr>
              <a:t>Present results!</a:t>
            </a:r>
            <a:endParaRPr lang="en-US" sz="2400" dirty="0">
              <a:solidFill>
                <a:srgbClr val="3C4245"/>
              </a:solidFill>
              <a:latin typeface="Arial" panose="020B0604020202020204" pitchFamily="34" charset="0"/>
            </a:endParaRPr>
          </a:p>
          <a:p>
            <a:pPr marL="1314450" lvl="2" indent="-514350">
              <a:buFont typeface="+mj-lt"/>
              <a:buAutoNum type="romanLcPeriod"/>
            </a:pPr>
            <a:endParaRPr lang="en-US" sz="2000" dirty="0">
              <a:solidFill>
                <a:srgbClr val="3C4245"/>
              </a:solidFill>
              <a:latin typeface="Arial" panose="020B0604020202020204" pitchFamily="34" charset="0"/>
            </a:endParaRPr>
          </a:p>
          <a:p>
            <a:pPr marL="1314450" lvl="2" indent="-514350">
              <a:buFont typeface="+mj-lt"/>
              <a:buAutoNum type="romanLcPeriod"/>
            </a:pPr>
            <a:endParaRPr lang="en-US" sz="2000" dirty="0">
              <a:solidFill>
                <a:srgbClr val="3C4245"/>
              </a:solidFill>
              <a:latin typeface="Arial" panose="020B0604020202020204" pitchFamily="34" charset="0"/>
            </a:endParaRPr>
          </a:p>
          <a:p>
            <a:pPr marL="914400" lvl="1" indent="-514350">
              <a:buFont typeface="+mj-lt"/>
              <a:buAutoNum type="alphaLcPeriod"/>
            </a:pPr>
            <a:endParaRPr lang="en-US" sz="2400" dirty="0">
              <a:solidFill>
                <a:srgbClr val="3C4245"/>
              </a:solidFill>
              <a:latin typeface="Arial" panose="020B0604020202020204" pitchFamily="34" charset="0"/>
            </a:endParaRPr>
          </a:p>
        </p:txBody>
      </p:sp>
    </p:spTree>
    <p:extLst>
      <p:ext uri="{BB962C8B-B14F-4D97-AF65-F5344CB8AC3E}">
        <p14:creationId xmlns:p14="http://schemas.microsoft.com/office/powerpoint/2010/main" val="236615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628649" y="356659"/>
            <a:ext cx="7877073" cy="710141"/>
          </a:xfrm>
        </p:spPr>
        <p:txBody>
          <a:bodyPr>
            <a:normAutofit/>
          </a:bodyPr>
          <a:lstStyle/>
          <a:p>
            <a:pPr algn="l"/>
            <a:r>
              <a:rPr lang="en-IN" dirty="0">
                <a:solidFill>
                  <a:srgbClr val="FF0000"/>
                </a:solidFill>
              </a:rPr>
              <a:t>3. Machine Learning Procedure (1a)</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7</a:t>
            </a:fld>
            <a:endParaRPr lang="en-IN" dirty="0"/>
          </a:p>
        </p:txBody>
      </p:sp>
      <p:pic>
        <p:nvPicPr>
          <p:cNvPr id="1026" name="Picture 2">
            <a:extLst>
              <a:ext uri="{FF2B5EF4-FFF2-40B4-BE49-F238E27FC236}">
                <a16:creationId xmlns:a16="http://schemas.microsoft.com/office/drawing/2014/main" id="{F34C863A-E4E3-452F-8EBF-9DE9D7FBF5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7" y="1230875"/>
            <a:ext cx="9014086" cy="3833813"/>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D19384AA-CAEC-465C-884C-A26DA5D4D67C}"/>
              </a:ext>
            </a:extLst>
          </p:cNvPr>
          <p:cNvSpPr/>
          <p:nvPr/>
        </p:nvSpPr>
        <p:spPr>
          <a:xfrm>
            <a:off x="1752600" y="4546600"/>
            <a:ext cx="457200" cy="2770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0043DB8-CD26-43D1-9996-543488675157}"/>
              </a:ext>
            </a:extLst>
          </p:cNvPr>
          <p:cNvSpPr/>
          <p:nvPr/>
        </p:nvSpPr>
        <p:spPr>
          <a:xfrm>
            <a:off x="4368800" y="4536209"/>
            <a:ext cx="457200" cy="2770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7454D4B-4476-42CA-A5AD-9206711F002E}"/>
              </a:ext>
            </a:extLst>
          </p:cNvPr>
          <p:cNvSpPr/>
          <p:nvPr/>
        </p:nvSpPr>
        <p:spPr>
          <a:xfrm>
            <a:off x="4876800" y="4561609"/>
            <a:ext cx="457200" cy="2770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97728C0-DB43-4B04-B926-B6B674B1F6D4}"/>
              </a:ext>
            </a:extLst>
          </p:cNvPr>
          <p:cNvSpPr/>
          <p:nvPr/>
        </p:nvSpPr>
        <p:spPr>
          <a:xfrm>
            <a:off x="5410200" y="4559300"/>
            <a:ext cx="457200" cy="2770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AC2D1C6-9375-4A8C-8AAB-08C2BF324B05}"/>
              </a:ext>
            </a:extLst>
          </p:cNvPr>
          <p:cNvSpPr/>
          <p:nvPr/>
        </p:nvSpPr>
        <p:spPr>
          <a:xfrm>
            <a:off x="5943600" y="4546600"/>
            <a:ext cx="457200" cy="2770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197A51A-99D9-4E5D-869B-54F915A0C00E}"/>
              </a:ext>
            </a:extLst>
          </p:cNvPr>
          <p:cNvSpPr/>
          <p:nvPr/>
        </p:nvSpPr>
        <p:spPr>
          <a:xfrm>
            <a:off x="6477000" y="4559300"/>
            <a:ext cx="457200" cy="2770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BC89100-211B-480D-B250-E662F529D6CA}"/>
              </a:ext>
            </a:extLst>
          </p:cNvPr>
          <p:cNvSpPr/>
          <p:nvPr/>
        </p:nvSpPr>
        <p:spPr>
          <a:xfrm>
            <a:off x="6997700" y="4559300"/>
            <a:ext cx="457200" cy="2770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4">
            <a:extLst>
              <a:ext uri="{FF2B5EF4-FFF2-40B4-BE49-F238E27FC236}">
                <a16:creationId xmlns:a16="http://schemas.microsoft.com/office/drawing/2014/main" id="{D61D91B6-64AF-451F-BFA9-70CAE8979B56}"/>
              </a:ext>
            </a:extLst>
          </p:cNvPr>
          <p:cNvSpPr txBox="1">
            <a:spLocks/>
          </p:cNvSpPr>
          <p:nvPr/>
        </p:nvSpPr>
        <p:spPr>
          <a:xfrm>
            <a:off x="762000" y="5215506"/>
            <a:ext cx="7743723" cy="990031"/>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buNone/>
            </a:pPr>
            <a:r>
              <a:rPr lang="en-US" sz="2400" dirty="0">
                <a:solidFill>
                  <a:schemeClr val="accent1"/>
                </a:solidFill>
                <a:latin typeface="Arial" panose="020B0604020202020204" pitchFamily="34" charset="0"/>
              </a:rPr>
              <a:t>cp, </a:t>
            </a:r>
            <a:r>
              <a:rPr lang="en-US" sz="2400" dirty="0" err="1">
                <a:solidFill>
                  <a:schemeClr val="accent1"/>
                </a:solidFill>
                <a:latin typeface="Arial" panose="020B0604020202020204" pitchFamily="34" charset="0"/>
              </a:rPr>
              <a:t>thalachh</a:t>
            </a:r>
            <a:r>
              <a:rPr lang="en-US" sz="2400" dirty="0">
                <a:solidFill>
                  <a:schemeClr val="accent1"/>
                </a:solidFill>
                <a:latin typeface="Arial" panose="020B0604020202020204" pitchFamily="34" charset="0"/>
              </a:rPr>
              <a:t>, </a:t>
            </a:r>
            <a:r>
              <a:rPr lang="en-US" sz="2400" dirty="0" err="1">
                <a:solidFill>
                  <a:schemeClr val="accent1"/>
                </a:solidFill>
                <a:latin typeface="Arial" panose="020B0604020202020204" pitchFamily="34" charset="0"/>
              </a:rPr>
              <a:t>exng</a:t>
            </a:r>
            <a:r>
              <a:rPr lang="en-US" sz="2400" dirty="0">
                <a:solidFill>
                  <a:schemeClr val="accent1"/>
                </a:solidFill>
                <a:latin typeface="Arial" panose="020B0604020202020204" pitchFamily="34" charset="0"/>
              </a:rPr>
              <a:t>, </a:t>
            </a:r>
            <a:r>
              <a:rPr lang="en-US" sz="2400" dirty="0" err="1">
                <a:solidFill>
                  <a:schemeClr val="accent1"/>
                </a:solidFill>
                <a:latin typeface="Arial" panose="020B0604020202020204" pitchFamily="34" charset="0"/>
              </a:rPr>
              <a:t>oldpeak</a:t>
            </a:r>
            <a:r>
              <a:rPr lang="en-US" sz="2400" dirty="0">
                <a:solidFill>
                  <a:schemeClr val="accent1"/>
                </a:solidFill>
                <a:latin typeface="Arial" panose="020B0604020202020204" pitchFamily="34" charset="0"/>
              </a:rPr>
              <a:t>, </a:t>
            </a:r>
            <a:r>
              <a:rPr lang="en-US" sz="2400" dirty="0" err="1">
                <a:solidFill>
                  <a:schemeClr val="accent1"/>
                </a:solidFill>
                <a:latin typeface="Arial" panose="020B0604020202020204" pitchFamily="34" charset="0"/>
              </a:rPr>
              <a:t>slp</a:t>
            </a:r>
            <a:r>
              <a:rPr lang="en-US" sz="2400" dirty="0">
                <a:solidFill>
                  <a:schemeClr val="accent1"/>
                </a:solidFill>
                <a:latin typeface="Arial" panose="020B0604020202020204" pitchFamily="34" charset="0"/>
              </a:rPr>
              <a:t>, </a:t>
            </a:r>
            <a:r>
              <a:rPr lang="en-US" sz="2400" dirty="0" err="1">
                <a:solidFill>
                  <a:schemeClr val="accent1"/>
                </a:solidFill>
                <a:latin typeface="Arial" panose="020B0604020202020204" pitchFamily="34" charset="0"/>
              </a:rPr>
              <a:t>caa</a:t>
            </a:r>
            <a:r>
              <a:rPr lang="en-US" sz="2400" dirty="0">
                <a:solidFill>
                  <a:schemeClr val="accent1"/>
                </a:solidFill>
                <a:latin typeface="Arial" panose="020B0604020202020204" pitchFamily="34" charset="0"/>
              </a:rPr>
              <a:t>, </a:t>
            </a:r>
            <a:r>
              <a:rPr lang="en-US" sz="2400" dirty="0" err="1">
                <a:solidFill>
                  <a:schemeClr val="accent1"/>
                </a:solidFill>
                <a:latin typeface="Arial" panose="020B0604020202020204" pitchFamily="34" charset="0"/>
              </a:rPr>
              <a:t>thall</a:t>
            </a:r>
            <a:r>
              <a:rPr lang="en-US" sz="2400" dirty="0">
                <a:solidFill>
                  <a:schemeClr val="accent1"/>
                </a:solidFill>
                <a:latin typeface="Arial" panose="020B0604020202020204" pitchFamily="34" charset="0"/>
              </a:rPr>
              <a:t> </a:t>
            </a:r>
          </a:p>
          <a:p>
            <a:pPr marL="400050" lvl="1" indent="0">
              <a:buNone/>
            </a:pPr>
            <a:r>
              <a:rPr lang="en-US" sz="2400" dirty="0">
                <a:solidFill>
                  <a:srgbClr val="3C4245"/>
                </a:solidFill>
                <a:latin typeface="Arial" panose="020B0604020202020204" pitchFamily="34" charset="0"/>
              </a:rPr>
              <a:t>seem to have a stronger correlation to the output</a:t>
            </a:r>
          </a:p>
        </p:txBody>
      </p:sp>
    </p:spTree>
    <p:extLst>
      <p:ext uri="{BB962C8B-B14F-4D97-AF65-F5344CB8AC3E}">
        <p14:creationId xmlns:p14="http://schemas.microsoft.com/office/powerpoint/2010/main" val="4158416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628649" y="356659"/>
            <a:ext cx="7877073" cy="710141"/>
          </a:xfrm>
        </p:spPr>
        <p:txBody>
          <a:bodyPr>
            <a:normAutofit/>
          </a:bodyPr>
          <a:lstStyle/>
          <a:p>
            <a:pPr algn="l"/>
            <a:r>
              <a:rPr lang="en-IN" dirty="0">
                <a:solidFill>
                  <a:srgbClr val="FF0000"/>
                </a:solidFill>
              </a:rPr>
              <a:t>3. Machine Learning Procedure (1a)</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8</a:t>
            </a:fld>
            <a:endParaRPr lang="en-IN" dirty="0"/>
          </a:p>
        </p:txBody>
      </p:sp>
      <p:sp>
        <p:nvSpPr>
          <p:cNvPr id="14" name="Content Placeholder 4">
            <a:extLst>
              <a:ext uri="{FF2B5EF4-FFF2-40B4-BE49-F238E27FC236}">
                <a16:creationId xmlns:a16="http://schemas.microsoft.com/office/drawing/2014/main" id="{D61D91B6-64AF-451F-BFA9-70CAE8979B56}"/>
              </a:ext>
            </a:extLst>
          </p:cNvPr>
          <p:cNvSpPr txBox="1">
            <a:spLocks/>
          </p:cNvSpPr>
          <p:nvPr/>
        </p:nvSpPr>
        <p:spPr>
          <a:xfrm>
            <a:off x="421454" y="5270685"/>
            <a:ext cx="8291462" cy="990031"/>
          </a:xfrm>
          <a:prstGeom prst="rect">
            <a:avLst/>
          </a:prstGeom>
        </p:spPr>
        <p:txBody>
          <a:bodyPr vert="horz" lIns="91440" tIns="45720" rIns="91440" bIns="45720" rtlCol="0" anchor="t">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buNone/>
            </a:pPr>
            <a:r>
              <a:rPr lang="en-US" sz="2400" dirty="0">
                <a:solidFill>
                  <a:schemeClr val="accent1"/>
                </a:solidFill>
                <a:latin typeface="Arial" panose="020B0604020202020204" pitchFamily="34" charset="0"/>
              </a:rPr>
              <a:t>Females </a:t>
            </a:r>
            <a:r>
              <a:rPr lang="en-US" sz="2400" dirty="0">
                <a:latin typeface="Arial" panose="020B0604020202020204" pitchFamily="34" charset="0"/>
              </a:rPr>
              <a:t>seem to be more at risk of heart disease than </a:t>
            </a:r>
            <a:r>
              <a:rPr lang="en-US" sz="2400" dirty="0">
                <a:solidFill>
                  <a:schemeClr val="accent1"/>
                </a:solidFill>
                <a:latin typeface="Arial" panose="020B0604020202020204" pitchFamily="34" charset="0"/>
              </a:rPr>
              <a:t>males</a:t>
            </a:r>
            <a:r>
              <a:rPr lang="en-US" sz="2400" dirty="0">
                <a:latin typeface="Arial" panose="020B0604020202020204" pitchFamily="34" charset="0"/>
              </a:rPr>
              <a:t>. </a:t>
            </a:r>
          </a:p>
          <a:p>
            <a:pPr marL="400050" lvl="1" indent="0" algn="r">
              <a:buNone/>
            </a:pPr>
            <a:endParaRPr lang="en-US" sz="1800" dirty="0">
              <a:latin typeface="Arial" panose="020B0604020202020204" pitchFamily="34" charset="0"/>
            </a:endParaRPr>
          </a:p>
          <a:p>
            <a:pPr marL="400050" lvl="1" indent="0" algn="r">
              <a:buNone/>
            </a:pPr>
            <a:r>
              <a:rPr lang="en-US" sz="1700" dirty="0">
                <a:latin typeface="Arial" panose="020B0604020202020204" pitchFamily="34" charset="0"/>
              </a:rPr>
              <a:t>See also: </a:t>
            </a:r>
            <a:r>
              <a:rPr lang="en-US" sz="1700" dirty="0">
                <a:latin typeface="Arial" panose="020B0604020202020204" pitchFamily="34" charset="0"/>
                <a:hlinkClick r:id="rId3"/>
              </a:rPr>
              <a:t>Sex/Gender Differences in Cardiovascular Disease Prevention</a:t>
            </a:r>
            <a:endParaRPr lang="en-US" sz="1700" dirty="0">
              <a:latin typeface="Arial" panose="020B0604020202020204" pitchFamily="34" charset="0"/>
            </a:endParaRPr>
          </a:p>
        </p:txBody>
      </p:sp>
      <p:pic>
        <p:nvPicPr>
          <p:cNvPr id="2050" name="Picture 2">
            <a:extLst>
              <a:ext uri="{FF2B5EF4-FFF2-40B4-BE49-F238E27FC236}">
                <a16:creationId xmlns:a16="http://schemas.microsoft.com/office/drawing/2014/main" id="{C57E09B1-7C94-447B-A802-582B023D42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237153"/>
            <a:ext cx="5510213" cy="3937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65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628649" y="356659"/>
            <a:ext cx="7877073" cy="710141"/>
          </a:xfrm>
        </p:spPr>
        <p:txBody>
          <a:bodyPr>
            <a:normAutofit/>
          </a:bodyPr>
          <a:lstStyle/>
          <a:p>
            <a:pPr algn="l"/>
            <a:r>
              <a:rPr lang="en-IN" dirty="0">
                <a:solidFill>
                  <a:srgbClr val="FF0000"/>
                </a:solidFill>
              </a:rPr>
              <a:t>3. Machine Learning Procedure (1a)</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9</a:t>
            </a:fld>
            <a:endParaRPr lang="en-IN" dirty="0"/>
          </a:p>
        </p:txBody>
      </p:sp>
      <p:sp>
        <p:nvSpPr>
          <p:cNvPr id="14" name="Content Placeholder 4">
            <a:extLst>
              <a:ext uri="{FF2B5EF4-FFF2-40B4-BE49-F238E27FC236}">
                <a16:creationId xmlns:a16="http://schemas.microsoft.com/office/drawing/2014/main" id="{D61D91B6-64AF-451F-BFA9-70CAE8979B56}"/>
              </a:ext>
            </a:extLst>
          </p:cNvPr>
          <p:cNvSpPr txBox="1">
            <a:spLocks/>
          </p:cNvSpPr>
          <p:nvPr/>
        </p:nvSpPr>
        <p:spPr>
          <a:xfrm>
            <a:off x="421454" y="5270685"/>
            <a:ext cx="8291462" cy="990031"/>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buNone/>
            </a:pPr>
            <a:r>
              <a:rPr lang="en-US" sz="2200" dirty="0">
                <a:latin typeface="Arial" panose="020B0604020202020204" pitchFamily="34" charset="0"/>
              </a:rPr>
              <a:t>Patients past the age of </a:t>
            </a:r>
            <a:r>
              <a:rPr lang="en-US" sz="2200" dirty="0">
                <a:solidFill>
                  <a:schemeClr val="accent1"/>
                </a:solidFill>
                <a:latin typeface="Arial" panose="020B0604020202020204" pitchFamily="34" charset="0"/>
              </a:rPr>
              <a:t>40 </a:t>
            </a:r>
            <a:r>
              <a:rPr lang="en-US" sz="2200" dirty="0">
                <a:latin typeface="Arial" panose="020B0604020202020204" pitchFamily="34" charset="0"/>
              </a:rPr>
              <a:t>have an increasingly higher risk of heart disease, based on the current sample population.</a:t>
            </a:r>
          </a:p>
          <a:p>
            <a:pPr marL="400050" lvl="1" indent="0" algn="r">
              <a:buNone/>
            </a:pPr>
            <a:endParaRPr lang="en-US" sz="2200" dirty="0">
              <a:latin typeface="Arial" panose="020B0604020202020204" pitchFamily="34" charset="0"/>
            </a:endParaRPr>
          </a:p>
        </p:txBody>
      </p:sp>
      <p:pic>
        <p:nvPicPr>
          <p:cNvPr id="3074" name="Picture 2">
            <a:extLst>
              <a:ext uri="{FF2B5EF4-FFF2-40B4-BE49-F238E27FC236}">
                <a16:creationId xmlns:a16="http://schemas.microsoft.com/office/drawing/2014/main" id="{80A5F311-76F1-470C-AC55-F52D0B030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835" y="1319455"/>
            <a:ext cx="5600700" cy="369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053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reerEra">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reerera" id="{EDCDA5D1-4370-4392-8C5E-C34C9BE8F545}" vid="{34DC1D29-B155-4D15-BF11-2B8807D0A3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1266</TotalTime>
  <Words>1538</Words>
  <Application>Microsoft Office PowerPoint</Application>
  <PresentationFormat>On-screen Show (4:3)</PresentationFormat>
  <Paragraphs>241</Paragraphs>
  <Slides>28</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Trajan Pro</vt:lpstr>
      <vt:lpstr>Arial</vt:lpstr>
      <vt:lpstr>Arial Narrow</vt:lpstr>
      <vt:lpstr>Calibri</vt:lpstr>
      <vt:lpstr>Courier New</vt:lpstr>
      <vt:lpstr>Office Theme</vt:lpstr>
      <vt:lpstr>1_Office Theme</vt:lpstr>
      <vt:lpstr>Heart Disease Detection</vt:lpstr>
      <vt:lpstr>Overview</vt:lpstr>
      <vt:lpstr>1. Introduction</vt:lpstr>
      <vt:lpstr>2. Dataset - Cleveland Heart Disease Dataset </vt:lpstr>
      <vt:lpstr>2. Dataset - Attributes</vt:lpstr>
      <vt:lpstr>3. Machine Learning Procedure</vt:lpstr>
      <vt:lpstr>3. Machine Learning Procedure (1a)</vt:lpstr>
      <vt:lpstr>3. Machine Learning Procedure (1a)</vt:lpstr>
      <vt:lpstr>3. Machine Learning Procedure (1a)</vt:lpstr>
      <vt:lpstr>3. Machine Learning Procedure (1a)</vt:lpstr>
      <vt:lpstr>3. Machine Learning Procedure (1a)</vt:lpstr>
      <vt:lpstr>3. Machine Learning Procedure (1a)</vt:lpstr>
      <vt:lpstr>3. Machine Learning Procedure (1a)</vt:lpstr>
      <vt:lpstr>3. Machine Learning Procedure (1a)</vt:lpstr>
      <vt:lpstr>3. Machine Learning Procedure (1b)</vt:lpstr>
      <vt:lpstr>3. Machine Learning Procedure (1b)</vt:lpstr>
      <vt:lpstr>Scaling of continuous attributes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Education</dc:creator>
  <cp:lastModifiedBy>Wang Jiayi</cp:lastModifiedBy>
  <cp:revision>7</cp:revision>
  <dcterms:created xsi:type="dcterms:W3CDTF">2021-07-22T04:35:23Z</dcterms:created>
  <dcterms:modified xsi:type="dcterms:W3CDTF">2021-09-04T08:57:51Z</dcterms:modified>
</cp:coreProperties>
</file>