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03" r:id="rId5"/>
    <p:sldId id="304" r:id="rId6"/>
    <p:sldId id="305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48" r:id="rId17"/>
    <p:sldId id="360" r:id="rId18"/>
    <p:sldId id="346" r:id="rId19"/>
    <p:sldId id="361" r:id="rId20"/>
    <p:sldId id="350" r:id="rId21"/>
    <p:sldId id="351" r:id="rId22"/>
    <p:sldId id="349" r:id="rId23"/>
    <p:sldId id="352" r:id="rId24"/>
    <p:sldId id="353" r:id="rId25"/>
    <p:sldId id="354" r:id="rId26"/>
    <p:sldId id="356" r:id="rId27"/>
    <p:sldId id="357" r:id="rId28"/>
    <p:sldId id="355" r:id="rId29"/>
    <p:sldId id="358" r:id="rId30"/>
    <p:sldId id="3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e Erica E. Untalan" userId="S::ceeuntalan@nu-moa.edu.ph::870b5172-fe4a-4a3f-b424-47a345003734" providerId="AD" clId="Web-{89A1B0C2-E0A2-4B9E-A7A4-E04C91243974}"/>
    <pc:docChg chg="mod">
      <pc:chgData name="Cristine Erica E. Untalan" userId="S::ceeuntalan@nu-moa.edu.ph::870b5172-fe4a-4a3f-b424-47a345003734" providerId="AD" clId="Web-{89A1B0C2-E0A2-4B9E-A7A4-E04C91243974}" dt="2025-03-18T05:39:15.751" v="0" actId="33475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08T05:36:37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1341 0,'0'35'31,"0"53"-15,0 53 0,0 106-1,-17 141 1,-89 159-1,35-53 1,71-247 0,0-212-16,0-17 15,0-1-15</inkml:trace>
  <inkml:trace contextRef="#ctx0" brushRef="#br0" timeOffset="599.72">6703 2046 0,'88'0'32,"88"176"-17,71 142 1,53 123 0,18 0-1,-89-176 1,-176-177 31,-88-88 31,-18-18-78</inkml:trace>
  <inkml:trace contextRef="#ctx0" brushRef="#br0" timeOffset="1019.64">7796 2293 0,'-70'35'31,"-89"71"-15,-70 71-1,-53 122 1,52 54 0,124-141-1,89-195-15,17 1 16</inkml:trace>
  <inkml:trace contextRef="#ctx0" brushRef="#br0" timeOffset="1863.66">13529 2910 0,'53'-53'31,"106"-193"-15,70 140 0,-53 70-1,-17 36 1,-18 53-1,18 71 1,-106-89 0,0-17-1,-36 17-15,1 18 16,53 176 0,-54-88-1,-70 18 1,-17-88-16,-1-18 15,-87 52 1,34-69 0,106 17-1,71-18 48,53 0-48,441 106 1,-353-123 15,-159-18-31</inkml:trace>
  <inkml:trace contextRef="#ctx0" brushRef="#br0" timeOffset="2332.16">15840 2293 0,'70'106'32,"36"0"-17,70 70-15,54 36 16,370 493 0,-442-493-1,-87-141 1,-54-71-1,-52 0 17,-18 0-1,18-18-15,-18-17-1,-17-36-15</inkml:trace>
  <inkml:trace contextRef="#ctx0" brushRef="#br0" timeOffset="2731">16916 2699 0,'-18'0'31,"-53"106"0,-228 299-15,52-123-1,88-105 1,106-124 0,35-53 62</inkml:trace>
  <inkml:trace contextRef="#ctx0" brushRef="#br0" timeOffset="3782.98">24500 2893 0,'18'0'32,"35"-18"-17,176-17 1,-105 35-1,-71 0 1,-36 0 0,19 35 15,-19 89-15,-17 87-1,-35-17 1,-71-53-1,-141 18 1,106-124-16,35 1 16,53-1-1,18-35 32,17-71-31,159 1-1,89 35 1,-124 35 0,-53 0 15,-1 88-15,37 71-1,-36-54-15,-36-34 0,-17-53 16,0 17-1,0 18 1,-35 0 0,-53-36-1,-212-17 1,-176 0 0,88 53-1,246-35 1,90-18-1</inkml:trace>
  <inkml:trace contextRef="#ctx0" brushRef="#br0" timeOffset="4383.76">26035 2787 0,'53'53'47,"106"141"-31,-18-18-16,88 36 15,0 17-15,-17 1 16,317 281-1,-476-440 1,-53-54 0,-18-17 62,-17 0-63,-71-70 1,53-54 0,1 36-16</inkml:trace>
  <inkml:trace contextRef="#ctx0" brushRef="#br0" timeOffset="4815.96">27270 2787 0,'-53'0'46,"-247"317"-30,106-87 0,-406 669-1,336-493 1,158-283 0,70-70-1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DDF2-F423-4A18-86E3-C2E4B9806803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15680-234F-42DB-AFEB-4554824981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66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06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B5928-C5C4-1245-A795-CC13ECA8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480F7-9339-C551-02B4-164F7E306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B1C60-E621-38B5-4A3C-3B01F3237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C240-4A3E-6A78-F07A-700D85968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062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D2FA-EB2E-EA97-BA83-86C48B19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FB67F-AA80-3C4B-CDDC-0D300AFA7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F8DC6-5275-CF36-960E-61E4775F9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30332-425A-57E0-E93B-8A0784EF0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5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A59C0-1BD7-7396-D5F1-D8EBCE0BF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5BE30-CF28-4D0D-FAF6-BAD6B2E68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2F180-9AB0-BA75-14D4-193ED0D9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F83B-DD20-4BA9-7A08-5E96F79B0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493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9FE34-535B-D9C2-9E9A-F64F3F15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85FA3-7FEA-E305-E826-6D125695C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E6F03-DA77-C7E9-3485-E45687401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DF1D-CDA5-1FED-53FF-CDDA6E0E7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3185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504BD-9359-E128-D582-32E2C836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AB586-B86B-F261-213D-E69269246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8B8FFB-5305-FBE6-97C3-FFE71DF7A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325CE-FA6B-D984-A912-45D74C8E9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4431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EA6ED-67EB-013D-AE55-CEF4B93E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EDD78-BCBF-F797-DBFE-05DA0C84E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365F9-86A8-1821-F3B7-78177D50D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42429-057F-94EF-9101-27F748592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590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4317-ABF3-4F44-62A4-553B1BD25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EE369-6567-D964-F854-EF9752499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133BF-F88D-280B-488D-902196B4B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7F4D1-FF4C-85E1-B92B-98B81DB5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416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8A23-E831-B1E5-38F2-FB45A5E6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4CAAA-9226-02C0-6277-4CE7C7B7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F99D8-8827-EEF5-997F-E049F1A8B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3DE2A-0DFA-E9AF-7D67-ED3D05B1C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896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6C6B5-3EF7-8CC9-C256-CDDD3DB1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E2947-E218-2E7A-3331-EFE219783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EC9FA-CEB2-81ED-C7FC-F9FFD45BA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3AF3-7B8C-6D69-03EC-F4B16A947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600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809C-4FAD-71FB-CA1D-B393A185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94160-258E-DD89-1671-90DE35753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DFEAF-879B-3789-FAAC-48FBD2813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822E-59BB-4450-5A87-5DAAB6F7F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1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73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82DF2-422E-8417-A508-44E45CCB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856DA-E05C-D536-B4E7-F9CECF458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6AAAA-232F-D3FE-1037-8406C90A8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5DDC3-74B2-0AA5-128C-8DCA98278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642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1F24-0741-D99A-1617-BA5C314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9307C-4476-D250-96B2-8A14C6EB8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32FB5-DAE7-9038-2362-5E977EE53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36AC-81E8-601D-B81C-9AF4B49C0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220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161CF-1C60-1693-3DD0-94894EE4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FA0A-2BE9-CEF3-908B-7F9017B40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86362-CAAF-C8D5-276A-E05C3431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F820-4FB3-EE5A-A4E9-93767BFE4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271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5E5F6-0596-BF94-C4C7-C0C35CF1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0AAD6-6494-E9DA-1AB2-28C688D5D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34567-E4CD-2191-A7CB-402459DE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403BE-369C-72DF-FA53-CAC40179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6551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9B4FC-B357-D9F5-3F87-4A5E7B35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59004-FEEF-1931-1170-244D9B5C6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C4ECA-B3C2-0A15-9855-9245603A2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35A56-BA02-3ED3-598C-6BDBDEA75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317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048F7-B858-35CD-D7B3-BAE1DE78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BF8E3-51EA-7BCD-29F7-7E1D93EA8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879E1-77AA-2FE3-60CF-592CB641C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24F5-4A90-1C6E-2A38-12E0DD47F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26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23BC7-9247-5B78-6441-E904DCB33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218DA-6029-36C0-7813-E2B7DE366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79E40-64E7-E229-9784-B8C536FF4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27D2-0AFB-E891-86DE-62F47EF13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243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34ED9-F8F6-C1B6-B21E-AF2ACA59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D24AF-525C-E852-B370-CE0E39429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55794-11DE-2CC7-FD99-13C056507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21F4-F129-B067-7E6B-8EF518ECD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5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7820-C14A-FDA9-8C6F-40E87906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00ACA-490C-4309-9A75-69493C734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3A047-C268-A302-2C4E-738E7E2FE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3F91-46DC-03A7-DFBD-547CD2B70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47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FF48-277E-09F5-687C-1D81C1CC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A4B9E-CD10-B0B3-8BCF-43FE6802A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572EE-0EAE-6C08-1043-0E08E5B9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4393-B59F-0C14-5AF2-9BFBC9781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31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6E4C8-5CED-9682-1B2A-E6DDFD64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2C722-BE3A-EB35-52FB-E185D7BF1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2965D-61BA-1524-6FB7-253B23B1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32ED0-9617-6976-2211-F2AA303B8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48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7877-B510-D486-B905-8170CF3A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EB94E-44F6-4BA8-F6C4-127EF5A2A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F20536-5349-9BE7-81E9-1082D8717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123E-0792-BDA6-1647-7AD5D2DDE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777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7113-7C3B-8C77-3299-C33A7F922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19EFF-E221-59FF-728A-72DD59AC5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B8A22-6717-6198-2717-5264B9943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76386-A9D8-A6A4-2777-08F00DE4D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5680-234F-42DB-AFEB-4554824981A6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053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07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705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15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2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983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74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36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1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8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6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620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73F4-27C5-4672-ABDD-A29484D2CFD4}" type="datetimeFigureOut">
              <a:rPr lang="en-PH" smtClean="0"/>
              <a:t>09/04/2025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AFB9-83EF-4AB7-93BA-AE97772339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64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918" y="2980613"/>
            <a:ext cx="587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PH" sz="4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4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6371-511B-912C-1779-6960E4EF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B87229-ECBD-96CC-7DB1-3B8E9760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75732"/>
            <a:ext cx="11117226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02E7B-6D39-993F-1D02-49C8B246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8A966-A35A-128E-F7D0-CBEB49BC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0" y="1886542"/>
            <a:ext cx="10727620" cy="30849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719389-3599-22A5-2BB2-4EACEDE91EF0}"/>
                  </a:ext>
                </a:extLst>
              </p14:cNvPr>
              <p14:cNvContentPartPr/>
              <p14:nvPr/>
            </p14:nvContentPartPr>
            <p14:xfrm>
              <a:off x="2158920" y="482760"/>
              <a:ext cx="7791840" cy="125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719389-3599-22A5-2BB2-4EACEDE91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560" y="473400"/>
                <a:ext cx="7810560" cy="12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45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E6F41-9291-7C1E-0131-22DCFAAE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D3196-2CC4-3C96-F443-E5DCB4C4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39" y="348405"/>
            <a:ext cx="9692789" cy="61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5438-4FB0-AEC4-B75F-40546BA3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B02EF-F13C-B0B6-941C-BC7E6274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34" y="0"/>
            <a:ext cx="9419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ECC03-7114-9942-AD4E-50F217C3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114237-FEED-03A6-11A9-AF56E6F85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438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0890BE-1E26-B1F3-24D2-04310D8BEDE9}"/>
              </a:ext>
            </a:extLst>
          </p:cNvPr>
          <p:cNvSpPr txBox="1"/>
          <p:nvPr/>
        </p:nvSpPr>
        <p:spPr>
          <a:xfrm>
            <a:off x="1052663" y="609868"/>
            <a:ext cx="445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Viewport Width and Physical Width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DA1BEB-9ABA-ED9B-A1EF-E90952B2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23938"/>
              </p:ext>
            </p:extLst>
          </p:nvPr>
        </p:nvGraphicFramePr>
        <p:xfrm>
          <a:off x="2207225" y="2422883"/>
          <a:ext cx="7960032" cy="228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016">
                  <a:extLst>
                    <a:ext uri="{9D8B030D-6E8A-4147-A177-3AD203B41FA5}">
                      <a16:colId xmlns:a16="http://schemas.microsoft.com/office/drawing/2014/main" val="1896378177"/>
                    </a:ext>
                  </a:extLst>
                </a:gridCol>
                <a:gridCol w="3980016">
                  <a:extLst>
                    <a:ext uri="{9D8B030D-6E8A-4147-A177-3AD203B41FA5}">
                      <a16:colId xmlns:a16="http://schemas.microsoft.com/office/drawing/2014/main" val="3791881445"/>
                    </a:ext>
                  </a:extLst>
                </a:gridCol>
              </a:tblGrid>
              <a:tr h="548417">
                <a:tc>
                  <a:txBody>
                    <a:bodyPr/>
                    <a:lstStyle/>
                    <a:p>
                      <a:r>
                        <a:rPr lang="en-US" sz="2400">
                          <a:latin typeface="Abadi" panose="020B0604020104020204" pitchFamily="34" charset="0"/>
                        </a:rPr>
                        <a:t>Viewport Width</a:t>
                      </a:r>
                      <a:endParaRPr lang="en-PH" sz="24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badi" panose="020B0604020104020204" pitchFamily="34" charset="0"/>
                        </a:rPr>
                        <a:t>Physical Width of the Screen</a:t>
                      </a:r>
                      <a:endParaRPr lang="en-PH" sz="24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9321"/>
                  </a:ext>
                </a:extLst>
              </a:tr>
              <a:tr h="1463817">
                <a:tc>
                  <a:txBody>
                    <a:bodyPr/>
                    <a:lstStyle/>
                    <a:p>
                      <a:r>
                        <a:rPr lang="en-US" sz="2400">
                          <a:latin typeface="Abadi" panose="020B0604020104020204" pitchFamily="34" charset="0"/>
                        </a:rPr>
                        <a:t>User’s visible area of the screen.</a:t>
                      </a:r>
                      <a:endParaRPr lang="en-PH" sz="24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badi" panose="020B0604020104020204" pitchFamily="34" charset="0"/>
                        </a:rPr>
                        <a:t>refers to the actual width of the device's screen</a:t>
                      </a:r>
                      <a:endParaRPr lang="en-PH" sz="24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2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1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C05F-FCDC-B887-37BB-7E8CC282C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FA5B4-CDF8-3399-823B-957BB1F3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BABF49-C4C9-BB0B-56C7-C46C2BDC2B15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D5C31-2EAD-5FF4-3D78-A8B639E926AB}"/>
              </a:ext>
            </a:extLst>
          </p:cNvPr>
          <p:cNvSpPr txBox="1"/>
          <p:nvPr/>
        </p:nvSpPr>
        <p:spPr>
          <a:xfrm>
            <a:off x="906676" y="2507159"/>
            <a:ext cx="107073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The width and height attributes describe the intrinsic aspect ratio of the image.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The descriptors in the 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srcset</a:t>
            </a:r>
            <a:r>
              <a:rPr lang="en-US" sz="2800" b="1">
                <a:latin typeface="Abadi" panose="020B0604020104020204" pitchFamily="34" charset="0"/>
              </a:rPr>
              <a:t> attribute specify the available widths of different image versions in pixels, aiding in responsive image loading based on device capabilities.</a:t>
            </a: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8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BD27-5204-5B81-4AD6-866954F2F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DFAA15-47D3-E3E8-9B73-5BAFF1A5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4" y="771154"/>
            <a:ext cx="10993384" cy="5315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49A31-5D48-582F-8643-BAFFE08085ED}"/>
              </a:ext>
            </a:extLst>
          </p:cNvPr>
          <p:cNvSpPr txBox="1"/>
          <p:nvPr/>
        </p:nvSpPr>
        <p:spPr>
          <a:xfrm>
            <a:off x="2884715" y="5902180"/>
            <a:ext cx="1671302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badi" panose="020B0604020104020204" pitchFamily="34" charset="0"/>
              </a:rPr>
              <a:t>Big Screen</a:t>
            </a:r>
            <a:endParaRPr lang="en-PH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6B94C-205B-53B3-75AE-601CCAA5BC4C}"/>
              </a:ext>
            </a:extLst>
          </p:cNvPr>
          <p:cNvSpPr txBox="1"/>
          <p:nvPr/>
        </p:nvSpPr>
        <p:spPr>
          <a:xfrm>
            <a:off x="8471634" y="5994513"/>
            <a:ext cx="1671302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badi" panose="020B0604020104020204" pitchFamily="34" charset="0"/>
              </a:rPr>
              <a:t>Small Screen</a:t>
            </a:r>
            <a:endParaRPr lang="en-PH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ED695-815C-8B9B-BAD8-BD0932F559BE}"/>
              </a:ext>
            </a:extLst>
          </p:cNvPr>
          <p:cNvSpPr txBox="1"/>
          <p:nvPr/>
        </p:nvSpPr>
        <p:spPr>
          <a:xfrm>
            <a:off x="479564" y="272142"/>
            <a:ext cx="2035036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badi" panose="020B0604020104020204" pitchFamily="34" charset="0"/>
              </a:rPr>
              <a:t>Responsive Picture</a:t>
            </a:r>
            <a:endParaRPr lang="en-PH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3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9604A-7231-5290-6E25-EB45D68B2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6C7F7-922C-06C6-B1FF-8591F67B1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C8BFA6-C220-1E95-88DA-A324A60EA5D8}"/>
              </a:ext>
            </a:extLst>
          </p:cNvPr>
          <p:cNvSpPr txBox="1"/>
          <p:nvPr/>
        </p:nvSpPr>
        <p:spPr>
          <a:xfrm>
            <a:off x="1074434" y="609868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&lt;picture&gt;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CADC2-4689-6FDD-8DF0-D86346AE5921}"/>
              </a:ext>
            </a:extLst>
          </p:cNvPr>
          <p:cNvSpPr txBox="1"/>
          <p:nvPr/>
        </p:nvSpPr>
        <p:spPr>
          <a:xfrm>
            <a:off x="906676" y="2507159"/>
            <a:ext cx="107073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&lt;picture&gt; </a:t>
            </a:r>
            <a:r>
              <a:rPr lang="en-US" sz="2800" b="1">
                <a:latin typeface="Abadi" panose="020B0604020104020204" pitchFamily="34" charset="0"/>
              </a:rPr>
              <a:t>tag is important for flexibility in specifying image resources. </a:t>
            </a: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The &lt;picture&gt; element contains two tags: one or more 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&lt;source&gt; </a:t>
            </a:r>
            <a:r>
              <a:rPr lang="en-US" sz="2800" b="1">
                <a:latin typeface="Abadi" panose="020B0604020104020204" pitchFamily="34" charset="0"/>
              </a:rPr>
              <a:t>tags and one 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img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&gt; </a:t>
            </a:r>
            <a:r>
              <a:rPr lang="en-US" sz="2800" b="1">
                <a:latin typeface="Abadi" panose="020B0604020104020204" pitchFamily="34" charset="0"/>
              </a:rPr>
              <a:t>tag.</a:t>
            </a: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&lt;source&gt;  </a:t>
            </a:r>
            <a:r>
              <a:rPr lang="en-US" sz="2800" b="1">
                <a:latin typeface="Abadi" panose="020B0604020104020204" pitchFamily="34" charset="0"/>
              </a:rPr>
              <a:t>tag indicates files or browsers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75871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14E0E-6E36-9787-EC54-766251B0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174C5-9D55-81E9-F5BC-E19D915A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DEF17-D4EF-F20D-238C-CF48ADE2C612}"/>
              </a:ext>
            </a:extLst>
          </p:cNvPr>
          <p:cNvSpPr txBox="1"/>
          <p:nvPr/>
        </p:nvSpPr>
        <p:spPr>
          <a:xfrm>
            <a:off x="1074434" y="609868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&lt;picture&gt;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DA97C-4CDD-5376-0633-124E3BD80A12}"/>
              </a:ext>
            </a:extLst>
          </p:cNvPr>
          <p:cNvSpPr txBox="1"/>
          <p:nvPr/>
        </p:nvSpPr>
        <p:spPr>
          <a:xfrm>
            <a:off x="742335" y="2539816"/>
            <a:ext cx="107073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Abadi" panose="020B0604020104020204" pitchFamily="34" charset="0"/>
              </a:rPr>
              <a:t>The browser will look for the first &lt;source&gt; element where the media query matches the current viewport width, and then it will display the proper image (specified in the </a:t>
            </a:r>
            <a:r>
              <a:rPr lang="en-US" sz="2800" b="1" err="1">
                <a:latin typeface="Abadi" panose="020B0604020104020204" pitchFamily="34" charset="0"/>
              </a:rPr>
              <a:t>srcset</a:t>
            </a:r>
            <a:r>
              <a:rPr lang="en-US" sz="2800" b="1">
                <a:latin typeface="Abadi" panose="020B0604020104020204" pitchFamily="34" charset="0"/>
              </a:rPr>
              <a:t> attribute). The 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img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&gt; </a:t>
            </a:r>
            <a:r>
              <a:rPr lang="en-US" sz="2800" b="1">
                <a:latin typeface="Abadi" panose="020B0604020104020204" pitchFamily="34" charset="0"/>
              </a:rPr>
              <a:t>element is 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required</a:t>
            </a:r>
            <a:r>
              <a:rPr lang="en-US" sz="2800" b="1">
                <a:latin typeface="Abadi" panose="020B0604020104020204" pitchFamily="34" charset="0"/>
              </a:rPr>
              <a:t> as the last child of the &lt;picture&gt; element, as a fallback option if none of the source tags matches.</a:t>
            </a:r>
          </a:p>
        </p:txBody>
      </p:sp>
    </p:spTree>
    <p:extLst>
      <p:ext uri="{BB962C8B-B14F-4D97-AF65-F5344CB8AC3E}">
        <p14:creationId xmlns:p14="http://schemas.microsoft.com/office/powerpoint/2010/main" val="68282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1E139-F9D6-6D5C-0F56-58B015C1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CDD7B-26BE-8A33-0C7C-3E7E550A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49A423-BB7A-786A-504F-E19F72D13F5B}"/>
              </a:ext>
            </a:extLst>
          </p:cNvPr>
          <p:cNvSpPr txBox="1"/>
          <p:nvPr/>
        </p:nvSpPr>
        <p:spPr>
          <a:xfrm>
            <a:off x="1085319" y="584689"/>
            <a:ext cx="445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Figures and </a:t>
            </a:r>
            <a:r>
              <a:rPr lang="en-US" sz="4000" b="1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FF40D-0F79-F3A8-B775-C6B4BCD25FF1}"/>
              </a:ext>
            </a:extLst>
          </p:cNvPr>
          <p:cNvSpPr txBox="1"/>
          <p:nvPr/>
        </p:nvSpPr>
        <p:spPr>
          <a:xfrm>
            <a:off x="906676" y="2202359"/>
            <a:ext cx="10707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 For the search engines and AI to know that two pieces of content are related to each other we will be using figures. </a:t>
            </a:r>
          </a:p>
          <a:p>
            <a:pPr algn="just"/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&lt;figure&gt; </a:t>
            </a: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- For anything that appears as a figure like images and tables, illustrating something. </a:t>
            </a:r>
          </a:p>
          <a:p>
            <a:pPr algn="just"/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figcaption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&gt;</a:t>
            </a: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- For demonstration of a concept that needs a caption </a:t>
            </a:r>
          </a:p>
          <a:p>
            <a:pPr algn="just"/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F35F3-0828-7457-691E-0015A593A326}"/>
              </a:ext>
            </a:extLst>
          </p:cNvPr>
          <p:cNvSpPr txBox="1"/>
          <p:nvPr/>
        </p:nvSpPr>
        <p:spPr>
          <a:xfrm>
            <a:off x="1139749" y="628233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CBB25-7E81-4AF6-03BE-531C90120575}"/>
              </a:ext>
            </a:extLst>
          </p:cNvPr>
          <p:cNvSpPr txBox="1"/>
          <p:nvPr/>
        </p:nvSpPr>
        <p:spPr>
          <a:xfrm>
            <a:off x="895789" y="2500952"/>
            <a:ext cx="1070732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To put an image on a webpage, we use the image element.</a:t>
            </a: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 </a:t>
            </a: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Tag: </a:t>
            </a:r>
            <a:r>
              <a:rPr lang="en-PH" sz="2800" b="1">
                <a:highlight>
                  <a:srgbClr val="FFFF00"/>
                </a:highlight>
                <a:latin typeface="Abadi" panose="020B0604020104020204" pitchFamily="34" charset="0"/>
              </a:rPr>
              <a:t>&lt;</a:t>
            </a:r>
            <a:r>
              <a:rPr lang="en-PH" sz="2800" b="1" err="1">
                <a:highlight>
                  <a:srgbClr val="FFFF00"/>
                </a:highlight>
                <a:latin typeface="Abadi" panose="020B0604020104020204" pitchFamily="34" charset="0"/>
              </a:rPr>
              <a:t>img</a:t>
            </a:r>
            <a:r>
              <a:rPr lang="en-PH" sz="2800" b="1">
                <a:highlight>
                  <a:srgbClr val="FFFF00"/>
                </a:highlight>
                <a:latin typeface="Abadi" panose="020B0604020104020204" pitchFamily="34" charset="0"/>
              </a:rPr>
              <a:t>&gt;</a:t>
            </a:r>
          </a:p>
          <a:p>
            <a:pPr algn="just"/>
            <a:endParaRPr lang="en-PH" sz="2800" b="1"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 algn="just"/>
            <a:r>
              <a:rPr lang="en-PH" sz="2400" b="1">
                <a:highlight>
                  <a:srgbClr val="FFFF00"/>
                </a:highlight>
                <a:latin typeface="Abadi" panose="020B0604020104020204" pitchFamily="34" charset="0"/>
              </a:rPr>
              <a:t>Note: Images are not technically inserted into a webpage; images are linked to web pages. </a:t>
            </a:r>
          </a:p>
          <a:p>
            <a:pPr algn="just"/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616C0-AF95-26B2-2045-94A3E410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A12E49-0275-CD28-5F29-A811E81D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38362-F885-9CD9-9DC5-FB64C2E2A04F}"/>
              </a:ext>
            </a:extLst>
          </p:cNvPr>
          <p:cNvSpPr txBox="1"/>
          <p:nvPr/>
        </p:nvSpPr>
        <p:spPr>
          <a:xfrm>
            <a:off x="653918" y="2980613"/>
            <a:ext cx="587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Audio and Video</a:t>
            </a:r>
            <a:endParaRPr lang="en-PH" sz="4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8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4D156-FE4D-151B-F5F8-112F209D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21C23-9F54-682C-A05E-9CF0F95BB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7E6EC2-167F-5480-E669-6AE9C9A56DF6}"/>
              </a:ext>
            </a:extLst>
          </p:cNvPr>
          <p:cNvSpPr txBox="1"/>
          <p:nvPr/>
        </p:nvSpPr>
        <p:spPr>
          <a:xfrm>
            <a:off x="1085319" y="584689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35C1C-CB78-8D97-1178-5AB582BD6827}"/>
              </a:ext>
            </a:extLst>
          </p:cNvPr>
          <p:cNvSpPr txBox="1"/>
          <p:nvPr/>
        </p:nvSpPr>
        <p:spPr>
          <a:xfrm>
            <a:off x="906676" y="2202359"/>
            <a:ext cx="107073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Abadi" panose="020B0604020104020204" pitchFamily="34" charset="0"/>
              </a:rPr>
              <a:t>&lt;audio&gt; tag is used to place audio. </a:t>
            </a:r>
          </a:p>
          <a:p>
            <a:pPr algn="just"/>
            <a:endParaRPr lang="en-PH" sz="2800" b="1">
              <a:latin typeface="Abadi" panose="020B06040201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6EB3B3-478F-BC25-52B7-7EFF6477D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05178"/>
              </p:ext>
            </p:extLst>
          </p:nvPr>
        </p:nvGraphicFramePr>
        <p:xfrm>
          <a:off x="1506045" y="2679412"/>
          <a:ext cx="9179910" cy="270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55">
                  <a:extLst>
                    <a:ext uri="{9D8B030D-6E8A-4147-A177-3AD203B41FA5}">
                      <a16:colId xmlns:a16="http://schemas.microsoft.com/office/drawing/2014/main" val="2282508317"/>
                    </a:ext>
                  </a:extLst>
                </a:gridCol>
                <a:gridCol w="4589955">
                  <a:extLst>
                    <a:ext uri="{9D8B030D-6E8A-4147-A177-3AD203B41FA5}">
                      <a16:colId xmlns:a16="http://schemas.microsoft.com/office/drawing/2014/main" val="507096591"/>
                    </a:ext>
                  </a:extLst>
                </a:gridCol>
              </a:tblGrid>
              <a:tr h="20992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badi" panose="020B0604020104020204" pitchFamily="34" charset="0"/>
                        </a:rPr>
                        <a:t>Attribute</a:t>
                      </a:r>
                      <a:endParaRPr lang="en-PH" sz="12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badi" panose="020B0604020104020204" pitchFamily="34" charset="0"/>
                        </a:rPr>
                        <a:t>Description</a:t>
                      </a:r>
                      <a:endParaRPr lang="en-PH" sz="12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00348"/>
                  </a:ext>
                </a:extLst>
              </a:tr>
              <a:tr h="209926"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>
                          <a:latin typeface="Abadi" panose="020B0604020104020204" pitchFamily="34" charset="0"/>
                        </a:rPr>
                        <a:t>src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Abadi" panose="020B0604020104020204" pitchFamily="34" charset="0"/>
                        </a:rPr>
                        <a:t>specifies the </a:t>
                      </a:r>
                      <a:r>
                        <a:rPr lang="en-US" sz="1600" b="1" err="1">
                          <a:latin typeface="Abadi" panose="020B0604020104020204" pitchFamily="34" charset="0"/>
                        </a:rPr>
                        <a:t>url</a:t>
                      </a:r>
                      <a:r>
                        <a:rPr lang="en-US" sz="1600" b="1">
                          <a:latin typeface="Abadi" panose="020B0604020104020204" pitchFamily="34" charset="0"/>
                        </a:rPr>
                        <a:t> of the audio file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35359"/>
                  </a:ext>
                </a:extLst>
              </a:tr>
              <a:tr h="51762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badi" panose="020B0604020104020204" pitchFamily="34" charset="0"/>
                        </a:rPr>
                        <a:t>controls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Abadi" panose="020B0604020104020204" pitchFamily="34" charset="0"/>
                        </a:rPr>
                        <a:t>specifies that audio controls should be displayed (such as a play/pause button </a:t>
                      </a:r>
                      <a:r>
                        <a:rPr lang="en-US" sz="1600" b="1" err="1">
                          <a:latin typeface="Abadi" panose="020B0604020104020204" pitchFamily="34" charset="0"/>
                        </a:rPr>
                        <a:t>etc</a:t>
                      </a:r>
                      <a:r>
                        <a:rPr lang="en-US" sz="1600" b="1">
                          <a:latin typeface="Abadi" panose="020B0604020104020204" pitchFamily="34" charset="0"/>
                        </a:rPr>
                        <a:t>)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80876"/>
                  </a:ext>
                </a:extLst>
              </a:tr>
              <a:tr h="36642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badi" panose="020B0604020104020204" pitchFamily="34" charset="0"/>
                        </a:rPr>
                        <a:t>autoplay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kern="120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specifies that the audio will start playing as soon as it is ready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11089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badi" panose="020B0604020104020204" pitchFamily="34" charset="0"/>
                        </a:rPr>
                        <a:t>muted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Abadi" panose="020B0604020104020204" pitchFamily="34" charset="0"/>
                        </a:rPr>
                        <a:t>specifies that the audio output should be muted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18819"/>
                  </a:ext>
                </a:extLst>
              </a:tr>
              <a:tr h="36642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badi" panose="020B0604020104020204" pitchFamily="34" charset="0"/>
                        </a:rPr>
                        <a:t>loop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Abadi" panose="020B0604020104020204" pitchFamily="34" charset="0"/>
                        </a:rPr>
                        <a:t>specifies that the audio will start over again, every time it is finished</a:t>
                      </a:r>
                      <a:endParaRPr lang="en-PH" sz="16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6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6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C8918-159A-6362-73CC-F34D8396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98D37-C9F6-CE08-E1C4-9A1FC71E9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B20F0-1E51-055D-C0D1-2FB97B619C6F}"/>
              </a:ext>
            </a:extLst>
          </p:cNvPr>
          <p:cNvSpPr txBox="1"/>
          <p:nvPr/>
        </p:nvSpPr>
        <p:spPr>
          <a:xfrm>
            <a:off x="1085319" y="584689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39F7D-0442-862E-1E32-A647B6319DDA}"/>
              </a:ext>
            </a:extLst>
          </p:cNvPr>
          <p:cNvSpPr txBox="1"/>
          <p:nvPr/>
        </p:nvSpPr>
        <p:spPr>
          <a:xfrm>
            <a:off x="666135" y="2063682"/>
            <a:ext cx="107073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Abadi" panose="020B0604020104020204" pitchFamily="34" charset="0"/>
              </a:rPr>
              <a:t>&lt;video&gt; tag is used </a:t>
            </a: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to play video files.</a:t>
            </a:r>
          </a:p>
          <a:p>
            <a:pPr algn="just"/>
            <a:endParaRPr lang="en-PH" sz="2800" b="1">
              <a:latin typeface="Abadi" panose="020B06040201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466D5-5B2B-EE74-D370-995FB997E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23735"/>
              </p:ext>
            </p:extLst>
          </p:nvPr>
        </p:nvGraphicFramePr>
        <p:xfrm>
          <a:off x="4147457" y="1502229"/>
          <a:ext cx="7378408" cy="412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204">
                  <a:extLst>
                    <a:ext uri="{9D8B030D-6E8A-4147-A177-3AD203B41FA5}">
                      <a16:colId xmlns:a16="http://schemas.microsoft.com/office/drawing/2014/main" val="2282508317"/>
                    </a:ext>
                  </a:extLst>
                </a:gridCol>
                <a:gridCol w="3689204">
                  <a:extLst>
                    <a:ext uri="{9D8B030D-6E8A-4147-A177-3AD203B41FA5}">
                      <a16:colId xmlns:a16="http://schemas.microsoft.com/office/drawing/2014/main" val="507096591"/>
                    </a:ext>
                  </a:extLst>
                </a:gridCol>
              </a:tblGrid>
              <a:tr h="27771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Abadi" panose="020B0604020104020204" pitchFamily="34" charset="0"/>
                        </a:rPr>
                        <a:t>Attribute</a:t>
                      </a:r>
                      <a:endParaRPr lang="en-PH" sz="11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Abadi" panose="020B0604020104020204" pitchFamily="34" charset="0"/>
                        </a:rPr>
                        <a:t>Description</a:t>
                      </a:r>
                      <a:endParaRPr lang="en-PH" sz="11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00348"/>
                  </a:ext>
                </a:extLst>
              </a:tr>
              <a:tr h="320443">
                <a:tc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latin typeface="Abadi" panose="020B0604020104020204" pitchFamily="34" charset="0"/>
                        </a:rPr>
                        <a:t>src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Abadi" panose="020B0604020104020204" pitchFamily="34" charset="0"/>
                        </a:rPr>
                        <a:t>specifies the </a:t>
                      </a:r>
                      <a:r>
                        <a:rPr lang="en-US" sz="1400" b="1" err="1">
                          <a:latin typeface="Abadi" panose="020B0604020104020204" pitchFamily="34" charset="0"/>
                        </a:rPr>
                        <a:t>url</a:t>
                      </a:r>
                      <a:r>
                        <a:rPr lang="en-US" sz="1400" b="1">
                          <a:latin typeface="Abadi" panose="020B0604020104020204" pitchFamily="34" charset="0"/>
                        </a:rPr>
                        <a:t> of the video file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35359"/>
                  </a:ext>
                </a:extLst>
              </a:tr>
              <a:tr h="72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badi" panose="020B0604020104020204" pitchFamily="34" charset="0"/>
                        </a:rPr>
                        <a:t>controls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Abadi" panose="020B0604020104020204" pitchFamily="34" charset="0"/>
                        </a:rPr>
                        <a:t>specifies that video controls should be displayed (such as a play/pause button </a:t>
                      </a:r>
                      <a:r>
                        <a:rPr lang="en-US" sz="1400" b="1" err="1">
                          <a:latin typeface="Abadi" panose="020B0604020104020204" pitchFamily="34" charset="0"/>
                        </a:rPr>
                        <a:t>etc</a:t>
                      </a:r>
                      <a:r>
                        <a:rPr lang="en-US" sz="1400" b="1">
                          <a:latin typeface="Abadi" panose="020B0604020104020204" pitchFamily="34" charset="0"/>
                        </a:rPr>
                        <a:t>)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80876"/>
                  </a:ext>
                </a:extLst>
              </a:tr>
              <a:tr h="51363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badi" panose="020B0604020104020204" pitchFamily="34" charset="0"/>
                        </a:rPr>
                        <a:t>autoplay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specifies that the video will start playing as soon as it is ready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11089"/>
                  </a:ext>
                </a:extLst>
              </a:tr>
              <a:tr h="50791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badi" panose="020B0604020104020204" pitchFamily="34" charset="0"/>
                        </a:rPr>
                        <a:t>muted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Abadi" panose="020B0604020104020204" pitchFamily="34" charset="0"/>
                        </a:rPr>
                        <a:t>specifies that the audio output should be muted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18819"/>
                  </a:ext>
                </a:extLst>
              </a:tr>
              <a:tr h="51363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badi" panose="020B0604020104020204" pitchFamily="34" charset="0"/>
                        </a:rPr>
                        <a:t>loop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Abadi" panose="020B0604020104020204" pitchFamily="34" charset="0"/>
                        </a:rPr>
                        <a:t>specifies that the video will start over again, every time it is finished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60967"/>
                  </a:ext>
                </a:extLst>
              </a:tr>
              <a:tr h="6268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badi" panose="020B0604020104020204" pitchFamily="34" charset="0"/>
                        </a:rPr>
                        <a:t>Poster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Abadi" panose="020B0604020104020204" pitchFamily="34" charset="0"/>
                        </a:rPr>
                        <a:t>Specifies an image to be shown while the video is downloading, or until the user hits the play button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75948"/>
                  </a:ext>
                </a:extLst>
              </a:tr>
              <a:tr h="51363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badi" panose="020B0604020104020204" pitchFamily="34" charset="0"/>
                        </a:rPr>
                        <a:t>Width/height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Abadi" panose="020B0604020104020204" pitchFamily="34" charset="0"/>
                        </a:rPr>
                        <a:t>Specifies the width or height of the video</a:t>
                      </a:r>
                      <a:endParaRPr lang="en-PH" sz="14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6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7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9DCD-45B7-48F6-DB74-2FF0DFA3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3C06C-D806-7496-C305-B3CE495A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63821-C446-E8CB-166B-535B47E00357}"/>
              </a:ext>
            </a:extLst>
          </p:cNvPr>
          <p:cNvSpPr txBox="1"/>
          <p:nvPr/>
        </p:nvSpPr>
        <p:spPr>
          <a:xfrm>
            <a:off x="653918" y="2980613"/>
            <a:ext cx="587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Subtitles and Captions</a:t>
            </a:r>
            <a:endParaRPr lang="en-PH" sz="4000" b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4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33A3-AC39-9342-7E1B-391474FD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179CA-5604-3DB4-B2B8-ECD693DA8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AAC06-3FB4-EBB9-047E-968EEA411E11}"/>
              </a:ext>
            </a:extLst>
          </p:cNvPr>
          <p:cNvSpPr txBox="1"/>
          <p:nvPr/>
        </p:nvSpPr>
        <p:spPr>
          <a:xfrm>
            <a:off x="1085319" y="584689"/>
            <a:ext cx="445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Subtitle and Captions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DCE64-A5A4-FB95-733D-36C294ADE849}"/>
              </a:ext>
            </a:extLst>
          </p:cNvPr>
          <p:cNvSpPr txBox="1"/>
          <p:nvPr/>
        </p:nvSpPr>
        <p:spPr>
          <a:xfrm>
            <a:off x="906676" y="2202359"/>
            <a:ext cx="10707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Abadi" panose="020B0604020104020204" pitchFamily="34" charset="0"/>
              </a:rPr>
              <a:t>   </a:t>
            </a:r>
            <a:endParaRPr lang="en-PH" sz="2800" b="1">
              <a:latin typeface="Abadi" panose="020B06040201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6DD7DC-C98E-4574-EC38-003B5A8F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51416"/>
              </p:ext>
            </p:extLst>
          </p:nvPr>
        </p:nvGraphicFramePr>
        <p:xfrm>
          <a:off x="1357085" y="2384506"/>
          <a:ext cx="9136744" cy="27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72">
                  <a:extLst>
                    <a:ext uri="{9D8B030D-6E8A-4147-A177-3AD203B41FA5}">
                      <a16:colId xmlns:a16="http://schemas.microsoft.com/office/drawing/2014/main" val="1487536984"/>
                    </a:ext>
                  </a:extLst>
                </a:gridCol>
                <a:gridCol w="4568372">
                  <a:extLst>
                    <a:ext uri="{9D8B030D-6E8A-4147-A177-3AD203B41FA5}">
                      <a16:colId xmlns:a16="http://schemas.microsoft.com/office/drawing/2014/main" val="1341046791"/>
                    </a:ext>
                  </a:extLst>
                </a:gridCol>
              </a:tblGrid>
              <a:tr h="529725">
                <a:tc>
                  <a:txBody>
                    <a:bodyPr/>
                    <a:lstStyle/>
                    <a:p>
                      <a:r>
                        <a:rPr lang="en-US" b="1">
                          <a:latin typeface="Abadi" panose="020B0604020104020204" pitchFamily="34" charset="0"/>
                        </a:rPr>
                        <a:t>Captions</a:t>
                      </a:r>
                      <a:endParaRPr lang="en-PH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badi" panose="020B0604020104020204" pitchFamily="34" charset="0"/>
                        </a:rPr>
                        <a:t>Subtitles</a:t>
                      </a:r>
                      <a:endParaRPr lang="en-PH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4858"/>
                  </a:ext>
                </a:extLst>
              </a:tr>
              <a:tr h="1306170">
                <a:tc>
                  <a:txBody>
                    <a:bodyPr/>
                    <a:lstStyle/>
                    <a:p>
                      <a:r>
                        <a:rPr lang="en-US" b="1">
                          <a:latin typeface="Abadi" panose="020B0604020104020204" pitchFamily="34" charset="0"/>
                        </a:rPr>
                        <a:t>Assume the viewer can’t hear anything, and include non-speech elements like speaker identifications and sound effects. </a:t>
                      </a:r>
                      <a:endParaRPr lang="en-PH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badi" panose="020B0604020104020204" pitchFamily="34" charset="0"/>
                        </a:rPr>
                        <a:t>Assume that the viewer can hear everything but can’t understand language, and translate spoken dialogue</a:t>
                      </a:r>
                      <a:endParaRPr lang="en-PH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7326"/>
                  </a:ext>
                </a:extLst>
              </a:tr>
              <a:tr h="914318">
                <a:tc>
                  <a:txBody>
                    <a:bodyPr/>
                    <a:lstStyle/>
                    <a:p>
                      <a:r>
                        <a:rPr lang="en-US" b="1">
                          <a:latin typeface="Abadi" panose="020B0604020104020204" pitchFamily="34" charset="0"/>
                        </a:rPr>
                        <a:t>Are considered an accessibility aide</a:t>
                      </a:r>
                      <a:endParaRPr lang="en-PH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Abadi" panose="020B0604020104020204" pitchFamily="34" charset="0"/>
                        </a:rPr>
                        <a:t>Are more associated with foreign language translation </a:t>
                      </a:r>
                      <a:endParaRPr lang="en-PH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23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613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9CB32-B296-4BFD-0C60-C11BB3A26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46264-A509-BE32-8AD4-3F40AA95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FA28D3-8008-21C3-662D-1C8DC8128BC6}"/>
              </a:ext>
            </a:extLst>
          </p:cNvPr>
          <p:cNvSpPr txBox="1"/>
          <p:nvPr/>
        </p:nvSpPr>
        <p:spPr>
          <a:xfrm>
            <a:off x="1085319" y="584689"/>
            <a:ext cx="445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Subtitle and Captions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D7E87-5846-1B6C-73F8-45C7B2EE3227}"/>
              </a:ext>
            </a:extLst>
          </p:cNvPr>
          <p:cNvSpPr txBox="1"/>
          <p:nvPr/>
        </p:nvSpPr>
        <p:spPr>
          <a:xfrm>
            <a:off x="906676" y="2202359"/>
            <a:ext cx="107073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Abadi" panose="020B0604020104020204" pitchFamily="34" charset="0"/>
              </a:rPr>
              <a:t>To create subtitles for an audio or video, use the 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&lt;track&gt; </a:t>
            </a:r>
            <a:r>
              <a:rPr lang="en-US" sz="2800" b="1">
                <a:latin typeface="Abadi" panose="020B0604020104020204" pitchFamily="34" charset="0"/>
              </a:rPr>
              <a:t>tag.</a:t>
            </a: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This tag is used to specify subtitles, caption files or other files containing text, that should be visible when the media is playing.</a:t>
            </a: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Tracks are formatted in 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WebVTT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 format (.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vtt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 files)</a:t>
            </a:r>
            <a:r>
              <a:rPr lang="en-US" sz="2800" b="1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   </a:t>
            </a: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2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CF4C0-3DF4-9B16-3845-A2EA72F3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81374-6FE6-3B0B-EFB5-541A51D25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E6F96-7C7C-1D21-C412-8E394D033533}"/>
              </a:ext>
            </a:extLst>
          </p:cNvPr>
          <p:cNvSpPr txBox="1"/>
          <p:nvPr/>
        </p:nvSpPr>
        <p:spPr>
          <a:xfrm>
            <a:off x="1085319" y="584689"/>
            <a:ext cx="445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Subtitle and Captions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1143F-1542-57A4-F2F3-A83447D98204}"/>
              </a:ext>
            </a:extLst>
          </p:cNvPr>
          <p:cNvSpPr txBox="1"/>
          <p:nvPr/>
        </p:nvSpPr>
        <p:spPr>
          <a:xfrm>
            <a:off x="906676" y="2202359"/>
            <a:ext cx="10707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>
                <a:latin typeface="Abadi" panose="020B0604020104020204" pitchFamily="34" charset="0"/>
              </a:rPr>
              <a:t>To create subtitles for an audio or video, use the &lt;track&gt; tag.</a:t>
            </a: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This tag is used to specify subtitles, caption files or other files containing text, that should be visible when the media is playing.</a:t>
            </a: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Tracks are formatted in 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WebVTT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 format (.</a:t>
            </a:r>
            <a:r>
              <a:rPr lang="en-US" sz="2800" b="1" err="1">
                <a:highlight>
                  <a:srgbClr val="FFFF00"/>
                </a:highlight>
                <a:latin typeface="Abadi" panose="020B0604020104020204" pitchFamily="34" charset="0"/>
              </a:rPr>
              <a:t>vtt</a:t>
            </a:r>
            <a:r>
              <a:rPr lang="en-US" sz="2800" b="1">
                <a:highlight>
                  <a:srgbClr val="FFFF00"/>
                </a:highlight>
                <a:latin typeface="Abadi" panose="020B0604020104020204" pitchFamily="34" charset="0"/>
              </a:rPr>
              <a:t> files)</a:t>
            </a:r>
            <a:r>
              <a:rPr lang="en-US" sz="2800" b="1">
                <a:latin typeface="Abadi" panose="020B0604020104020204" pitchFamily="34" charset="0"/>
              </a:rPr>
              <a:t>. (Web Video Text Tracks)</a:t>
            </a: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   </a:t>
            </a: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1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66E9-31E0-DEC3-F9A1-E76014A57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3353C-FA16-CE2C-7351-AB88F84EE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B08B2-F73E-EE18-A789-FEFC6C540AAC}"/>
              </a:ext>
            </a:extLst>
          </p:cNvPr>
          <p:cNvSpPr txBox="1"/>
          <p:nvPr/>
        </p:nvSpPr>
        <p:spPr>
          <a:xfrm>
            <a:off x="1085319" y="584689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&lt;track&gt; attributes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B82322-BD6F-8738-A6BD-898BE6044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9186"/>
              </p:ext>
            </p:extLst>
          </p:nvPr>
        </p:nvGraphicFramePr>
        <p:xfrm>
          <a:off x="2032000" y="2294243"/>
          <a:ext cx="8128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629">
                  <a:extLst>
                    <a:ext uri="{9D8B030D-6E8A-4147-A177-3AD203B41FA5}">
                      <a16:colId xmlns:a16="http://schemas.microsoft.com/office/drawing/2014/main" val="2199798979"/>
                    </a:ext>
                  </a:extLst>
                </a:gridCol>
                <a:gridCol w="6600371">
                  <a:extLst>
                    <a:ext uri="{9D8B030D-6E8A-4147-A177-3AD203B41FA5}">
                      <a16:colId xmlns:a16="http://schemas.microsoft.com/office/drawing/2014/main" val="237033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Attribute</a:t>
                      </a:r>
                      <a:endParaRPr lang="en-PH" sz="20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Definition</a:t>
                      </a:r>
                      <a:endParaRPr lang="en-PH" sz="20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0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kind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indicates the type of content the files contain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0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label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indicates which language that subtitle is set for 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4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latin typeface="Abadi" panose="020B0604020104020204" pitchFamily="34" charset="0"/>
                        </a:rPr>
                        <a:t>src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assigned a valid </a:t>
                      </a:r>
                      <a:r>
                        <a:rPr lang="en-US" sz="2000" b="1" err="1">
                          <a:latin typeface="Abadi" panose="020B0604020104020204" pitchFamily="34" charset="0"/>
                        </a:rPr>
                        <a:t>url</a:t>
                      </a:r>
                      <a:r>
                        <a:rPr lang="en-US" sz="2000" b="1">
                          <a:latin typeface="Abadi" panose="020B0604020104020204" pitchFamily="34" charset="0"/>
                        </a:rPr>
                        <a:t> pointing to the relevant </a:t>
                      </a:r>
                      <a:r>
                        <a:rPr lang="en-US" sz="2000" b="1" err="1">
                          <a:latin typeface="Abadi" panose="020B0604020104020204" pitchFamily="34" charset="0"/>
                        </a:rPr>
                        <a:t>webvtt</a:t>
                      </a:r>
                      <a:r>
                        <a:rPr lang="en-US" sz="2000" b="1">
                          <a:latin typeface="Abadi" panose="020B0604020104020204" pitchFamily="34" charset="0"/>
                        </a:rPr>
                        <a:t> subtitle file in each case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latin typeface="Abadi" panose="020B0604020104020204" pitchFamily="34" charset="0"/>
                        </a:rPr>
                        <a:t>srclang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indicates what language each subtitle files contents are in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4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default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Abadi" panose="020B0604020104020204" pitchFamily="34" charset="0"/>
                        </a:rPr>
                        <a:t>indicates the default subtitle file definition to use </a:t>
                      </a:r>
                      <a:endParaRPr lang="en-PH" sz="2000" b="1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5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E9ED6-516D-A064-DFF2-F953CB18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17E722-0965-81DB-398A-69FDC38B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FE0F6-76C9-217A-29EE-F3F08D573943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2C153-DE0B-9A03-3CCB-F173665A1E00}"/>
              </a:ext>
            </a:extLst>
          </p:cNvPr>
          <p:cNvSpPr txBox="1"/>
          <p:nvPr/>
        </p:nvSpPr>
        <p:spPr>
          <a:xfrm>
            <a:off x="852247" y="2637788"/>
            <a:ext cx="107073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err="1">
                <a:latin typeface="Abadi" panose="020B0604020104020204" pitchFamily="34" charset="0"/>
              </a:rPr>
              <a:t>src</a:t>
            </a:r>
            <a:r>
              <a:rPr lang="en-US" sz="2800" b="1">
                <a:latin typeface="Abadi" panose="020B0604020104020204" pitchFamily="34" charset="0"/>
              </a:rPr>
              <a:t> - specifies the path of the image </a:t>
            </a: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alt – specifies an alternate text for the image </a:t>
            </a: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width – defines the width of the image in pixels. </a:t>
            </a: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height – defines the height of the image in pixels.</a:t>
            </a: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Ex: </a:t>
            </a:r>
            <a:r>
              <a:rPr lang="en-PH" sz="2800" b="0">
                <a:solidFill>
                  <a:srgbClr val="6089B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PH" sz="2800" b="0" err="1">
                <a:solidFill>
                  <a:srgbClr val="6089B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img</a:t>
            </a:r>
            <a:r>
              <a:rPr lang="en-PH" sz="2800" b="0">
                <a:solidFill>
                  <a:srgbClr val="D0B34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PH" sz="2800" b="0" err="1">
                <a:solidFill>
                  <a:srgbClr val="D0B34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PH" sz="2800" b="0">
                <a:solidFill>
                  <a:srgbClr val="D0B34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PH" sz="2800" b="0">
                <a:solidFill>
                  <a:srgbClr val="9AA83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"facebookpng.png"</a:t>
            </a:r>
            <a:r>
              <a:rPr lang="en-PH" sz="2800" b="0">
                <a:solidFill>
                  <a:srgbClr val="D0B34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alt=</a:t>
            </a:r>
            <a:r>
              <a:rPr lang="en-PH" sz="2800" b="0">
                <a:solidFill>
                  <a:srgbClr val="9AA83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"Facebook Logo"</a:t>
            </a:r>
            <a:r>
              <a:rPr lang="en-PH" sz="2800" b="0">
                <a:solidFill>
                  <a:srgbClr val="D0B34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width=</a:t>
            </a:r>
            <a:r>
              <a:rPr lang="en-PH" sz="2800" b="0">
                <a:solidFill>
                  <a:srgbClr val="9AA83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"100"</a:t>
            </a:r>
            <a:r>
              <a:rPr lang="en-PH" sz="2800" b="0">
                <a:solidFill>
                  <a:srgbClr val="D0B34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height=</a:t>
            </a:r>
            <a:r>
              <a:rPr lang="en-PH" sz="2800" b="0">
                <a:solidFill>
                  <a:srgbClr val="9AA83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"100"</a:t>
            </a:r>
            <a:r>
              <a:rPr lang="en-PH" sz="2800" b="0">
                <a:solidFill>
                  <a:srgbClr val="6089B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PH" sz="2800" b="0">
              <a:solidFill>
                <a:srgbClr val="C5C8C6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algn="just"/>
            <a:r>
              <a:rPr lang="en-PH" sz="2800" b="1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9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CF31C-17E8-AC09-DDA4-905247ABD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B5D08-EAA8-FB4F-FE39-319D0EEA5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80261-D3FF-4976-B4DE-94364CA28AE1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Formats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55A79-856F-1964-00AA-C8A816DE48C8}"/>
              </a:ext>
            </a:extLst>
          </p:cNvPr>
          <p:cNvSpPr txBox="1"/>
          <p:nvPr/>
        </p:nvSpPr>
        <p:spPr>
          <a:xfrm>
            <a:off x="852247" y="2637788"/>
            <a:ext cx="107073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b="1">
                <a:latin typeface="Abadi" panose="020B0604020104020204" pitchFamily="34" charset="0"/>
              </a:rPr>
              <a:t>GIF</a:t>
            </a:r>
          </a:p>
          <a:p>
            <a:pPr marL="514350" indent="-514350" algn="just">
              <a:buAutoNum type="arabicPeriod"/>
            </a:pPr>
            <a:r>
              <a:rPr lang="en-US" sz="2800" b="1">
                <a:latin typeface="Abadi" panose="020B0604020104020204" pitchFamily="34" charset="0"/>
              </a:rPr>
              <a:t>SVG</a:t>
            </a:r>
          </a:p>
          <a:p>
            <a:pPr marL="514350" indent="-514350" algn="just">
              <a:buAutoNum type="arabicPeriod"/>
            </a:pPr>
            <a:r>
              <a:rPr lang="en-US" sz="2800" b="1">
                <a:latin typeface="Abadi" panose="020B0604020104020204" pitchFamily="34" charset="0"/>
              </a:rPr>
              <a:t>JPG or JPEG</a:t>
            </a:r>
          </a:p>
          <a:p>
            <a:pPr marL="514350" indent="-514350" algn="just">
              <a:buAutoNum type="arabicPeriod"/>
            </a:pPr>
            <a:r>
              <a:rPr lang="en-US" sz="2800" b="1">
                <a:latin typeface="Abadi" panose="020B0604020104020204" pitchFamily="34" charset="0"/>
              </a:rPr>
              <a:t>PNG</a:t>
            </a:r>
          </a:p>
          <a:p>
            <a:pPr marL="514350" indent="-514350" algn="just">
              <a:buAutoNum type="arabicPeriod"/>
            </a:pP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8B3E5-D562-DBAF-310F-7D1E2E051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9FFAC-2E6F-8F56-7824-50B016D99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7107A1-A5BB-B915-8918-4A28A5101BA5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1F689-D74B-D3D5-766D-7E2E6A156E58}"/>
              </a:ext>
            </a:extLst>
          </p:cNvPr>
          <p:cNvSpPr txBox="1"/>
          <p:nvPr/>
        </p:nvSpPr>
        <p:spPr>
          <a:xfrm>
            <a:off x="939333" y="2410617"/>
            <a:ext cx="10707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Stands for Graphic Interchange Format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Does well compressing large areas of single-color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Limited color space of 256 colors.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Can do transparency, with jagged edges.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Can have multiple frames and make a little movie.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File Extension: .gif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7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6D0-A0F4-0E89-4BA6-32E65D87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9F509-7309-4780-F38B-84A4793E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606C4-6140-F869-EBAB-0D9099495E9B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1EE19-27CF-2D32-1DCB-5847361ECDAB}"/>
              </a:ext>
            </a:extLst>
          </p:cNvPr>
          <p:cNvSpPr txBox="1"/>
          <p:nvPr/>
        </p:nvSpPr>
        <p:spPr>
          <a:xfrm>
            <a:off x="906676" y="2507159"/>
            <a:ext cx="10707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Stands for Scalable Vector Graphics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Logos, icons,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Vector File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File Extension: .</a:t>
            </a:r>
            <a:r>
              <a:rPr lang="en-PH" sz="2800" b="1" err="1">
                <a:latin typeface="Abadi" panose="020B0604020104020204" pitchFamily="34" charset="0"/>
              </a:rPr>
              <a:t>svg</a:t>
            </a:r>
            <a:endParaRPr lang="en-PH" sz="2800" b="1">
              <a:latin typeface="Abadi" panose="020B0604020104020204" pitchFamily="34" charset="0"/>
            </a:endParaRPr>
          </a:p>
          <a:p>
            <a:pPr algn="just"/>
            <a:r>
              <a:rPr lang="en-US" sz="2800" b="1">
                <a:latin typeface="Abadi" panose="020B0604020104020204" pitchFamily="34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BEFF-229C-2DEB-EE3C-1AB9D9571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20D7C7-462A-CA18-A729-D974B9876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5242EE-7935-6CD8-D188-AFFBCCC0627F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JPG 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32B43-817F-D128-5CEB-BFA5EF98A980}"/>
              </a:ext>
            </a:extLst>
          </p:cNvPr>
          <p:cNvSpPr txBox="1"/>
          <p:nvPr/>
        </p:nvSpPr>
        <p:spPr>
          <a:xfrm>
            <a:off x="906676" y="2507159"/>
            <a:ext cx="107073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Stands for Joint Photographic Export Group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You can pick a balance between quality and file size.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File Extension: .jpg or.jpeg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2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E0A64-F416-D719-DE4F-583EFA96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96EA1C-17E8-7C8B-E09A-ADEB0141A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E38B1-6640-5CBC-DC3F-EAC2D0E7C8D6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PNG 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A27D6-7233-8BB9-0C85-6BA6BBE0D196}"/>
              </a:ext>
            </a:extLst>
          </p:cNvPr>
          <p:cNvSpPr txBox="1"/>
          <p:nvPr/>
        </p:nvSpPr>
        <p:spPr>
          <a:xfrm>
            <a:off x="906676" y="2507159"/>
            <a:ext cx="107073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Portable Network Graphics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Images that need transparency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2800" b="1">
                <a:latin typeface="Abadi" panose="020B0604020104020204" pitchFamily="34" charset="0"/>
              </a:rPr>
              <a:t>File Extension: .</a:t>
            </a:r>
            <a:r>
              <a:rPr lang="en-PH" sz="2800" b="1" err="1">
                <a:latin typeface="Abadi" panose="020B0604020104020204" pitchFamily="34" charset="0"/>
              </a:rPr>
              <a:t>png</a:t>
            </a:r>
            <a:endParaRPr lang="en-US" sz="2800" b="1">
              <a:latin typeface="Abadi" panose="020B0604020104020204" pitchFamily="34" charset="0"/>
            </a:endParaRPr>
          </a:p>
          <a:p>
            <a:pPr algn="just"/>
            <a:endParaRPr lang="en-US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4BD31-5951-2DBB-B5F6-E8ECC257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694827-4AC2-C1F6-F0C6-E6C39CBE7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78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1189CD-0278-ECE1-8CCB-18F64FDD3A36}"/>
              </a:ext>
            </a:extLst>
          </p:cNvPr>
          <p:cNvSpPr txBox="1"/>
          <p:nvPr/>
        </p:nvSpPr>
        <p:spPr>
          <a:xfrm>
            <a:off x="1074434" y="747975"/>
            <a:ext cx="44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endParaRPr lang="en-PH" sz="4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65DB6-3EFE-1760-9B88-F93AC6DEE183}"/>
              </a:ext>
            </a:extLst>
          </p:cNvPr>
          <p:cNvSpPr txBox="1"/>
          <p:nvPr/>
        </p:nvSpPr>
        <p:spPr>
          <a:xfrm>
            <a:off x="906676" y="2507159"/>
            <a:ext cx="107073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>
                <a:latin typeface="Abadi" panose="020B0604020104020204" pitchFamily="34" charset="0"/>
              </a:rPr>
              <a:t>CSS can do one image file to be shown at any size but a big, high-resolution image contains millions of pixels. All that data can make the file size big which takes a lot of time to download on a slow connection and can use up people’s data plans and in some markets cost them a lot of money. </a:t>
            </a:r>
            <a:endParaRPr lang="en-PH" sz="28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7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148E136BE5F4B8516E116F53B5028" ma:contentTypeVersion="7" ma:contentTypeDescription="Create a new document." ma:contentTypeScope="" ma:versionID="cbb4780ce7fadda8e3c3fe8e6c76ce26">
  <xsd:schema xmlns:xsd="http://www.w3.org/2001/XMLSchema" xmlns:xs="http://www.w3.org/2001/XMLSchema" xmlns:p="http://schemas.microsoft.com/office/2006/metadata/properties" xmlns:ns2="dc820a93-7144-4b09-bea4-6f481ce549e3" targetNamespace="http://schemas.microsoft.com/office/2006/metadata/properties" ma:root="true" ma:fieldsID="622957efa871c1d0779f90f543d5176f" ns2:_="">
    <xsd:import namespace="dc820a93-7144-4b09-bea4-6f481ce549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820a93-7144-4b09-bea4-6f481ce54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0066C-BE44-4977-9B3D-A05B79268C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5E928A-8862-4913-86BD-62749ECA8A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C3BC6-FDAF-4806-B0D8-B3148E5F12D0}">
  <ds:schemaRefs>
    <ds:schemaRef ds:uri="dc820a93-7144-4b09-bea4-6f481ce549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revision>1</cp:revision>
  <dcterms:created xsi:type="dcterms:W3CDTF">2023-08-23T10:55:23Z</dcterms:created>
  <dcterms:modified xsi:type="dcterms:W3CDTF">2025-04-09T07:52:37Z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2025-03-18T05:39:15Z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3b2c8689-4a00-4731-9570-6d5b5fb5427a</vt:lpwstr>
  </property>
  <property fmtid="{D5CDD505-2E9C-101B-9397-08002B2CF9AE}" pid="8" name="MSIP_Label_8a813f4b-519a-4481-a498-85770f517757_ContentBits">
    <vt:lpwstr>0</vt:lpwstr>
  </property>
  <property fmtid="{D5CDD505-2E9C-101B-9397-08002B2CF9AE}" pid="9" name="MSIP_Label_8a813f4b-519a-4481-a498-85770f517757_Tag">
    <vt:lpwstr>10, 3, 0, 2</vt:lpwstr>
  </property>
  <property fmtid="{D5CDD505-2E9C-101B-9397-08002B2CF9AE}" pid="10" name="ContentTypeId">
    <vt:lpwstr>0x01010009A148E136BE5F4B8516E116F53B5028</vt:lpwstr>
  </property>
</Properties>
</file>