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2918400" cy="21945600"/>
  <p:notesSz cx="37441188" cy="50149125"/>
  <p:custDataLst>
    <p:tags r:id="rId4"/>
  </p:custDataLst>
  <p:defaultTextStyle>
    <a:defPPr>
      <a:defRPr lang="en-US"/>
    </a:defPPr>
    <a:lvl1pPr algn="l" rtl="0" fontAlgn="base">
      <a:spcBef>
        <a:spcPct val="0"/>
      </a:spcBef>
      <a:spcAft>
        <a:spcPct val="0"/>
      </a:spcAft>
      <a:defRPr sz="2857" kern="1200">
        <a:solidFill>
          <a:schemeClr val="tx1"/>
        </a:solidFill>
        <a:latin typeface="Arial"/>
        <a:ea typeface="+mn-ea"/>
        <a:cs typeface="+mn-cs"/>
      </a:defRPr>
    </a:lvl1pPr>
    <a:lvl2pPr marL="326532" algn="l" rtl="0" fontAlgn="base">
      <a:spcBef>
        <a:spcPct val="0"/>
      </a:spcBef>
      <a:spcAft>
        <a:spcPct val="0"/>
      </a:spcAft>
      <a:defRPr sz="2857" kern="1200">
        <a:solidFill>
          <a:schemeClr val="tx1"/>
        </a:solidFill>
        <a:latin typeface="Arial"/>
        <a:ea typeface="+mn-ea"/>
        <a:cs typeface="+mn-cs"/>
      </a:defRPr>
    </a:lvl2pPr>
    <a:lvl3pPr marL="653064" algn="l" rtl="0" fontAlgn="base">
      <a:spcBef>
        <a:spcPct val="0"/>
      </a:spcBef>
      <a:spcAft>
        <a:spcPct val="0"/>
      </a:spcAft>
      <a:defRPr sz="2857" kern="1200">
        <a:solidFill>
          <a:schemeClr val="tx1"/>
        </a:solidFill>
        <a:latin typeface="Arial"/>
        <a:ea typeface="+mn-ea"/>
        <a:cs typeface="+mn-cs"/>
      </a:defRPr>
    </a:lvl3pPr>
    <a:lvl4pPr marL="979597" algn="l" rtl="0" fontAlgn="base">
      <a:spcBef>
        <a:spcPct val="0"/>
      </a:spcBef>
      <a:spcAft>
        <a:spcPct val="0"/>
      </a:spcAft>
      <a:defRPr sz="2857" kern="1200">
        <a:solidFill>
          <a:schemeClr val="tx1"/>
        </a:solidFill>
        <a:latin typeface="Arial"/>
        <a:ea typeface="+mn-ea"/>
        <a:cs typeface="+mn-cs"/>
      </a:defRPr>
    </a:lvl4pPr>
    <a:lvl5pPr marL="1306129" algn="l" rtl="0" fontAlgn="base">
      <a:spcBef>
        <a:spcPct val="0"/>
      </a:spcBef>
      <a:spcAft>
        <a:spcPct val="0"/>
      </a:spcAft>
      <a:defRPr sz="2857" kern="1200">
        <a:solidFill>
          <a:schemeClr val="tx1"/>
        </a:solidFill>
        <a:latin typeface="Arial"/>
        <a:ea typeface="+mn-ea"/>
        <a:cs typeface="+mn-cs"/>
      </a:defRPr>
    </a:lvl5pPr>
    <a:lvl6pPr marL="1632661" algn="l" defTabSz="653064" rtl="0" eaLnBrk="1" latinLnBrk="0" hangingPunct="1">
      <a:defRPr sz="2857" kern="1200">
        <a:solidFill>
          <a:schemeClr val="tx1"/>
        </a:solidFill>
        <a:latin typeface="Arial"/>
        <a:ea typeface="+mn-ea"/>
        <a:cs typeface="+mn-cs"/>
      </a:defRPr>
    </a:lvl6pPr>
    <a:lvl7pPr marL="1959193" algn="l" defTabSz="653064" rtl="0" eaLnBrk="1" latinLnBrk="0" hangingPunct="1">
      <a:defRPr sz="2857" kern="1200">
        <a:solidFill>
          <a:schemeClr val="tx1"/>
        </a:solidFill>
        <a:latin typeface="Arial"/>
        <a:ea typeface="+mn-ea"/>
        <a:cs typeface="+mn-cs"/>
      </a:defRPr>
    </a:lvl7pPr>
    <a:lvl8pPr marL="2285726" algn="l" defTabSz="653064" rtl="0" eaLnBrk="1" latinLnBrk="0" hangingPunct="1">
      <a:defRPr sz="2857" kern="1200">
        <a:solidFill>
          <a:schemeClr val="tx1"/>
        </a:solidFill>
        <a:latin typeface="Arial"/>
        <a:ea typeface="+mn-ea"/>
        <a:cs typeface="+mn-cs"/>
      </a:defRPr>
    </a:lvl8pPr>
    <a:lvl9pPr marL="2612258" algn="l" defTabSz="653064" rtl="0" eaLnBrk="1" latinLnBrk="0" hangingPunct="1">
      <a:defRPr sz="2857"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6912" userDrawn="1">
          <p15:clr>
            <a:srgbClr val="A4A3A4"/>
          </p15:clr>
        </p15:guide>
        <p15:guide id="2" pos="10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E1B9"/>
    <a:srgbClr val="FFCC00"/>
    <a:srgbClr val="F1DB0F"/>
    <a:srgbClr val="E6E6E6"/>
    <a:srgbClr val="EAEAEA"/>
    <a:srgbClr val="B2B2B2"/>
    <a:srgbClr val="FF3300"/>
    <a:srgbClr val="87C5CB"/>
    <a:srgbClr val="5BFF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40" d="100"/>
          <a:sy n="40" d="100"/>
        </p:scale>
        <p:origin x="256" y="-1420"/>
      </p:cViewPr>
      <p:guideLst>
        <p:guide orient="horz" pos="6912"/>
        <p:guide pos="10368"/>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16224250" cy="250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anchor="t" anchorCtr="0" compatLnSpc="1">
            <a:prstTxWarp prst="textNoShape">
              <a:avLst/>
            </a:prstTxWarp>
          </a:bodyPr>
          <a:lstStyle>
            <a:defPPr>
              <a:defRPr kern="1200" smtId="4294967295"/>
            </a:defPPr>
            <a:lvl1pPr defTabSz="5005388">
              <a:defRPr sz="6600">
                <a:latin typeface="Arial" pitchFamily="34" charset="0"/>
              </a:defRPr>
            </a:lvl1pPr>
          </a:lstStyle>
          <a:p>
            <a:pPr>
              <a:defRPr/>
            </a:pPr>
            <a:endParaRPr lang="en-US"/>
          </a:p>
        </p:txBody>
      </p:sp>
      <p:sp>
        <p:nvSpPr>
          <p:cNvPr id="14339" name="Rectangle 3"/>
          <p:cNvSpPr>
            <a:spLocks noGrp="1" noChangeArrowheads="1"/>
          </p:cNvSpPr>
          <p:nvPr>
            <p:ph type="dt" idx="1"/>
          </p:nvPr>
        </p:nvSpPr>
        <p:spPr bwMode="auto">
          <a:xfrm>
            <a:off x="21207412" y="0"/>
            <a:ext cx="16225838" cy="250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anchor="t" anchorCtr="0" compatLnSpc="1">
            <a:prstTxWarp prst="textNoShape">
              <a:avLst/>
            </a:prstTxWarp>
          </a:bodyPr>
          <a:lstStyle>
            <a:defPPr>
              <a:defRPr kern="1200" smtId="4294967295"/>
            </a:defPPr>
            <a:lvl1pPr algn="r" defTabSz="5005388">
              <a:defRPr sz="6600">
                <a:latin typeface="Arial"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4616450" y="3760788"/>
            <a:ext cx="28209875" cy="18807112"/>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3744913" y="23820438"/>
            <a:ext cx="29952950" cy="2256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anchor="t" anchorCtr="0" compatLnSpc="1">
            <a:prstTxWarp prst="textNoShape">
              <a:avLst/>
            </a:prstTxWarp>
          </a:bodyPr>
          <a:lstStyle>
            <a:defPPr>
              <a:defRPr kern="1200" smtId="4294967295"/>
            </a:def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42" name="Rectangle 6"/>
          <p:cNvSpPr>
            <a:spLocks noGrp="1" noChangeArrowheads="1"/>
          </p:cNvSpPr>
          <p:nvPr>
            <p:ph type="ftr" sz="quarter" idx="4"/>
          </p:nvPr>
        </p:nvSpPr>
        <p:spPr bwMode="auto">
          <a:xfrm>
            <a:off x="0" y="47632938"/>
            <a:ext cx="16224250" cy="250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anchor="b" anchorCtr="0" compatLnSpc="1">
            <a:prstTxWarp prst="textNoShape">
              <a:avLst/>
            </a:prstTxWarp>
          </a:bodyPr>
          <a:lstStyle>
            <a:defPPr>
              <a:defRPr kern="1200" smtId="4294967295"/>
            </a:defPPr>
            <a:lvl1pPr defTabSz="5005388">
              <a:defRPr sz="6600">
                <a:latin typeface="Arial" pitchFamily="34" charset="0"/>
              </a:defRPr>
            </a:lvl1pPr>
          </a:lstStyle>
          <a:p>
            <a:pPr>
              <a:defRPr/>
            </a:pPr>
            <a:endParaRPr lang="en-US"/>
          </a:p>
        </p:txBody>
      </p:sp>
      <p:sp>
        <p:nvSpPr>
          <p:cNvPr id="14343" name="Rectangle 7"/>
          <p:cNvSpPr>
            <a:spLocks noGrp="1" noChangeArrowheads="1"/>
          </p:cNvSpPr>
          <p:nvPr>
            <p:ph type="sldNum" sz="quarter" idx="5"/>
          </p:nvPr>
        </p:nvSpPr>
        <p:spPr bwMode="auto">
          <a:xfrm>
            <a:off x="21207412" y="47632938"/>
            <a:ext cx="16225838" cy="250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0515" tIns="250258" rIns="500515" bIns="250258" anchor="b" anchorCtr="0" compatLnSpc="1">
            <a:prstTxWarp prst="textNoShape">
              <a:avLst/>
            </a:prstTxWarp>
          </a:bodyPr>
          <a:lstStyle>
            <a:defPPr>
              <a:defRPr kern="1200" smtId="4294967295"/>
            </a:defPPr>
            <a:lvl1pPr algn="r" defTabSz="5005388">
              <a:defRPr sz="6600">
                <a:latin typeface="Arial" pitchFamily="34" charset="0"/>
              </a:defRPr>
            </a:lvl1pPr>
          </a:lstStyle>
          <a:p>
            <a:pPr>
              <a:defRPr/>
            </a:pPr>
            <a:fld id="{9ECBD72C-0344-4BB7-A38A-42397F12DAE2}" type="slidenum">
              <a:rPr lang="en-US"/>
              <a:pPr>
                <a:defRPr/>
              </a:pPr>
              <a:t>‹#›</a:t>
            </a:fld>
            <a:endParaRPr lang="en-US"/>
          </a:p>
        </p:txBody>
      </p:sp>
    </p:spTree>
    <p:extLst>
      <p:ext uri="{BB962C8B-B14F-4D97-AF65-F5344CB8AC3E}">
        <p14:creationId xmlns:p14="http://schemas.microsoft.com/office/powerpoint/2010/main" val="356828966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857" kern="1200">
        <a:solidFill>
          <a:schemeClr val="tx1"/>
        </a:solidFill>
        <a:latin typeface="Arial" pitchFamily="34" charset="0"/>
        <a:ea typeface="+mn-ea"/>
        <a:cs typeface="+mn-cs"/>
      </a:defRPr>
    </a:lvl1pPr>
    <a:lvl2pPr marL="326532" algn="l" rtl="0" eaLnBrk="0" fontAlgn="base" hangingPunct="0">
      <a:spcBef>
        <a:spcPct val="30000"/>
      </a:spcBef>
      <a:spcAft>
        <a:spcPct val="0"/>
      </a:spcAft>
      <a:defRPr sz="857" kern="1200">
        <a:solidFill>
          <a:schemeClr val="tx1"/>
        </a:solidFill>
        <a:latin typeface="Arial" pitchFamily="34" charset="0"/>
        <a:ea typeface="+mn-ea"/>
        <a:cs typeface="+mn-cs"/>
      </a:defRPr>
    </a:lvl2pPr>
    <a:lvl3pPr marL="653064" algn="l" rtl="0" eaLnBrk="0" fontAlgn="base" hangingPunct="0">
      <a:spcBef>
        <a:spcPct val="30000"/>
      </a:spcBef>
      <a:spcAft>
        <a:spcPct val="0"/>
      </a:spcAft>
      <a:defRPr sz="857" kern="1200">
        <a:solidFill>
          <a:schemeClr val="tx1"/>
        </a:solidFill>
        <a:latin typeface="Arial" pitchFamily="34" charset="0"/>
        <a:ea typeface="+mn-ea"/>
        <a:cs typeface="+mn-cs"/>
      </a:defRPr>
    </a:lvl3pPr>
    <a:lvl4pPr marL="979597" algn="l" rtl="0" eaLnBrk="0" fontAlgn="base" hangingPunct="0">
      <a:spcBef>
        <a:spcPct val="30000"/>
      </a:spcBef>
      <a:spcAft>
        <a:spcPct val="0"/>
      </a:spcAft>
      <a:defRPr sz="857" kern="1200">
        <a:solidFill>
          <a:schemeClr val="tx1"/>
        </a:solidFill>
        <a:latin typeface="Arial" pitchFamily="34" charset="0"/>
        <a:ea typeface="+mn-ea"/>
        <a:cs typeface="+mn-cs"/>
      </a:defRPr>
    </a:lvl4pPr>
    <a:lvl5pPr marL="1306129" algn="l" rtl="0" eaLnBrk="0" fontAlgn="base" hangingPunct="0">
      <a:spcBef>
        <a:spcPct val="30000"/>
      </a:spcBef>
      <a:spcAft>
        <a:spcPct val="0"/>
      </a:spcAft>
      <a:defRPr sz="857" kern="1200">
        <a:solidFill>
          <a:schemeClr val="tx1"/>
        </a:solidFill>
        <a:latin typeface="Arial" pitchFamily="34" charset="0"/>
        <a:ea typeface="+mn-ea"/>
        <a:cs typeface="+mn-cs"/>
      </a:defRPr>
    </a:lvl5pPr>
    <a:lvl6pPr marL="1632661" algn="l" defTabSz="653064" rtl="0" eaLnBrk="1" latinLnBrk="0" hangingPunct="1">
      <a:defRPr sz="857" kern="1200">
        <a:solidFill>
          <a:schemeClr val="tx1"/>
        </a:solidFill>
        <a:latin typeface="+mn-lt"/>
        <a:ea typeface="+mn-ea"/>
        <a:cs typeface="+mn-cs"/>
      </a:defRPr>
    </a:lvl6pPr>
    <a:lvl7pPr marL="1959193" algn="l" defTabSz="653064" rtl="0" eaLnBrk="1" latinLnBrk="0" hangingPunct="1">
      <a:defRPr sz="857" kern="1200">
        <a:solidFill>
          <a:schemeClr val="tx1"/>
        </a:solidFill>
        <a:latin typeface="+mn-lt"/>
        <a:ea typeface="+mn-ea"/>
        <a:cs typeface="+mn-cs"/>
      </a:defRPr>
    </a:lvl7pPr>
    <a:lvl8pPr marL="2285726" algn="l" defTabSz="653064" rtl="0" eaLnBrk="1" latinLnBrk="0" hangingPunct="1">
      <a:defRPr sz="857" kern="1200">
        <a:solidFill>
          <a:schemeClr val="tx1"/>
        </a:solidFill>
        <a:latin typeface="+mn-lt"/>
        <a:ea typeface="+mn-ea"/>
        <a:cs typeface="+mn-cs"/>
      </a:defRPr>
    </a:lvl8pPr>
    <a:lvl9pPr marL="2612258" algn="l" defTabSz="653064" rtl="0" eaLnBrk="1" latinLnBrk="0" hangingPunct="1">
      <a:defRPr sz="8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smtId="4294967295"/>
            </a:defPPr>
            <a:lvl1pPr defTabSz="5005388" eaLnBrk="0" hangingPunct="0">
              <a:defRPr sz="4000">
                <a:solidFill>
                  <a:schemeClr val="tx1"/>
                </a:solidFill>
                <a:latin typeface="Arial"/>
              </a:defRPr>
            </a:lvl1pPr>
            <a:lvl2pPr marL="742950" indent="-285750" defTabSz="5005388" eaLnBrk="0" hangingPunct="0">
              <a:defRPr sz="4000">
                <a:solidFill>
                  <a:schemeClr val="tx1"/>
                </a:solidFill>
                <a:latin typeface="Arial"/>
              </a:defRPr>
            </a:lvl2pPr>
            <a:lvl3pPr marL="1143000" indent="-228600" defTabSz="5005388" eaLnBrk="0" hangingPunct="0">
              <a:defRPr sz="4000">
                <a:solidFill>
                  <a:schemeClr val="tx1"/>
                </a:solidFill>
                <a:latin typeface="Arial"/>
              </a:defRPr>
            </a:lvl3pPr>
            <a:lvl4pPr marL="1600200" indent="-228600" defTabSz="5005388" eaLnBrk="0" hangingPunct="0">
              <a:defRPr sz="4000">
                <a:solidFill>
                  <a:schemeClr val="tx1"/>
                </a:solidFill>
                <a:latin typeface="Arial"/>
              </a:defRPr>
            </a:lvl4pPr>
            <a:lvl5pPr marL="2057400" indent="-228600" defTabSz="5005388" eaLnBrk="0" hangingPunct="0">
              <a:defRPr sz="4000">
                <a:solidFill>
                  <a:schemeClr val="tx1"/>
                </a:solidFill>
                <a:latin typeface="Arial"/>
              </a:defRPr>
            </a:lvl5pPr>
            <a:lvl6pPr marL="2514600" indent="-228600" defTabSz="5005388" eaLnBrk="0" fontAlgn="base" hangingPunct="0">
              <a:spcBef>
                <a:spcPct val="0"/>
              </a:spcBef>
              <a:spcAft>
                <a:spcPct val="0"/>
              </a:spcAft>
              <a:defRPr sz="4000">
                <a:solidFill>
                  <a:schemeClr val="tx1"/>
                </a:solidFill>
                <a:latin typeface="Arial"/>
              </a:defRPr>
            </a:lvl6pPr>
            <a:lvl7pPr marL="2971800" indent="-228600" defTabSz="5005388" eaLnBrk="0" fontAlgn="base" hangingPunct="0">
              <a:spcBef>
                <a:spcPct val="0"/>
              </a:spcBef>
              <a:spcAft>
                <a:spcPct val="0"/>
              </a:spcAft>
              <a:defRPr sz="4000">
                <a:solidFill>
                  <a:schemeClr val="tx1"/>
                </a:solidFill>
                <a:latin typeface="Arial"/>
              </a:defRPr>
            </a:lvl7pPr>
            <a:lvl8pPr marL="3429000" indent="-228600" defTabSz="5005388" eaLnBrk="0" fontAlgn="base" hangingPunct="0">
              <a:spcBef>
                <a:spcPct val="0"/>
              </a:spcBef>
              <a:spcAft>
                <a:spcPct val="0"/>
              </a:spcAft>
              <a:defRPr sz="4000">
                <a:solidFill>
                  <a:schemeClr val="tx1"/>
                </a:solidFill>
                <a:latin typeface="Arial"/>
              </a:defRPr>
            </a:lvl8pPr>
            <a:lvl9pPr marL="3886200" indent="-228600" defTabSz="5005388" eaLnBrk="0" fontAlgn="base" hangingPunct="0">
              <a:spcBef>
                <a:spcPct val="0"/>
              </a:spcBef>
              <a:spcAft>
                <a:spcPct val="0"/>
              </a:spcAft>
              <a:defRPr sz="4000">
                <a:solidFill>
                  <a:schemeClr val="tx1"/>
                </a:solidFill>
                <a:latin typeface="Arial"/>
              </a:defRPr>
            </a:lvl9pPr>
          </a:lstStyle>
          <a:p>
            <a:pPr eaLnBrk="1" hangingPunct="1"/>
            <a:fld id="{47C85209-AAE6-46CD-88AC-ABF992CDF749}" type="slidenum">
              <a:rPr lang="en-US" sz="6600" smtClean="0"/>
              <a:pPr eaLnBrk="1" hangingPunct="1"/>
              <a:t>1</a:t>
            </a:fld>
            <a:endParaRPr lang="en-US" sz="6600"/>
          </a:p>
        </p:txBody>
      </p:sp>
      <p:sp>
        <p:nvSpPr>
          <p:cNvPr id="4099" name="Rectangle 2"/>
          <p:cNvSpPr>
            <a:spLocks noGrp="1" noRot="1" noChangeAspect="1" noChangeArrowheads="1" noTextEdit="1"/>
          </p:cNvSpPr>
          <p:nvPr>
            <p:ph type="sldImg"/>
          </p:nvPr>
        </p:nvSpPr>
        <p:spPr>
          <a:xfrm>
            <a:off x="4616450" y="3760788"/>
            <a:ext cx="28209875" cy="18807112"/>
          </a:xfrm>
        </p:spPr>
      </p:sp>
      <p:sp>
        <p:nvSpPr>
          <p:cNvPr id="4100" name="Rectangle 3"/>
          <p:cNvSpPr>
            <a:spLocks noGrp="1" noChangeArrowheads="1"/>
          </p:cNvSpPr>
          <p:nvPr>
            <p:ph type="body" idx="1"/>
          </p:nvPr>
        </p:nvSpPr>
        <p:spPr>
          <a:noFill/>
        </p:spPr>
        <p:txBody>
          <a:bodyPr/>
          <a:lstStyle>
            <a:defPPr>
              <a:defRPr kern="1200" smtId="4294967295"/>
            </a:defPPr>
          </a:lstStyle>
          <a:p>
            <a:pPr eaLnBrk="1" hangingPunct="1"/>
            <a:endParaRPr lang="en-US">
              <a:latin typeface="Arial"/>
            </a:endParaRPr>
          </a:p>
        </p:txBody>
      </p:sp>
    </p:spTree>
    <p:extLst>
      <p:ext uri="{BB962C8B-B14F-4D97-AF65-F5344CB8AC3E}">
        <p14:creationId xmlns:p14="http://schemas.microsoft.com/office/powerpoint/2010/main" val="1560622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356" y="6817784"/>
            <a:ext cx="27979688" cy="4703233"/>
          </a:xfr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4937523" y="12435417"/>
            <a:ext cx="23043356" cy="5609167"/>
          </a:xfrm>
        </p:spPr>
        <p:txBody>
          <a:bodyPr/>
          <a:lstStyle>
            <a:defPPr>
              <a:defRPr kern="1200" smtId="4294967295"/>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40121508-2042-443E-894D-F572F06241B7}" type="slidenum">
              <a:rPr lang="en-US"/>
              <a:pPr>
                <a:defRPr/>
              </a:pPr>
              <a:t>‹#›</a:t>
            </a:fld>
            <a:endParaRPr lang="en-US"/>
          </a:p>
        </p:txBody>
      </p:sp>
    </p:spTree>
    <p:extLst>
      <p:ext uri="{BB962C8B-B14F-4D97-AF65-F5344CB8AC3E}">
        <p14:creationId xmlns:p14="http://schemas.microsoft.com/office/powerpoint/2010/main" val="401813934"/>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C6DFBFB8-330F-4E8B-B5EA-DFF8CA07BFFE}" type="slidenum">
              <a:rPr lang="en-US"/>
              <a:pPr>
                <a:defRPr/>
              </a:pPr>
              <a:t>‹#›</a:t>
            </a:fld>
            <a:endParaRPr lang="en-US"/>
          </a:p>
        </p:txBody>
      </p:sp>
    </p:spTree>
    <p:extLst>
      <p:ext uri="{BB962C8B-B14F-4D97-AF65-F5344CB8AC3E}">
        <p14:creationId xmlns:p14="http://schemas.microsoft.com/office/powerpoint/2010/main" val="7554262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867269" y="877359"/>
            <a:ext cx="7406879" cy="18726150"/>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1644254" y="877359"/>
            <a:ext cx="22108716" cy="18726150"/>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19072A64-EA67-4059-A477-E30AAA0DE13A}" type="slidenum">
              <a:rPr lang="en-US"/>
              <a:pPr>
                <a:defRPr/>
              </a:pPr>
              <a:t>‹#›</a:t>
            </a:fld>
            <a:endParaRPr lang="en-US"/>
          </a:p>
        </p:txBody>
      </p:sp>
    </p:spTree>
    <p:extLst>
      <p:ext uri="{BB962C8B-B14F-4D97-AF65-F5344CB8AC3E}">
        <p14:creationId xmlns:p14="http://schemas.microsoft.com/office/powerpoint/2010/main" val="403148912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644254" y="877359"/>
            <a:ext cx="29629894" cy="3657600"/>
          </a:xfrm>
        </p:spPr>
        <p:txBody>
          <a:bodyPr/>
          <a:lstStyle>
            <a:defPPr>
              <a:defRPr kern="1200" smtId="4294967295"/>
            </a:defPPr>
          </a:lstStyle>
          <a:p>
            <a:r>
              <a:rPr lang="en-US"/>
              <a:t>Click to edit Master title style</a:t>
            </a:r>
          </a:p>
        </p:txBody>
      </p:sp>
      <p:sp>
        <p:nvSpPr>
          <p:cNvPr id="3" name="Text Placeholder 2"/>
          <p:cNvSpPr>
            <a:spLocks noGrp="1"/>
          </p:cNvSpPr>
          <p:nvPr>
            <p:ph type="body" sz="half" idx="1"/>
          </p:nvPr>
        </p:nvSpPr>
        <p:spPr>
          <a:xfrm>
            <a:off x="1644253" y="5122333"/>
            <a:ext cx="14757797" cy="14481175"/>
          </a:xfr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16516350" y="5122333"/>
            <a:ext cx="14757797" cy="14481175"/>
          </a:xfrm>
        </p:spPr>
        <p:txBody>
          <a:bodyPr/>
          <a:lstStyle>
            <a:defPPr>
              <a:defRPr kern="1200" smtId="4294967295"/>
            </a:defPPr>
          </a:lstStyle>
          <a:p>
            <a:pPr lvl="0"/>
            <a:endParaRPr lang="en-US" noProof="0"/>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76AD394C-5454-421C-ADF9-D1FE527D1B74}" type="slidenum">
              <a:rPr lang="en-US"/>
              <a:pPr>
                <a:defRPr/>
              </a:pPr>
              <a:t>‹#›</a:t>
            </a:fld>
            <a:endParaRPr lang="en-US"/>
          </a:p>
        </p:txBody>
      </p:sp>
    </p:spTree>
    <p:extLst>
      <p:ext uri="{BB962C8B-B14F-4D97-AF65-F5344CB8AC3E}">
        <p14:creationId xmlns:p14="http://schemas.microsoft.com/office/powerpoint/2010/main" val="39597508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A4E7E113-AB3E-44E8-AE90-27F0D5052EAA}" type="slidenum">
              <a:rPr lang="en-US"/>
              <a:pPr>
                <a:defRPr/>
              </a:pPr>
              <a:t>‹#›</a:t>
            </a:fld>
            <a:endParaRPr lang="en-US"/>
          </a:p>
        </p:txBody>
      </p:sp>
    </p:spTree>
    <p:extLst>
      <p:ext uri="{BB962C8B-B14F-4D97-AF65-F5344CB8AC3E}">
        <p14:creationId xmlns:p14="http://schemas.microsoft.com/office/powerpoint/2010/main" val="19820770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5" y="14102292"/>
            <a:ext cx="27980879" cy="4358217"/>
          </a:xfrm>
        </p:spPr>
        <p:txBody>
          <a:bodyPr anchor="t"/>
          <a:lstStyle>
            <a:defPPr>
              <a:defRPr kern="1200" smtId="4294967295"/>
            </a:defPPr>
            <a:lvl1pPr algn="l">
              <a:defRPr sz="2667" b="1" cap="all"/>
            </a:lvl1pPr>
          </a:lstStyle>
          <a:p>
            <a:r>
              <a:rPr lang="en-US"/>
              <a:t>Click to edit Master title style</a:t>
            </a:r>
          </a:p>
        </p:txBody>
      </p:sp>
      <p:sp>
        <p:nvSpPr>
          <p:cNvPr id="3" name="Text Placeholder 2"/>
          <p:cNvSpPr>
            <a:spLocks noGrp="1"/>
          </p:cNvSpPr>
          <p:nvPr>
            <p:ph type="body" idx="1"/>
          </p:nvPr>
        </p:nvSpPr>
        <p:spPr>
          <a:xfrm>
            <a:off x="2600325" y="9301692"/>
            <a:ext cx="27980879" cy="4800600"/>
          </a:xfrm>
        </p:spPr>
        <p:txBody>
          <a:bodyPr anchor="b"/>
          <a:lstStyle>
            <a:defPPr>
              <a:defRPr kern="1200" smtId="4294967295"/>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smtId="4294967295"/>
            </a:defPPr>
            <a:lvl1pPr>
              <a:defRPr/>
            </a:lvl1pPr>
          </a:lstStyle>
          <a:p>
            <a:pPr>
              <a:defRPr/>
            </a:pPr>
            <a:fld id="{8BE10888-7225-4858-ADA9-050AC1C935EF}" type="slidenum">
              <a:rPr lang="en-US"/>
              <a:pPr>
                <a:defRPr/>
              </a:pPr>
              <a:t>‹#›</a:t>
            </a:fld>
            <a:endParaRPr lang="en-US"/>
          </a:p>
        </p:txBody>
      </p:sp>
    </p:spTree>
    <p:extLst>
      <p:ext uri="{BB962C8B-B14F-4D97-AF65-F5344CB8AC3E}">
        <p14:creationId xmlns:p14="http://schemas.microsoft.com/office/powerpoint/2010/main" val="141755504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1644253" y="5122333"/>
            <a:ext cx="14757797" cy="14481175"/>
          </a:xfrm>
        </p:spPr>
        <p:txBody>
          <a:bodyPr/>
          <a:lstStyle>
            <a:defPPr>
              <a:defRPr kern="1200" smtId="4294967295"/>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6350" y="5122333"/>
            <a:ext cx="14757797" cy="14481175"/>
          </a:xfrm>
        </p:spPr>
        <p:txBody>
          <a:bodyPr/>
          <a:lstStyle>
            <a:defPPr>
              <a:defRPr kern="1200" smtId="4294967295"/>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0378017E-EC4B-4C72-BD11-6A25D2054135}" type="slidenum">
              <a:rPr lang="en-US"/>
              <a:pPr>
                <a:defRPr/>
              </a:pPr>
              <a:t>‹#›</a:t>
            </a:fld>
            <a:endParaRPr lang="en-US"/>
          </a:p>
        </p:txBody>
      </p:sp>
    </p:spTree>
    <p:extLst>
      <p:ext uri="{BB962C8B-B14F-4D97-AF65-F5344CB8AC3E}">
        <p14:creationId xmlns:p14="http://schemas.microsoft.com/office/powerpoint/2010/main" val="118896979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8417"/>
            <a:ext cx="29627513" cy="3657600"/>
          </a:xfr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1645444" y="4912784"/>
            <a:ext cx="14544675" cy="2046817"/>
          </a:xfrm>
        </p:spPr>
        <p:txBody>
          <a:bodyPr anchor="b"/>
          <a:lstStyle>
            <a:defPPr>
              <a:defRPr kern="1200" smtId="4294967295"/>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1645444" y="6959600"/>
            <a:ext cx="14544675" cy="12643908"/>
          </a:xfrm>
        </p:spPr>
        <p:txBody>
          <a:bodyPr/>
          <a:lstStyle>
            <a:defPPr>
              <a:defRPr kern="1200" smtId="4294967295"/>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328" y="4912784"/>
            <a:ext cx="14550629" cy="2046817"/>
          </a:xfrm>
        </p:spPr>
        <p:txBody>
          <a:bodyPr anchor="b"/>
          <a:lstStyle>
            <a:defPPr>
              <a:defRPr kern="1200" smtId="4294967295"/>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16722328" y="6959600"/>
            <a:ext cx="14550629" cy="12643908"/>
          </a:xfrm>
        </p:spPr>
        <p:txBody>
          <a:bodyPr/>
          <a:lstStyle>
            <a:defPPr>
              <a:defRPr kern="1200" smtId="4294967295"/>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smtId="4294967295"/>
            </a:defPPr>
            <a:lvl1pPr>
              <a:defRPr/>
            </a:lvl1pPr>
          </a:lstStyle>
          <a:p>
            <a:pPr>
              <a:defRPr/>
            </a:pPr>
            <a:fld id="{F82ABDDD-9FFB-419C-8AB1-99A32AE45D92}" type="slidenum">
              <a:rPr lang="en-US"/>
              <a:pPr>
                <a:defRPr/>
              </a:pPr>
              <a:t>‹#›</a:t>
            </a:fld>
            <a:endParaRPr lang="en-US"/>
          </a:p>
        </p:txBody>
      </p:sp>
    </p:spTree>
    <p:extLst>
      <p:ext uri="{BB962C8B-B14F-4D97-AF65-F5344CB8AC3E}">
        <p14:creationId xmlns:p14="http://schemas.microsoft.com/office/powerpoint/2010/main" val="129411765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smtId="4294967295"/>
            </a:defPPr>
            <a:lvl1pPr>
              <a:defRPr/>
            </a:lvl1pPr>
          </a:lstStyle>
          <a:p>
            <a:pPr>
              <a:defRPr/>
            </a:pPr>
            <a:fld id="{269A5384-729D-43FC-9C96-52FD724BB490}" type="slidenum">
              <a:rPr lang="en-US"/>
              <a:pPr>
                <a:defRPr/>
              </a:pPr>
              <a:t>‹#›</a:t>
            </a:fld>
            <a:endParaRPr lang="en-US"/>
          </a:p>
        </p:txBody>
      </p:sp>
    </p:spTree>
    <p:extLst>
      <p:ext uri="{BB962C8B-B14F-4D97-AF65-F5344CB8AC3E}">
        <p14:creationId xmlns:p14="http://schemas.microsoft.com/office/powerpoint/2010/main" val="100549338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smtId="4294967295"/>
            </a:defPPr>
            <a:lvl1pPr>
              <a:defRPr/>
            </a:lvl1pPr>
          </a:lstStyle>
          <a:p>
            <a:pPr>
              <a:defRPr/>
            </a:pPr>
            <a:fld id="{4C2A8E61-A19F-43FA-AAAA-F25B2FA4A519}" type="slidenum">
              <a:rPr lang="en-US"/>
              <a:pPr>
                <a:defRPr/>
              </a:pPr>
              <a:t>‹#›</a:t>
            </a:fld>
            <a:endParaRPr lang="en-US"/>
          </a:p>
        </p:txBody>
      </p:sp>
    </p:spTree>
    <p:extLst>
      <p:ext uri="{BB962C8B-B14F-4D97-AF65-F5344CB8AC3E}">
        <p14:creationId xmlns:p14="http://schemas.microsoft.com/office/powerpoint/2010/main" val="147047298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444" y="874184"/>
            <a:ext cx="10829925" cy="3717925"/>
          </a:xfrm>
        </p:spPr>
        <p:txBody>
          <a:bodyPr anchor="b"/>
          <a:lstStyle>
            <a:defPPr>
              <a:defRPr kern="1200" smtId="4294967295"/>
            </a:defPPr>
            <a:lvl1pPr algn="l">
              <a:defRPr sz="1333" b="1"/>
            </a:lvl1pPr>
          </a:lstStyle>
          <a:p>
            <a:r>
              <a:rPr lang="en-US"/>
              <a:t>Click to edit Master title style</a:t>
            </a:r>
          </a:p>
        </p:txBody>
      </p:sp>
      <p:sp>
        <p:nvSpPr>
          <p:cNvPr id="3" name="Content Placeholder 2"/>
          <p:cNvSpPr>
            <a:spLocks noGrp="1"/>
          </p:cNvSpPr>
          <p:nvPr>
            <p:ph idx="1"/>
          </p:nvPr>
        </p:nvSpPr>
        <p:spPr>
          <a:xfrm>
            <a:off x="12870656" y="874184"/>
            <a:ext cx="18402300" cy="18729325"/>
          </a:xfrm>
        </p:spPr>
        <p:txBody>
          <a:bodyPr/>
          <a:lstStyle>
            <a:defPPr>
              <a:defRPr kern="1200" smtId="4294967295"/>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444" y="4592109"/>
            <a:ext cx="10829925" cy="15011400"/>
          </a:xfrm>
        </p:spPr>
        <p:txBody>
          <a:bodyPr/>
          <a:lstStyle>
            <a:defPPr>
              <a:defRPr kern="1200" smtId="4294967295"/>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12561BE1-6173-4F08-A8ED-24CE77286972}" type="slidenum">
              <a:rPr lang="en-US"/>
              <a:pPr>
                <a:defRPr/>
              </a:pPr>
              <a:t>‹#›</a:t>
            </a:fld>
            <a:endParaRPr lang="en-US"/>
          </a:p>
        </p:txBody>
      </p:sp>
    </p:spTree>
    <p:extLst>
      <p:ext uri="{BB962C8B-B14F-4D97-AF65-F5344CB8AC3E}">
        <p14:creationId xmlns:p14="http://schemas.microsoft.com/office/powerpoint/2010/main" val="26899140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1997" y="15361709"/>
            <a:ext cx="19751279" cy="1813983"/>
          </a:xfrm>
        </p:spPr>
        <p:txBody>
          <a:bodyPr anchor="b"/>
          <a:lstStyle>
            <a:defPPr>
              <a:defRPr kern="1200" smtId="4294967295"/>
            </a:defPPr>
            <a:lvl1pPr algn="l">
              <a:defRPr sz="1333" b="1"/>
            </a:lvl1pPr>
          </a:lstStyle>
          <a:p>
            <a:r>
              <a:rPr lang="en-US"/>
              <a:t>Click to edit Master title style</a:t>
            </a:r>
          </a:p>
        </p:txBody>
      </p:sp>
      <p:sp>
        <p:nvSpPr>
          <p:cNvPr id="3" name="Picture Placeholder 2"/>
          <p:cNvSpPr>
            <a:spLocks noGrp="1"/>
          </p:cNvSpPr>
          <p:nvPr>
            <p:ph type="pic" idx="1"/>
          </p:nvPr>
        </p:nvSpPr>
        <p:spPr>
          <a:xfrm>
            <a:off x="6451997" y="1961092"/>
            <a:ext cx="19751279" cy="13166725"/>
          </a:xfrm>
        </p:spPr>
        <p:txBody>
          <a:bodyPr/>
          <a:lstStyle>
            <a:defPPr>
              <a:defRPr kern="1200" smtId="4294967295"/>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6451997" y="17175692"/>
            <a:ext cx="19751279" cy="2574925"/>
          </a:xfrm>
        </p:spPr>
        <p:txBody>
          <a:bodyPr/>
          <a:lstStyle>
            <a:defPPr>
              <a:defRPr kern="1200" smtId="4294967295"/>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smtId="4294967295"/>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smtId="4294967295"/>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smtId="4294967295"/>
            </a:defPPr>
            <a:lvl1pPr>
              <a:defRPr/>
            </a:lvl1pPr>
          </a:lstStyle>
          <a:p>
            <a:pPr>
              <a:defRPr/>
            </a:pPr>
            <a:fld id="{A16129C0-1F82-471E-BF2E-7416CECF35BE}" type="slidenum">
              <a:rPr lang="en-US"/>
              <a:pPr>
                <a:defRPr/>
              </a:pPr>
              <a:t>‹#›</a:t>
            </a:fld>
            <a:endParaRPr lang="en-US"/>
          </a:p>
        </p:txBody>
      </p:sp>
    </p:spTree>
    <p:extLst>
      <p:ext uri="{BB962C8B-B14F-4D97-AF65-F5344CB8AC3E}">
        <p14:creationId xmlns:p14="http://schemas.microsoft.com/office/powerpoint/2010/main" val="108569101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4254" y="877359"/>
            <a:ext cx="29629894"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165" tIns="235082" rIns="470165" bIns="235082" anchor="ctr" anchorCtr="0" compatLnSpc="1">
            <a:prstTxWarp prst="textNoShape">
              <a:avLst/>
            </a:prstTxWarp>
          </a:bodyPr>
          <a:lstStyle>
            <a:defPPr>
              <a:defRPr kern="1200" smtId="4294967295"/>
            </a:defPPr>
          </a:lstStyle>
          <a:p>
            <a:pPr lvl="0"/>
            <a:r>
              <a:rPr lang="en-US"/>
              <a:t>Click to edit Master title style</a:t>
            </a:r>
          </a:p>
        </p:txBody>
      </p:sp>
      <p:sp>
        <p:nvSpPr>
          <p:cNvPr id="1027" name="Rectangle 3"/>
          <p:cNvSpPr>
            <a:spLocks noGrp="1" noChangeArrowheads="1"/>
          </p:cNvSpPr>
          <p:nvPr>
            <p:ph type="body" idx="1"/>
          </p:nvPr>
        </p:nvSpPr>
        <p:spPr bwMode="auto">
          <a:xfrm>
            <a:off x="1644254" y="5122333"/>
            <a:ext cx="29629894" cy="14481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165" tIns="235082" rIns="470165" bIns="235082" anchor="t" anchorCtr="0" compatLnSpc="1">
            <a:prstTxWarp prst="textNoShape">
              <a:avLst/>
            </a:prstTxWarp>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1644253" y="19986626"/>
            <a:ext cx="7681913" cy="152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165" tIns="235082" rIns="470165" bIns="235082" anchor="t" anchorCtr="0" compatLnSpc="1">
            <a:prstTxWarp prst="textNoShape">
              <a:avLst/>
            </a:prstTxWarp>
          </a:bodyPr>
          <a:lstStyle>
            <a:defPPr>
              <a:defRPr kern="1200" smtId="4294967295"/>
            </a:defPPr>
            <a:lvl1pPr defTabSz="3135999">
              <a:defRPr sz="480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1245454" y="19986626"/>
            <a:ext cx="10427494" cy="152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165" tIns="235082" rIns="470165" bIns="235082" anchor="t" anchorCtr="0" compatLnSpc="1">
            <a:prstTxWarp prst="textNoShape">
              <a:avLst/>
            </a:prstTxWarp>
          </a:bodyPr>
          <a:lstStyle>
            <a:defPPr>
              <a:defRPr kern="1200" smtId="4294967295"/>
            </a:defPPr>
            <a:lvl1pPr algn="ctr" defTabSz="3135999">
              <a:defRPr sz="480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23592234" y="19986626"/>
            <a:ext cx="7681913" cy="152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165" tIns="235082" rIns="470165" bIns="235082" anchor="t" anchorCtr="0" compatLnSpc="1">
            <a:prstTxWarp prst="textNoShape">
              <a:avLst/>
            </a:prstTxWarp>
          </a:bodyPr>
          <a:lstStyle>
            <a:defPPr>
              <a:defRPr kern="1200" smtId="4294967295"/>
            </a:defPPr>
            <a:lvl1pPr algn="r" defTabSz="3135999">
              <a:defRPr sz="4800">
                <a:latin typeface="Arial" pitchFamily="34" charset="0"/>
              </a:defRPr>
            </a:lvl1pPr>
          </a:lstStyle>
          <a:p>
            <a:pPr>
              <a:defRPr/>
            </a:pPr>
            <a:fld id="{861DB106-7EC1-4311-A92A-850D09180C4B}" type="slidenum">
              <a:rPr lang="en-US"/>
              <a:pPr>
                <a:defRPr/>
              </a:pPr>
              <a:t>‹#›</a:t>
            </a:fld>
            <a:endParaRPr lang="en-US"/>
          </a:p>
        </p:txBody>
      </p:sp>
      <p:pic>
        <p:nvPicPr>
          <p:cNvPr id="1031" name="New picture"/>
          <p:cNvPicPr/>
          <p:nvPr/>
        </p:nvPicPr>
        <p:blipFill dpi="0">
          <a:blip r:embed="rId14"/>
          <a:stretch>
            <a:fillRect/>
          </a:stretch>
        </p:blipFill>
        <p:spPr>
          <a:xfrm rot="16200000">
            <a:off x="-8034867" y="10790767"/>
            <a:ext cx="9516533" cy="3276600"/>
          </a:xfrm>
          <a:prstGeom prst="rect">
            <a:avLst/>
          </a:prstGeom>
        </p:spPr>
      </p:pic>
      <p:pic>
        <p:nvPicPr>
          <p:cNvPr id="1032" name="New picture"/>
          <p:cNvPicPr/>
          <p:nvPr/>
        </p:nvPicPr>
        <p:blipFill dpi="0">
          <a:blip r:embed="rId14"/>
          <a:stretch>
            <a:fillRect/>
          </a:stretch>
        </p:blipFill>
        <p:spPr>
          <a:xfrm rot="5400000">
            <a:off x="31436734" y="10790767"/>
            <a:ext cx="9516533" cy="3276600"/>
          </a:xfrm>
          <a:prstGeom prst="rect">
            <a:avLst/>
          </a:prstGeom>
        </p:spPr>
      </p:pic>
      <p:pic>
        <p:nvPicPr>
          <p:cNvPr id="1033" name="New picture"/>
          <p:cNvPicPr/>
          <p:nvPr/>
        </p:nvPicPr>
        <p:blipFill dpi="0">
          <a:blip r:embed="rId15"/>
          <a:stretch>
            <a:fillRect/>
          </a:stretch>
        </p:blipFill>
        <p:spPr>
          <a:xfrm>
            <a:off x="4995863" y="22284267"/>
            <a:ext cx="22926675" cy="1032933"/>
          </a:xfrm>
          <a:prstGeom prst="rect">
            <a:avLst/>
          </a:prstGeom>
        </p:spPr>
      </p:pic>
      <p:sp>
        <p:nvSpPr>
          <p:cNvPr id="1034" name="New shape"/>
          <p:cNvSpPr/>
          <p:nvPr/>
        </p:nvSpPr>
        <p:spPr>
          <a:xfrm>
            <a:off x="4995863" y="22665267"/>
            <a:ext cx="16459200" cy="8466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3253">
                <a:solidFill>
                  <a:srgbClr val="808080"/>
                </a:solidFill>
              </a:rPr>
              <a:t>Template ID: midnightshadow  Size: 48x36</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smtId="4294967295"/>
      </a:defPPr>
      <a:lvl1pPr algn="ctr" defTabSz="3135999" rtl="0" eaLnBrk="0" fontAlgn="base" hangingPunct="0">
        <a:spcBef>
          <a:spcPct val="0"/>
        </a:spcBef>
        <a:spcAft>
          <a:spcPct val="0"/>
        </a:spcAft>
        <a:defRPr sz="14934">
          <a:solidFill>
            <a:schemeClr val="tx2"/>
          </a:solidFill>
          <a:latin typeface="+mj-lt"/>
          <a:ea typeface="+mj-ea"/>
          <a:cs typeface="+mj-cs"/>
        </a:defRPr>
      </a:lvl1pPr>
      <a:lvl2pPr algn="ctr" defTabSz="3135999" rtl="0" eaLnBrk="0" fontAlgn="base" hangingPunct="0">
        <a:spcBef>
          <a:spcPct val="0"/>
        </a:spcBef>
        <a:spcAft>
          <a:spcPct val="0"/>
        </a:spcAft>
        <a:defRPr sz="14934">
          <a:solidFill>
            <a:schemeClr val="tx2"/>
          </a:solidFill>
          <a:latin typeface="Arial" pitchFamily="34" charset="0"/>
        </a:defRPr>
      </a:lvl2pPr>
      <a:lvl3pPr algn="ctr" defTabSz="3135999" rtl="0" eaLnBrk="0" fontAlgn="base" hangingPunct="0">
        <a:spcBef>
          <a:spcPct val="0"/>
        </a:spcBef>
        <a:spcAft>
          <a:spcPct val="0"/>
        </a:spcAft>
        <a:defRPr sz="14934">
          <a:solidFill>
            <a:schemeClr val="tx2"/>
          </a:solidFill>
          <a:latin typeface="Arial" pitchFamily="34" charset="0"/>
        </a:defRPr>
      </a:lvl3pPr>
      <a:lvl4pPr algn="ctr" defTabSz="3135999" rtl="0" eaLnBrk="0" fontAlgn="base" hangingPunct="0">
        <a:spcBef>
          <a:spcPct val="0"/>
        </a:spcBef>
        <a:spcAft>
          <a:spcPct val="0"/>
        </a:spcAft>
        <a:defRPr sz="14934">
          <a:solidFill>
            <a:schemeClr val="tx2"/>
          </a:solidFill>
          <a:latin typeface="Arial" pitchFamily="34" charset="0"/>
        </a:defRPr>
      </a:lvl4pPr>
      <a:lvl5pPr algn="ctr" defTabSz="3135999" rtl="0" eaLnBrk="0" fontAlgn="base" hangingPunct="0">
        <a:spcBef>
          <a:spcPct val="0"/>
        </a:spcBef>
        <a:spcAft>
          <a:spcPct val="0"/>
        </a:spcAft>
        <a:defRPr sz="14934">
          <a:solidFill>
            <a:schemeClr val="tx2"/>
          </a:solidFill>
          <a:latin typeface="Arial" pitchFamily="34" charset="0"/>
        </a:defRPr>
      </a:lvl5pPr>
      <a:lvl6pPr marL="304815" algn="ctr" defTabSz="3135999" rtl="0" fontAlgn="base">
        <a:spcBef>
          <a:spcPct val="0"/>
        </a:spcBef>
        <a:spcAft>
          <a:spcPct val="0"/>
        </a:spcAft>
        <a:defRPr sz="14934">
          <a:solidFill>
            <a:schemeClr val="tx2"/>
          </a:solidFill>
          <a:latin typeface="Arial" pitchFamily="34" charset="0"/>
        </a:defRPr>
      </a:lvl6pPr>
      <a:lvl7pPr marL="609630" algn="ctr" defTabSz="3135999" rtl="0" fontAlgn="base">
        <a:spcBef>
          <a:spcPct val="0"/>
        </a:spcBef>
        <a:spcAft>
          <a:spcPct val="0"/>
        </a:spcAft>
        <a:defRPr sz="14934">
          <a:solidFill>
            <a:schemeClr val="tx2"/>
          </a:solidFill>
          <a:latin typeface="Arial" pitchFamily="34" charset="0"/>
        </a:defRPr>
      </a:lvl7pPr>
      <a:lvl8pPr marL="914446" algn="ctr" defTabSz="3135999" rtl="0" fontAlgn="base">
        <a:spcBef>
          <a:spcPct val="0"/>
        </a:spcBef>
        <a:spcAft>
          <a:spcPct val="0"/>
        </a:spcAft>
        <a:defRPr sz="14934">
          <a:solidFill>
            <a:schemeClr val="tx2"/>
          </a:solidFill>
          <a:latin typeface="Arial" pitchFamily="34" charset="0"/>
        </a:defRPr>
      </a:lvl8pPr>
      <a:lvl9pPr marL="1219261" algn="ctr" defTabSz="3135999" rtl="0" fontAlgn="base">
        <a:spcBef>
          <a:spcPct val="0"/>
        </a:spcBef>
        <a:spcAft>
          <a:spcPct val="0"/>
        </a:spcAft>
        <a:defRPr sz="14934">
          <a:solidFill>
            <a:schemeClr val="tx2"/>
          </a:solidFill>
          <a:latin typeface="Arial" pitchFamily="34" charset="0"/>
        </a:defRPr>
      </a:lvl9pPr>
    </p:titleStyle>
    <p:bodyStyle>
      <a:defPPr>
        <a:defRPr kern="1200" smtId="4294967295"/>
      </a:defPPr>
      <a:lvl1pPr marL="1174809" indent="-1174809" algn="l" defTabSz="3135999" rtl="0" eaLnBrk="0" fontAlgn="base" hangingPunct="0">
        <a:spcBef>
          <a:spcPct val="20000"/>
        </a:spcBef>
        <a:spcAft>
          <a:spcPct val="0"/>
        </a:spcAft>
        <a:buChar char="•"/>
        <a:defRPr sz="10734">
          <a:solidFill>
            <a:schemeClr val="tx1"/>
          </a:solidFill>
          <a:latin typeface="+mn-lt"/>
          <a:ea typeface="+mn-ea"/>
          <a:cs typeface="+mn-cs"/>
        </a:defRPr>
      </a:lvl1pPr>
      <a:lvl2pPr marL="2548594" indent="-985358" algn="l" defTabSz="3135999" rtl="0" eaLnBrk="0" fontAlgn="base" hangingPunct="0">
        <a:spcBef>
          <a:spcPct val="20000"/>
        </a:spcBef>
        <a:spcAft>
          <a:spcPct val="0"/>
        </a:spcAft>
        <a:buChar char="–"/>
        <a:defRPr sz="9534">
          <a:solidFill>
            <a:schemeClr val="tx1"/>
          </a:solidFill>
          <a:latin typeface="+mn-lt"/>
        </a:defRPr>
      </a:lvl2pPr>
      <a:lvl3pPr marL="3917088" indent="-781089" algn="l" defTabSz="3135999" rtl="0" eaLnBrk="0" fontAlgn="base" hangingPunct="0">
        <a:spcBef>
          <a:spcPct val="20000"/>
        </a:spcBef>
        <a:spcAft>
          <a:spcPct val="0"/>
        </a:spcAft>
        <a:buChar char="•"/>
        <a:defRPr sz="8334">
          <a:solidFill>
            <a:schemeClr val="tx1"/>
          </a:solidFill>
          <a:latin typeface="+mn-lt"/>
        </a:defRPr>
      </a:lvl3pPr>
      <a:lvl4pPr marL="5485616" indent="-782148" algn="l" defTabSz="3135999" rtl="0" eaLnBrk="0" fontAlgn="base" hangingPunct="0">
        <a:spcBef>
          <a:spcPct val="20000"/>
        </a:spcBef>
        <a:spcAft>
          <a:spcPct val="0"/>
        </a:spcAft>
        <a:buChar char="–"/>
        <a:defRPr sz="6867">
          <a:solidFill>
            <a:schemeClr val="tx1"/>
          </a:solidFill>
          <a:latin typeface="+mn-lt"/>
        </a:defRPr>
      </a:lvl4pPr>
      <a:lvl5pPr marL="7058378" indent="-791673" algn="l" defTabSz="3135999" rtl="0" eaLnBrk="0" fontAlgn="base" hangingPunct="0">
        <a:spcBef>
          <a:spcPct val="20000"/>
        </a:spcBef>
        <a:spcAft>
          <a:spcPct val="0"/>
        </a:spcAft>
        <a:buChar char="»"/>
        <a:defRPr sz="6867">
          <a:solidFill>
            <a:schemeClr val="tx1"/>
          </a:solidFill>
          <a:latin typeface="+mn-lt"/>
        </a:defRPr>
      </a:lvl5pPr>
      <a:lvl6pPr marL="7363193" indent="-791673" algn="l" defTabSz="3135999" rtl="0" fontAlgn="base">
        <a:spcBef>
          <a:spcPct val="20000"/>
        </a:spcBef>
        <a:spcAft>
          <a:spcPct val="0"/>
        </a:spcAft>
        <a:buChar char="»"/>
        <a:defRPr sz="6867">
          <a:solidFill>
            <a:schemeClr val="tx1"/>
          </a:solidFill>
          <a:latin typeface="+mn-lt"/>
        </a:defRPr>
      </a:lvl6pPr>
      <a:lvl7pPr marL="7668009" indent="-791673" algn="l" defTabSz="3135999" rtl="0" fontAlgn="base">
        <a:spcBef>
          <a:spcPct val="20000"/>
        </a:spcBef>
        <a:spcAft>
          <a:spcPct val="0"/>
        </a:spcAft>
        <a:buChar char="»"/>
        <a:defRPr sz="6867">
          <a:solidFill>
            <a:schemeClr val="tx1"/>
          </a:solidFill>
          <a:latin typeface="+mn-lt"/>
        </a:defRPr>
      </a:lvl7pPr>
      <a:lvl8pPr marL="7972824" indent="-791673" algn="l" defTabSz="3135999" rtl="0" fontAlgn="base">
        <a:spcBef>
          <a:spcPct val="20000"/>
        </a:spcBef>
        <a:spcAft>
          <a:spcPct val="0"/>
        </a:spcAft>
        <a:buChar char="»"/>
        <a:defRPr sz="6867">
          <a:solidFill>
            <a:schemeClr val="tx1"/>
          </a:solidFill>
          <a:latin typeface="+mn-lt"/>
        </a:defRPr>
      </a:lvl8pPr>
      <a:lvl9pPr marL="8277639" indent="-791673" algn="l" defTabSz="3135999" rtl="0" fontAlgn="base">
        <a:spcBef>
          <a:spcPct val="20000"/>
        </a:spcBef>
        <a:spcAft>
          <a:spcPct val="0"/>
        </a:spcAft>
        <a:buChar char="»"/>
        <a:defRPr sz="6867">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13" Type="http://schemas.openxmlformats.org/officeDocument/2006/relationships/image" Target="../media/image13.emf"/><Relationship Id="rId3" Type="http://schemas.openxmlformats.org/officeDocument/2006/relationships/image" Target="../media/image3.emf"/><Relationship Id="rId7" Type="http://schemas.openxmlformats.org/officeDocument/2006/relationships/image" Target="../media/image7.jpeg"/><Relationship Id="rId12" Type="http://schemas.openxmlformats.org/officeDocument/2006/relationships/image" Target="../media/image12.emf"/><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emf"/><Relationship Id="rId5" Type="http://schemas.openxmlformats.org/officeDocument/2006/relationships/image" Target="../media/image5.jpeg"/><Relationship Id="rId15" Type="http://schemas.openxmlformats.org/officeDocument/2006/relationships/image" Target="../media/image1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JPG"/><Relationship Id="rId1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chemeClr val="accent4"/>
            </a:gs>
            <a:gs pos="100000">
              <a:schemeClr val="bg2"/>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051" name="Rectangle 13"/>
          <p:cNvSpPr>
            <a:spLocks noGrp="1" noChangeArrowheads="1"/>
          </p:cNvSpPr>
          <p:nvPr>
            <p:ph type="title"/>
          </p:nvPr>
        </p:nvSpPr>
        <p:spPr>
          <a:xfrm>
            <a:off x="637953" y="336961"/>
            <a:ext cx="31599963" cy="4221834"/>
          </a:xfrm>
          <a:gradFill rotWithShape="0">
            <a:gsLst>
              <a:gs pos="0">
                <a:srgbClr val="808080"/>
              </a:gs>
              <a:gs pos="100000">
                <a:srgbClr val="3B3B3B"/>
              </a:gs>
            </a:gsLst>
            <a:path path="shape">
              <a:fillToRect l="50000" t="50000" r="50000" b="50000"/>
            </a:path>
            <a:tileRect/>
          </a:gradFill>
        </p:spPr>
        <p:txBody>
          <a:bodyPr/>
          <a:lstStyle>
            <a:defPPr>
              <a:defRPr kern="1200" smtId="4294967295"/>
            </a:defPPr>
          </a:lstStyle>
          <a:p>
            <a:pPr eaLnBrk="1" hangingPunct="1"/>
            <a:r>
              <a:rPr lang="en-US" sz="333" b="1" dirty="0">
                <a:solidFill>
                  <a:srgbClr val="FFC000"/>
                </a:solidFill>
                <a:latin typeface="Helvetica Neue"/>
              </a:rPr>
              <a:t> </a:t>
            </a:r>
            <a:br>
              <a:rPr lang="en-US" sz="5867" b="1" dirty="0">
                <a:solidFill>
                  <a:srgbClr val="FFC000"/>
                </a:solidFill>
                <a:latin typeface="Helvetica Neue"/>
              </a:rPr>
            </a:br>
            <a:r>
              <a:rPr lang="en-US" sz="5867" b="1" dirty="0">
                <a:ln w="12700">
                  <a:solidFill>
                    <a:schemeClr val="accent4"/>
                  </a:solidFill>
                </a:ln>
                <a:solidFill>
                  <a:srgbClr val="FFCC00"/>
                </a:solidFill>
                <a:effectLst>
                  <a:glow rad="241300">
                    <a:schemeClr val="tx2">
                      <a:lumMod val="50000"/>
                      <a:alpha val="40000"/>
                    </a:schemeClr>
                  </a:glow>
                </a:effectLst>
                <a:latin typeface="Helvetica Neue"/>
              </a:rPr>
              <a:t>Analyzing the Topological Transformation Probability of DNA Using Computational Models of </a:t>
            </a:r>
            <a:r>
              <a:rPr lang="en-US" sz="5867" b="1" dirty="0" err="1">
                <a:ln w="12700">
                  <a:solidFill>
                    <a:schemeClr val="accent4"/>
                  </a:solidFill>
                </a:ln>
                <a:solidFill>
                  <a:srgbClr val="FFCC00"/>
                </a:solidFill>
                <a:effectLst>
                  <a:glow rad="241300">
                    <a:schemeClr val="tx2">
                      <a:lumMod val="50000"/>
                      <a:alpha val="40000"/>
                    </a:schemeClr>
                  </a:glow>
                </a:effectLst>
                <a:latin typeface="Helvetica Neue"/>
              </a:rPr>
              <a:t>Cre</a:t>
            </a:r>
            <a:r>
              <a:rPr lang="en-US" sz="5867" b="1" dirty="0">
                <a:ln w="12700">
                  <a:solidFill>
                    <a:schemeClr val="accent4"/>
                  </a:solidFill>
                </a:ln>
                <a:solidFill>
                  <a:srgbClr val="FFCC00"/>
                </a:solidFill>
                <a:effectLst>
                  <a:glow rad="241300">
                    <a:schemeClr val="tx2">
                      <a:lumMod val="50000"/>
                      <a:alpha val="40000"/>
                    </a:schemeClr>
                  </a:glow>
                </a:effectLst>
                <a:latin typeface="Helvetica Neue"/>
              </a:rPr>
              <a:t> Recombinase </a:t>
            </a:r>
            <a:br>
              <a:rPr lang="en-US" sz="5867" b="1" dirty="0">
                <a:solidFill>
                  <a:srgbClr val="FFFF00"/>
                </a:solidFill>
                <a:latin typeface="Helvetica Neue"/>
              </a:rPr>
            </a:br>
            <a:r>
              <a:rPr lang="en-US" sz="333" b="1" dirty="0">
                <a:solidFill>
                  <a:schemeClr val="tx1"/>
                </a:solidFill>
                <a:latin typeface="Helvetica Neue"/>
              </a:rPr>
              <a:t> </a:t>
            </a:r>
            <a:br>
              <a:rPr lang="en-US" sz="333" b="1" dirty="0">
                <a:solidFill>
                  <a:schemeClr val="tx1"/>
                </a:solidFill>
                <a:latin typeface="Helvetica Neue"/>
              </a:rPr>
            </a:br>
            <a:r>
              <a:rPr lang="en-US" sz="333" b="1" dirty="0">
                <a:solidFill>
                  <a:schemeClr val="tx1"/>
                </a:solidFill>
                <a:latin typeface="Helvetica Neue"/>
              </a:rPr>
              <a:t> </a:t>
            </a:r>
            <a:br>
              <a:rPr lang="en-US" sz="333" b="1" dirty="0">
                <a:solidFill>
                  <a:schemeClr val="tx1"/>
                </a:solidFill>
                <a:latin typeface="Helvetica Neue"/>
              </a:rPr>
            </a:br>
            <a:r>
              <a:rPr lang="en-US" sz="333" b="1" dirty="0">
                <a:solidFill>
                  <a:schemeClr val="tx1"/>
                </a:solidFill>
                <a:latin typeface="Helvetica Neue"/>
              </a:rPr>
              <a:t> </a:t>
            </a:r>
            <a:br>
              <a:rPr lang="en-US" sz="5867" b="1" dirty="0">
                <a:solidFill>
                  <a:schemeClr val="tx1"/>
                </a:solidFill>
                <a:latin typeface="Helvetica Neue"/>
              </a:rPr>
            </a:br>
            <a:r>
              <a:rPr lang="en-US" sz="3267" b="1" dirty="0">
                <a:solidFill>
                  <a:schemeClr val="tx1"/>
                </a:solidFill>
                <a:latin typeface="Helvetica Neue"/>
              </a:rPr>
              <a:t>Stella Li</a:t>
            </a:r>
            <a:r>
              <a:rPr lang="en-US" sz="3267" b="1" baseline="30000" dirty="0">
                <a:solidFill>
                  <a:schemeClr val="tx1"/>
                </a:solidFill>
                <a:latin typeface="Helvetica Neue"/>
              </a:rPr>
              <a:t>1</a:t>
            </a:r>
            <a:r>
              <a:rPr lang="en-US" sz="3267" b="1" dirty="0">
                <a:solidFill>
                  <a:schemeClr val="tx1"/>
                </a:solidFill>
                <a:latin typeface="Helvetica Neue"/>
              </a:rPr>
              <a:t>, Janani Sekar</a:t>
            </a:r>
            <a:r>
              <a:rPr lang="en-US" sz="3267" b="1" baseline="30000" dirty="0">
                <a:solidFill>
                  <a:schemeClr val="tx1"/>
                </a:solidFill>
                <a:latin typeface="Helvetica Neue"/>
              </a:rPr>
              <a:t>2</a:t>
            </a:r>
            <a:r>
              <a:rPr lang="en-US" sz="3267" b="1" dirty="0">
                <a:solidFill>
                  <a:schemeClr val="tx1"/>
                </a:solidFill>
                <a:latin typeface="Helvetica Neue"/>
              </a:rPr>
              <a:t>, Jeffrey Yang</a:t>
            </a:r>
            <a:r>
              <a:rPr lang="en-US" sz="3267" b="1" baseline="30000" dirty="0">
                <a:solidFill>
                  <a:schemeClr val="tx1"/>
                </a:solidFill>
                <a:latin typeface="Helvetica Neue"/>
              </a:rPr>
              <a:t>3</a:t>
            </a:r>
            <a:br>
              <a:rPr lang="en-US" sz="3267" b="1" dirty="0">
                <a:solidFill>
                  <a:schemeClr val="tx1"/>
                </a:solidFill>
                <a:latin typeface="Helvetica Neue"/>
              </a:rPr>
            </a:br>
            <a:r>
              <a:rPr lang="en-US" sz="2667" baseline="30000" dirty="0">
                <a:solidFill>
                  <a:schemeClr val="tx1">
                    <a:lumMod val="85000"/>
                  </a:schemeClr>
                </a:solidFill>
                <a:latin typeface="Helvetica Neue"/>
              </a:rPr>
              <a:t>1</a:t>
            </a:r>
            <a:r>
              <a:rPr lang="en-US" sz="2667" i="1" dirty="0">
                <a:solidFill>
                  <a:schemeClr val="tx1">
                    <a:lumMod val="85000"/>
                  </a:schemeClr>
                </a:solidFill>
                <a:latin typeface="Helvetica Neue"/>
              </a:rPr>
              <a:t>Robert Louis Stevenson School, </a:t>
            </a:r>
            <a:r>
              <a:rPr lang="en-US" sz="2667" i="1" baseline="30000" dirty="0">
                <a:solidFill>
                  <a:schemeClr val="tx1">
                    <a:lumMod val="85000"/>
                  </a:schemeClr>
                </a:solidFill>
                <a:latin typeface="Helvetica Neue"/>
              </a:rPr>
              <a:t>2</a:t>
            </a:r>
            <a:r>
              <a:rPr lang="en-US" sz="2667" i="1" dirty="0">
                <a:solidFill>
                  <a:schemeClr val="tx1">
                    <a:lumMod val="85000"/>
                  </a:schemeClr>
                </a:solidFill>
                <a:latin typeface="Helvetica Neue"/>
              </a:rPr>
              <a:t>James Logan High School, </a:t>
            </a:r>
            <a:r>
              <a:rPr lang="en-US" sz="2667" i="1" baseline="30000" dirty="0">
                <a:solidFill>
                  <a:schemeClr val="tx1">
                    <a:lumMod val="85000"/>
                  </a:schemeClr>
                </a:solidFill>
                <a:latin typeface="Helvetica Neue"/>
              </a:rPr>
              <a:t>3</a:t>
            </a:r>
            <a:r>
              <a:rPr lang="en-US" sz="2667" i="1" dirty="0">
                <a:solidFill>
                  <a:schemeClr val="tx1">
                    <a:lumMod val="85000"/>
                  </a:schemeClr>
                </a:solidFill>
                <a:latin typeface="Helvetica Neue"/>
              </a:rPr>
              <a:t>Harker School</a:t>
            </a:r>
            <a:br>
              <a:rPr lang="en-US" sz="2667" i="1" dirty="0">
                <a:solidFill>
                  <a:schemeClr val="tx1">
                    <a:lumMod val="85000"/>
                  </a:schemeClr>
                </a:solidFill>
                <a:latin typeface="Helvetica Neue"/>
              </a:rPr>
            </a:br>
            <a:r>
              <a:rPr lang="en-US" sz="2667" i="1" dirty="0">
                <a:solidFill>
                  <a:schemeClr val="tx1">
                    <a:lumMod val="85000"/>
                  </a:schemeClr>
                </a:solidFill>
                <a:latin typeface="Helvetica Neue"/>
              </a:rPr>
              <a:t>COSMOS at University of California, Davis</a:t>
            </a:r>
            <a:br>
              <a:rPr lang="en-US" sz="2667" i="1" dirty="0">
                <a:solidFill>
                  <a:schemeClr val="tx1">
                    <a:lumMod val="85000"/>
                  </a:schemeClr>
                </a:solidFill>
                <a:latin typeface="Helvetica Neue"/>
              </a:rPr>
            </a:br>
            <a:endParaRPr lang="en-US" sz="2667" i="1" dirty="0">
              <a:solidFill>
                <a:schemeClr val="tx1">
                  <a:lumMod val="85000"/>
                </a:schemeClr>
              </a:solidFill>
              <a:latin typeface="Helvetica Neue"/>
            </a:endParaRPr>
          </a:p>
        </p:txBody>
      </p:sp>
      <p:sp>
        <p:nvSpPr>
          <p:cNvPr id="2052" name="Rectangle 17"/>
          <p:cNvSpPr>
            <a:spLocks noChangeArrowheads="1"/>
          </p:cNvSpPr>
          <p:nvPr/>
        </p:nvSpPr>
        <p:spPr bwMode="auto">
          <a:xfrm>
            <a:off x="685086" y="4723890"/>
            <a:ext cx="9260540" cy="672959"/>
          </a:xfrm>
          <a:prstGeom prst="rect">
            <a:avLst/>
          </a:prstGeom>
          <a:gradFill rotWithShape="0">
            <a:gsLst>
              <a:gs pos="0">
                <a:srgbClr val="3B3B3B"/>
              </a:gs>
              <a:gs pos="100000">
                <a:srgbClr val="808080"/>
              </a:gs>
            </a:gsLst>
            <a:path path="shape">
              <a:fillToRect l="50000" t="50000" r="50000" b="50000"/>
            </a:path>
            <a:tileRect/>
          </a:gradFill>
          <a:ln w="9525">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279" tIns="57141" rIns="114279" bIns="57141" anchor="ctr"/>
          <a:lstStyle>
            <a:defPPr>
              <a:defRPr kern="1200" smtId="4294967295"/>
            </a:defPPr>
          </a:lstStyle>
          <a:p>
            <a:pPr algn="ctr" defTabSz="3135999"/>
            <a:r>
              <a:rPr lang="en-US" sz="3600" b="1" dirty="0">
                <a:latin typeface="Helvetica Neue"/>
              </a:rPr>
              <a:t>Introduction</a:t>
            </a:r>
          </a:p>
        </p:txBody>
      </p:sp>
      <p:sp>
        <p:nvSpPr>
          <p:cNvPr id="2054" name="Rectangle 20"/>
          <p:cNvSpPr>
            <a:spLocks noChangeArrowheads="1"/>
          </p:cNvSpPr>
          <p:nvPr/>
        </p:nvSpPr>
        <p:spPr bwMode="auto">
          <a:xfrm>
            <a:off x="10241744" y="4723890"/>
            <a:ext cx="12294169" cy="637697"/>
          </a:xfrm>
          <a:prstGeom prst="rect">
            <a:avLst/>
          </a:prstGeom>
          <a:gradFill rotWithShape="0">
            <a:gsLst>
              <a:gs pos="0">
                <a:srgbClr val="3B3B3B"/>
              </a:gs>
              <a:gs pos="100000">
                <a:srgbClr val="808080"/>
              </a:gs>
            </a:gsLst>
            <a:path path="shape">
              <a:fillToRect l="50000" t="50000" r="50000" b="50000"/>
            </a:path>
            <a:tileRect/>
          </a:gradFill>
          <a:ln w="9525">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279" tIns="57141" rIns="114279" bIns="57141" anchor="ctr"/>
          <a:lstStyle>
            <a:defPPr>
              <a:defRPr kern="1200" smtId="4294967295"/>
            </a:defPPr>
          </a:lstStyle>
          <a:p>
            <a:pPr algn="ctr" defTabSz="3135999"/>
            <a:r>
              <a:rPr lang="en-US" sz="3600" b="1" dirty="0">
                <a:latin typeface="Helvetica Neue"/>
              </a:rPr>
              <a:t>Results</a:t>
            </a:r>
          </a:p>
        </p:txBody>
      </p:sp>
      <p:sp>
        <p:nvSpPr>
          <p:cNvPr id="2059" name="Rectangle 2347"/>
          <p:cNvSpPr>
            <a:spLocks noChangeArrowheads="1"/>
          </p:cNvSpPr>
          <p:nvPr/>
        </p:nvSpPr>
        <p:spPr bwMode="auto">
          <a:xfrm>
            <a:off x="22859999" y="4708954"/>
            <a:ext cx="9373313" cy="648839"/>
          </a:xfrm>
          <a:prstGeom prst="rect">
            <a:avLst/>
          </a:prstGeom>
          <a:gradFill rotWithShape="0">
            <a:gsLst>
              <a:gs pos="0">
                <a:srgbClr val="3B3B3B"/>
              </a:gs>
              <a:gs pos="100000">
                <a:srgbClr val="808080"/>
              </a:gs>
            </a:gsLst>
            <a:path path="shape">
              <a:fillToRect l="50000" t="50000" r="50000" b="50000"/>
            </a:path>
            <a:tileRect/>
          </a:gradFill>
          <a:ln w="9525">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279" tIns="57141" rIns="114279" bIns="57141" anchor="ctr"/>
          <a:lstStyle>
            <a:defPPr>
              <a:defRPr kern="1200" smtId="4294967295"/>
            </a:defPPr>
          </a:lstStyle>
          <a:p>
            <a:pPr algn="ctr" defTabSz="3135999"/>
            <a:r>
              <a:rPr lang="en-US" sz="3600" b="1" dirty="0">
                <a:latin typeface="Helvetica Neue"/>
              </a:rPr>
              <a:t>Discussion</a:t>
            </a:r>
          </a:p>
        </p:txBody>
      </p:sp>
      <p:sp>
        <p:nvSpPr>
          <p:cNvPr id="2060" name="Rectangle 2348"/>
          <p:cNvSpPr>
            <a:spLocks noChangeArrowheads="1"/>
          </p:cNvSpPr>
          <p:nvPr/>
        </p:nvSpPr>
        <p:spPr bwMode="auto">
          <a:xfrm>
            <a:off x="23029081" y="16676918"/>
            <a:ext cx="9436766" cy="760449"/>
          </a:xfrm>
          <a:prstGeom prst="rect">
            <a:avLst/>
          </a:prstGeom>
          <a:gradFill rotWithShape="0">
            <a:gsLst>
              <a:gs pos="0">
                <a:srgbClr val="3B3B3B"/>
              </a:gs>
              <a:gs pos="100000">
                <a:srgbClr val="808080"/>
              </a:gs>
            </a:gsLst>
            <a:path path="shape">
              <a:fillToRect l="50000" t="50000" r="50000" b="50000"/>
            </a:path>
            <a:tileRect/>
          </a:gradFill>
          <a:ln w="9525">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279" tIns="57141" rIns="114279" bIns="57141" anchor="ctr"/>
          <a:lstStyle>
            <a:defPPr>
              <a:defRPr kern="1200" smtId="4294967295"/>
            </a:defPPr>
          </a:lstStyle>
          <a:p>
            <a:pPr algn="ctr" defTabSz="3135999"/>
            <a:r>
              <a:rPr lang="en-US" sz="3600" b="1" dirty="0">
                <a:latin typeface="Helvetica Neue"/>
              </a:rPr>
              <a:t>Future Research</a:t>
            </a:r>
          </a:p>
        </p:txBody>
      </p:sp>
      <p:sp>
        <p:nvSpPr>
          <p:cNvPr id="2064" name="Text Box 3503"/>
          <p:cNvSpPr txBox="1">
            <a:spLocks noChangeArrowheads="1"/>
          </p:cNvSpPr>
          <p:nvPr/>
        </p:nvSpPr>
        <p:spPr bwMode="auto">
          <a:xfrm>
            <a:off x="602188" y="5453313"/>
            <a:ext cx="9364691" cy="4401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r>
              <a:rPr lang="en-US" sz="2000" dirty="0">
                <a:latin typeface="Helvetica Neue"/>
              </a:rPr>
              <a:t>Imagine the headphones in your pocket. When you take them out after a while, everything is knotted. Inside cells, this phenomenon occurs in tightly packed DNA molecules. Proteins and enzymes, such as </a:t>
            </a:r>
            <a:r>
              <a:rPr lang="en-US" sz="2000" dirty="0" err="1">
                <a:latin typeface="Helvetica Neue"/>
              </a:rPr>
              <a:t>Cre</a:t>
            </a:r>
            <a:r>
              <a:rPr lang="en-US" sz="2000" dirty="0">
                <a:latin typeface="Helvetica Neue"/>
              </a:rPr>
              <a:t>, interact with knotted DNA in processes like replication, transcription, and more. To model this enzyme activity, a simulation through topological modeling program </a:t>
            </a:r>
            <a:r>
              <a:rPr lang="en-US" sz="2000" dirty="0" err="1">
                <a:latin typeface="Helvetica Neue"/>
              </a:rPr>
              <a:t>KnotPlot</a:t>
            </a:r>
            <a:r>
              <a:rPr lang="en-US" sz="2000" dirty="0">
                <a:latin typeface="Helvetica Neue"/>
              </a:rPr>
              <a:t>™ and the BFACF[4] algorithm were used to study recombination on all topological knots up to seven crossings. The data from these simulations was organized in a probability matrix and used to determine the steady state and efficiency of transforming into an unknot. To test our model’s accuracy, our results were compared to real experimental data. Accepting the general statement that DNA prefers to be an unknot, we hypothesize the </a:t>
            </a:r>
            <a:r>
              <a:rPr lang="en-US" sz="2000" dirty="0" err="1">
                <a:latin typeface="Helvetica Neue"/>
              </a:rPr>
              <a:t>Cre</a:t>
            </a:r>
            <a:r>
              <a:rPr lang="en-US" sz="2000" dirty="0">
                <a:latin typeface="Helvetica Neue"/>
              </a:rPr>
              <a:t> works in favor of transformations to unknots. Research in this field has potential pharmaceutical applications to improve the efficiency of enzyme activity in transforming circular DNA chains into the unknotted form.</a:t>
            </a:r>
            <a:endParaRPr lang="en-US" sz="2000" dirty="0">
              <a:solidFill>
                <a:schemeClr val="bg2"/>
              </a:solidFill>
              <a:latin typeface="Helvetica Neue"/>
            </a:endParaRPr>
          </a:p>
        </p:txBody>
      </p:sp>
      <p:sp>
        <p:nvSpPr>
          <p:cNvPr id="2067" name="Text Box 3506"/>
          <p:cNvSpPr txBox="1">
            <a:spLocks noChangeArrowheads="1"/>
          </p:cNvSpPr>
          <p:nvPr/>
        </p:nvSpPr>
        <p:spPr bwMode="auto">
          <a:xfrm>
            <a:off x="527955" y="10529885"/>
            <a:ext cx="6457537" cy="2269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r>
              <a:rPr lang="en-US" sz="2000" b="1" dirty="0">
                <a:latin typeface="Helvetica Neue"/>
              </a:rPr>
              <a:t>Computer Simulations:</a:t>
            </a:r>
          </a:p>
          <a:p>
            <a:r>
              <a:rPr lang="en-US" sz="2000" dirty="0">
                <a:latin typeface="Helvetica Neue"/>
              </a:rPr>
              <a:t>1)  All simulations were done using scripts in KnotPlot™. A script was written to model DNA recombination on all 15 knots between 0.1 and 7.7 and then revised to include mirrored image knots. Knots 0.1, 4.1, and 6.3 are achiral, so the 2</a:t>
            </a:r>
            <a:r>
              <a:rPr lang="en-US" sz="2000" baseline="30000" dirty="0">
                <a:latin typeface="Helvetica Neue"/>
              </a:rPr>
              <a:t>nd</a:t>
            </a:r>
            <a:r>
              <a:rPr lang="en-US" sz="2000" dirty="0">
                <a:latin typeface="Helvetica Neue"/>
              </a:rPr>
              <a:t>  KnotPLot™ script analyzed 27 knots. Each script was run twice.</a:t>
            </a:r>
          </a:p>
        </p:txBody>
      </p:sp>
      <p:sp>
        <p:nvSpPr>
          <p:cNvPr id="2070" name="Text Box 3509"/>
          <p:cNvSpPr txBox="1">
            <a:spLocks noChangeArrowheads="1"/>
          </p:cNvSpPr>
          <p:nvPr/>
        </p:nvSpPr>
        <p:spPr bwMode="auto">
          <a:xfrm>
            <a:off x="22950316" y="17619917"/>
            <a:ext cx="9806411" cy="47320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marL="228611" indent="-228611">
              <a:buFont typeface="Arial" panose="020B0604020202020204" pitchFamily="34" charset="0"/>
              <a:buChar char="•"/>
            </a:pPr>
            <a:r>
              <a:rPr lang="en-US" sz="2000" dirty="0">
                <a:latin typeface="Helvetica Neue"/>
              </a:rPr>
              <a:t>Further research for this project entails generating more experimental lab data. Ideally, we would have as much lab data as computational data for comparison.</a:t>
            </a:r>
          </a:p>
          <a:p>
            <a:pPr marL="228611" indent="-228611">
              <a:buFont typeface="Arial" panose="020B0604020202020204" pitchFamily="34" charset="0"/>
              <a:buChar char="•"/>
            </a:pPr>
            <a:r>
              <a:rPr lang="en-US" sz="2000" dirty="0">
                <a:latin typeface="Helvetica Neue"/>
              </a:rPr>
              <a:t>With more advanced programs, we could run more trials where the script stops once a knot is transformed an unknot. This method would improve accuracy in determining the efficiency of enzymes.</a:t>
            </a:r>
          </a:p>
          <a:p>
            <a:pPr marL="228611" indent="-228611">
              <a:buFont typeface="Arial" panose="020B0604020202020204" pitchFamily="34" charset="0"/>
              <a:buChar char="•"/>
            </a:pPr>
            <a:r>
              <a:rPr lang="en-US" sz="2000" dirty="0">
                <a:latin typeface="Helvetica Neue"/>
              </a:rPr>
              <a:t>It would also be interesting to change the </a:t>
            </a:r>
            <a:r>
              <a:rPr lang="en-US" sz="2000" dirty="0" err="1">
                <a:latin typeface="Helvetica Neue"/>
              </a:rPr>
              <a:t>recombo</a:t>
            </a:r>
            <a:r>
              <a:rPr lang="en-US" sz="2000" dirty="0">
                <a:latin typeface="Helvetica Neue"/>
              </a:rPr>
              <a:t> range to see how the data is affected. Clearly, our data shifted when we limited the range between 1 and 50, suggesting that the effects of range can be mathematically modeled.</a:t>
            </a:r>
          </a:p>
          <a:p>
            <a:pPr marL="228611" indent="-228611">
              <a:buFont typeface="Arial" panose="020B0604020202020204" pitchFamily="34" charset="0"/>
              <a:buChar char="•"/>
            </a:pPr>
            <a:r>
              <a:rPr lang="en-US" sz="2000" dirty="0">
                <a:latin typeface="Helvetica Neue"/>
              </a:rPr>
              <a:t>Furthermore, our simulation dismissed the fact that </a:t>
            </a:r>
            <a:r>
              <a:rPr lang="en-US" sz="2000" dirty="0" err="1">
                <a:latin typeface="Helvetica Neue"/>
              </a:rPr>
              <a:t>Cre</a:t>
            </a:r>
            <a:r>
              <a:rPr lang="en-US" sz="2000" dirty="0">
                <a:latin typeface="Helvetica Neue"/>
              </a:rPr>
              <a:t> only acts on molecules with negative writhe. Next steps would be to include these parameters. This research only considers inverted repeat DNA sequences for enzyme binding sites, ensuring that recombination creates knots, and not links. A more comprehensive model would also consider knots turning into links after recombination.</a:t>
            </a:r>
          </a:p>
          <a:p>
            <a:br>
              <a:rPr lang="en-US" sz="2000" dirty="0">
                <a:latin typeface="Helvetica Neue"/>
              </a:rPr>
            </a:br>
            <a:endParaRPr lang="en-US" sz="2000" dirty="0">
              <a:latin typeface="Helvetica Neue"/>
            </a:endParaRPr>
          </a:p>
        </p:txBody>
      </p:sp>
      <p:sp>
        <p:nvSpPr>
          <p:cNvPr id="286" name="Text Box 3509"/>
          <p:cNvSpPr txBox="1">
            <a:spLocks noChangeArrowheads="1"/>
          </p:cNvSpPr>
          <p:nvPr/>
        </p:nvSpPr>
        <p:spPr bwMode="auto">
          <a:xfrm>
            <a:off x="10374008" y="20777362"/>
            <a:ext cx="6019639" cy="1264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sz="1067" i="1" dirty="0">
                <a:solidFill>
                  <a:schemeClr val="bg1">
                    <a:lumMod val="40000"/>
                    <a:lumOff val="60000"/>
                  </a:schemeClr>
                </a:solidFill>
                <a:latin typeface="Helvetica Neue"/>
              </a:rPr>
              <a:t>Acknowledgements: First and foremost, a huge thanks to COSMOS for giving us the opportunity to conduct this research and providing all the resources needed. Furthermore, we are very grateful to our professors, Dr. </a:t>
            </a:r>
            <a:r>
              <a:rPr lang="en-US" sz="1067" i="1" dirty="0" err="1">
                <a:solidFill>
                  <a:schemeClr val="bg1">
                    <a:lumMod val="40000"/>
                    <a:lumOff val="60000"/>
                  </a:schemeClr>
                </a:solidFill>
                <a:latin typeface="Helvetica Neue"/>
              </a:rPr>
              <a:t>Arsuaga</a:t>
            </a:r>
            <a:r>
              <a:rPr lang="en-US" sz="1067" i="1" dirty="0">
                <a:solidFill>
                  <a:schemeClr val="bg1">
                    <a:lumMod val="40000"/>
                    <a:lumOff val="60000"/>
                  </a:schemeClr>
                </a:solidFill>
                <a:latin typeface="Helvetica Neue"/>
              </a:rPr>
              <a:t>, Dr. Vázquez, and Dr. </a:t>
            </a:r>
            <a:r>
              <a:rPr lang="en-US" sz="1067" i="1" dirty="0" err="1">
                <a:solidFill>
                  <a:schemeClr val="bg1">
                    <a:lumMod val="40000"/>
                    <a:lumOff val="60000"/>
                  </a:schemeClr>
                </a:solidFill>
                <a:latin typeface="Helvetica Neue"/>
              </a:rPr>
              <a:t>Scharein</a:t>
            </a:r>
            <a:r>
              <a:rPr lang="en-US" sz="1067" i="1" dirty="0">
                <a:solidFill>
                  <a:schemeClr val="bg1">
                    <a:lumMod val="40000"/>
                    <a:lumOff val="60000"/>
                  </a:schemeClr>
                </a:solidFill>
                <a:latin typeface="Helvetica Neue"/>
              </a:rPr>
              <a:t>, for leading us through this process. The lab portion of this project could not have been performed without the support and guidance of Keith Fraga, who helped design the experiment. Finally, thanks to all of our classmates along with Ali </a:t>
            </a:r>
            <a:r>
              <a:rPr lang="en-US" sz="1067" i="1" dirty="0" err="1">
                <a:solidFill>
                  <a:schemeClr val="bg1">
                    <a:lumMod val="40000"/>
                    <a:lumOff val="60000"/>
                  </a:schemeClr>
                </a:solidFill>
                <a:latin typeface="Helvetica Neue"/>
              </a:rPr>
              <a:t>Heydari</a:t>
            </a:r>
            <a:r>
              <a:rPr lang="en-US" sz="1067" i="1" dirty="0">
                <a:solidFill>
                  <a:schemeClr val="bg1">
                    <a:lumMod val="40000"/>
                    <a:lumOff val="60000"/>
                  </a:schemeClr>
                </a:solidFill>
                <a:latin typeface="Helvetica Neue"/>
              </a:rPr>
              <a:t> for providing unconditional support during this 4 week program!</a:t>
            </a:r>
            <a:endParaRPr lang="en-US" sz="200" i="1" dirty="0">
              <a:solidFill>
                <a:schemeClr val="bg1">
                  <a:lumMod val="40000"/>
                  <a:lumOff val="60000"/>
                </a:schemeClr>
              </a:solidFill>
              <a:latin typeface="Helvetica Neue"/>
            </a:endParaRPr>
          </a:p>
        </p:txBody>
      </p:sp>
      <p:sp>
        <p:nvSpPr>
          <p:cNvPr id="288" name="Text Box 3506"/>
          <p:cNvSpPr txBox="1">
            <a:spLocks noChangeArrowheads="1"/>
          </p:cNvSpPr>
          <p:nvPr/>
        </p:nvSpPr>
        <p:spPr bwMode="auto">
          <a:xfrm>
            <a:off x="16753520" y="12879083"/>
            <a:ext cx="5674615" cy="1592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sz="1600" dirty="0">
                <a:latin typeface="Helvetica Neue"/>
                <a:ea typeface="Helvetica Neue" charset="0"/>
                <a:cs typeface="Helvetica Neue" charset="0"/>
              </a:rPr>
              <a:t>The probability of each knot transforming into an unknot within 20 steps was calculated from the probability matrix. For n+1 steps of recombination, the row vector of each knot transforming to an unknot in n steps was multiplied by the column vector of the knot’s total transformations. This model does not assume that the unknots stay unchanged.</a:t>
            </a:r>
            <a:endParaRPr lang="en-US" sz="1467" dirty="0">
              <a:latin typeface="Helvetica Neue"/>
              <a:ea typeface="Helvetica Neue" charset="0"/>
              <a:cs typeface="Helvetica Neue"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6654" y="8579241"/>
            <a:ext cx="5575653" cy="3779453"/>
          </a:xfrm>
          <a:prstGeom prst="rect">
            <a:avLst/>
          </a:prstGeom>
          <a:ln w="38100">
            <a:solidFill>
              <a:schemeClr val="bg1">
                <a:lumMod val="60000"/>
                <a:lumOff val="40000"/>
              </a:schemeClr>
            </a:solidFill>
          </a:ln>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4253" t="20520" r="6275" b="21424"/>
          <a:stretch/>
        </p:blipFill>
        <p:spPr>
          <a:xfrm>
            <a:off x="10379653" y="7399762"/>
            <a:ext cx="6334035" cy="5487350"/>
          </a:xfrm>
          <a:prstGeom prst="rect">
            <a:avLst/>
          </a:prstGeom>
          <a:ln w="38100">
            <a:solidFill>
              <a:schemeClr val="bg1">
                <a:lumMod val="60000"/>
                <a:lumOff val="40000"/>
              </a:schemeClr>
            </a:solidFill>
          </a:ln>
        </p:spPr>
      </p:pic>
      <p:sp>
        <p:nvSpPr>
          <p:cNvPr id="8" name="Rectangle 7"/>
          <p:cNvSpPr/>
          <p:nvPr/>
        </p:nvSpPr>
        <p:spPr>
          <a:xfrm>
            <a:off x="10233084" y="5453313"/>
            <a:ext cx="6520436" cy="1938992"/>
          </a:xfrm>
          <a:prstGeom prst="rect">
            <a:avLst/>
          </a:prstGeom>
        </p:spPr>
        <p:txBody>
          <a:bodyPr wrap="square">
            <a:spAutoFit/>
          </a:bodyPr>
          <a:lstStyle/>
          <a:p>
            <a:r>
              <a:rPr lang="en-US" sz="2000" dirty="0">
                <a:latin typeface="Helvetica Neue"/>
                <a:ea typeface="Helvetica Neue" charset="0"/>
                <a:cs typeface="Helvetica Neue" charset="0"/>
              </a:rPr>
              <a:t>To test accuracy and reproducibility of simulations, chi square tests were conducted on 2 trials of each type simulation. A chi square test was also done to test for differences in data caused by distinguishing chirality. The result shows that chirality does not influence the resulting knot type after recombination.</a:t>
            </a:r>
            <a:endParaRPr lang="en-US" sz="2000" dirty="0">
              <a:latin typeface="Helvetica Neue"/>
            </a:endParaRPr>
          </a:p>
        </p:txBody>
      </p:sp>
      <p:sp>
        <p:nvSpPr>
          <p:cNvPr id="31" name="Rectangle 25"/>
          <p:cNvSpPr>
            <a:spLocks noChangeArrowheads="1"/>
          </p:cNvSpPr>
          <p:nvPr/>
        </p:nvSpPr>
        <p:spPr bwMode="auto">
          <a:xfrm>
            <a:off x="647405" y="9805632"/>
            <a:ext cx="9422265" cy="736809"/>
          </a:xfrm>
          <a:prstGeom prst="rect">
            <a:avLst/>
          </a:prstGeom>
          <a:gradFill rotWithShape="0">
            <a:gsLst>
              <a:gs pos="0">
                <a:srgbClr val="3B3B3B"/>
              </a:gs>
              <a:gs pos="100000">
                <a:srgbClr val="808080"/>
              </a:gs>
            </a:gsLst>
            <a:path path="shape">
              <a:fillToRect l="50000" t="50000" r="50000" b="50000"/>
            </a:path>
            <a:tileRect/>
          </a:gradFill>
          <a:ln w="9525">
            <a:noFill/>
            <a:miter lim="800000"/>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14279" tIns="57141" rIns="114279" bIns="57141" anchor="ctr"/>
          <a:lstStyle>
            <a:defPPr>
              <a:defRPr kern="1200" smtId="4294967295"/>
            </a:defPPr>
          </a:lstStyle>
          <a:p>
            <a:pPr algn="ctr" defTabSz="3135999"/>
            <a:r>
              <a:rPr lang="en-US" sz="3600" b="1" dirty="0">
                <a:latin typeface="Helvetica Neue"/>
              </a:rPr>
              <a:t>Methods</a:t>
            </a:r>
          </a:p>
        </p:txBody>
      </p:sp>
      <p:pic>
        <p:nvPicPr>
          <p:cNvPr id="1026" name="Picture 2" descr="https://lh3.googleusercontent.com/IDbSQCsLpvflqC7ucHReI1lmErxNLvlmGdqZt2UbsLz9JI5SvE9L_UrEKccm-KUF6u5bjPdjgItIwS4tdPzr1Sr3xl9QIET0NaZFIZQNYD1wQd9BJIRoBdkhe6c2TZ1_DUuJAgdj"/>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6564" t="11360" r="3210" b="12907"/>
          <a:stretch/>
        </p:blipFill>
        <p:spPr bwMode="auto">
          <a:xfrm>
            <a:off x="7849794" y="19257165"/>
            <a:ext cx="2258724" cy="1527273"/>
          </a:xfrm>
          <a:prstGeom prst="rect">
            <a:avLst/>
          </a:prstGeom>
          <a:ln w="38100">
            <a:solidFill>
              <a:schemeClr val="bg1">
                <a:lumMod val="60000"/>
                <a:lumOff val="40000"/>
              </a:schemeClr>
            </a:solidFill>
          </a:ln>
          <a:extLst>
            <a:ext uri="{909E8E84-426E-40DD-AFC4-6F175D3DCCD1}">
              <a14:hiddenFill xmlns:a14="http://schemas.microsoft.com/office/drawing/2010/main">
                <a:solidFill>
                  <a:srgbClr val="FFFFFF"/>
                </a:solidFill>
              </a14:hiddenFill>
            </a:ext>
          </a:extLst>
        </p:spPr>
      </p:pic>
      <p:sp>
        <p:nvSpPr>
          <p:cNvPr id="11" name="Rectangle 10"/>
          <p:cNvSpPr/>
          <p:nvPr/>
        </p:nvSpPr>
        <p:spPr>
          <a:xfrm>
            <a:off x="2314928" y="12797147"/>
            <a:ext cx="7732887" cy="3477875"/>
          </a:xfrm>
          <a:prstGeom prst="rect">
            <a:avLst/>
          </a:prstGeom>
        </p:spPr>
        <p:txBody>
          <a:bodyPr wrap="square">
            <a:spAutoFit/>
          </a:bodyPr>
          <a:lstStyle/>
          <a:p>
            <a:r>
              <a:rPr lang="en-US" sz="2000" dirty="0">
                <a:latin typeface="Helvetica Neue"/>
                <a:ea typeface="Helvetica Neue" charset="0"/>
                <a:cs typeface="Helvetica Neue" charset="0"/>
              </a:rPr>
              <a:t>2)  A Java script then counted the total occurrence of each knot in recombination and organized values in a spreadsheet. A third simulation more accurately modeled Cre by limiting recombination sites to ⅓ the length of the knot.</a:t>
            </a:r>
          </a:p>
          <a:p>
            <a:r>
              <a:rPr lang="en-US" sz="2000" dirty="0">
                <a:latin typeface="Helvetica Neue"/>
                <a:ea typeface="Helvetica Neue" charset="0"/>
                <a:cs typeface="Helvetica Neue" charset="0"/>
              </a:rPr>
              <a:t>3) </a:t>
            </a:r>
            <a:r>
              <a:rPr lang="en-US" sz="2000" dirty="0">
                <a:latin typeface="Helvetica Neue"/>
              </a:rPr>
              <a:t>To analyze data produced from the simulation, a MATLAB script generated a probability matrix for each trial and calculated percent transformations into each knot.</a:t>
            </a:r>
          </a:p>
          <a:p>
            <a:r>
              <a:rPr lang="en-US" sz="2000" dirty="0">
                <a:latin typeface="Helvetica Neue"/>
                <a:ea typeface="Helvetica Neue" charset="0"/>
                <a:cs typeface="Helvetica Neue" charset="0"/>
              </a:rPr>
              <a:t>4)  A MATLAB program also calculated the eigenvalues of the probability matrix. This resulted in an eigenvalue of 1 and a corresponding eigenvector showing steady state that our data converges to.</a:t>
            </a:r>
          </a:p>
        </p:txBody>
      </p:sp>
      <p:sp>
        <p:nvSpPr>
          <p:cNvPr id="12" name="Rectangle 11"/>
          <p:cNvSpPr/>
          <p:nvPr/>
        </p:nvSpPr>
        <p:spPr>
          <a:xfrm>
            <a:off x="602188" y="16292868"/>
            <a:ext cx="7204030" cy="5016758"/>
          </a:xfrm>
          <a:prstGeom prst="rect">
            <a:avLst/>
          </a:prstGeom>
        </p:spPr>
        <p:txBody>
          <a:bodyPr wrap="square">
            <a:spAutoFit/>
          </a:bodyPr>
          <a:lstStyle/>
          <a:p>
            <a:r>
              <a:rPr lang="en-US" sz="2000" b="1" dirty="0">
                <a:latin typeface="Helvetica Neue"/>
                <a:ea typeface="Helvetica Neue" charset="0"/>
                <a:cs typeface="Helvetica Neue" charset="0"/>
              </a:rPr>
              <a:t>Lab Work:</a:t>
            </a:r>
          </a:p>
          <a:p>
            <a:r>
              <a:rPr lang="en-US" sz="2000" dirty="0">
                <a:latin typeface="Helvetica Neue"/>
                <a:ea typeface="Helvetica Neue" charset="0"/>
                <a:cs typeface="Helvetica Neue" charset="0"/>
              </a:rPr>
              <a:t>To obtain experimental data for comparison to </a:t>
            </a:r>
            <a:r>
              <a:rPr lang="en-US" sz="2000" dirty="0" err="1">
                <a:latin typeface="Helvetica Neue"/>
                <a:ea typeface="Helvetica Neue" charset="0"/>
                <a:cs typeface="Helvetica Neue" charset="0"/>
              </a:rPr>
              <a:t>KnotPlot</a:t>
            </a:r>
            <a:r>
              <a:rPr lang="en-US" sz="2000" dirty="0">
                <a:latin typeface="Helvetica Neue"/>
                <a:ea typeface="Helvetica Neue" charset="0"/>
                <a:cs typeface="Helvetica Neue" charset="0"/>
              </a:rPr>
              <a:t> simulations, in vitro Cre reactions were conducted in a lab environment. The following procedure was followed:</a:t>
            </a:r>
          </a:p>
          <a:p>
            <a:r>
              <a:rPr lang="en-US" sz="2000" dirty="0">
                <a:latin typeface="Helvetica Neue"/>
                <a:ea typeface="Helvetica Neue" charset="0"/>
                <a:cs typeface="Helvetica Neue" charset="0"/>
              </a:rPr>
              <a:t>1) Test the effect of GelRed on </a:t>
            </a:r>
            <a:r>
              <a:rPr lang="en-US" sz="2000" dirty="0" err="1">
                <a:latin typeface="Helvetica Neue"/>
                <a:ea typeface="Helvetica Neue" charset="0"/>
                <a:cs typeface="Helvetica Neue" charset="0"/>
              </a:rPr>
              <a:t>Cre-loxP</a:t>
            </a:r>
            <a:r>
              <a:rPr lang="en-US" sz="2000" dirty="0">
                <a:latin typeface="Helvetica Neue"/>
                <a:ea typeface="Helvetica Neue" charset="0"/>
                <a:cs typeface="Helvetica Neue" charset="0"/>
              </a:rPr>
              <a:t> reactions. (We were not sure if experimenting on DNA from a gel stained w/ </a:t>
            </a:r>
            <a:r>
              <a:rPr lang="en-US" sz="2000" dirty="0" err="1">
                <a:latin typeface="Helvetica Neue"/>
                <a:ea typeface="Helvetica Neue" charset="0"/>
                <a:cs typeface="Helvetica Neue" charset="0"/>
              </a:rPr>
              <a:t>GelRed</a:t>
            </a:r>
            <a:r>
              <a:rPr lang="en-US" sz="2000" dirty="0">
                <a:latin typeface="Helvetica Neue"/>
                <a:ea typeface="Helvetica Neue" charset="0"/>
                <a:cs typeface="Helvetica Neue" charset="0"/>
              </a:rPr>
              <a:t> would work. The results suggested that DNA is more supercoiled due to </a:t>
            </a:r>
            <a:r>
              <a:rPr lang="en-US" sz="2000" dirty="0" err="1">
                <a:latin typeface="Helvetica Neue"/>
                <a:ea typeface="Helvetica Neue" charset="0"/>
                <a:cs typeface="Helvetica Neue" charset="0"/>
              </a:rPr>
              <a:t>GelRed</a:t>
            </a:r>
            <a:r>
              <a:rPr lang="en-US" sz="2000" dirty="0">
                <a:latin typeface="Helvetica Neue"/>
                <a:ea typeface="Helvetica Neue" charset="0"/>
                <a:cs typeface="Helvetica Neue" charset="0"/>
              </a:rPr>
              <a:t>.)</a:t>
            </a:r>
          </a:p>
          <a:p>
            <a:r>
              <a:rPr lang="en-US" sz="2000" dirty="0">
                <a:latin typeface="Helvetica Neue"/>
                <a:ea typeface="Helvetica Neue" charset="0"/>
                <a:cs typeface="Helvetica Neue" charset="0"/>
              </a:rPr>
              <a:t>2) Pour a gel half with GelRed and half without. Extract DNA from side without stain. </a:t>
            </a:r>
          </a:p>
          <a:p>
            <a:r>
              <a:rPr lang="en-US" sz="2000" dirty="0">
                <a:latin typeface="Helvetica Neue"/>
                <a:ea typeface="Helvetica Neue" charset="0"/>
                <a:cs typeface="Helvetica Neue" charset="0"/>
              </a:rPr>
              <a:t>3)  Run gel and isolate DNA strands of specific knot types.</a:t>
            </a:r>
          </a:p>
          <a:p>
            <a:r>
              <a:rPr lang="en-US" sz="2000" dirty="0">
                <a:latin typeface="Helvetica Neue"/>
                <a:ea typeface="Helvetica Neue" charset="0"/>
                <a:cs typeface="Helvetica Neue" charset="0"/>
              </a:rPr>
              <a:t>4)  Let DNA sink out from the gel and run Cre reaction again on the extracted DNA.</a:t>
            </a:r>
          </a:p>
          <a:p>
            <a:r>
              <a:rPr lang="en-US" sz="2000" dirty="0">
                <a:latin typeface="Helvetica Neue"/>
                <a:ea typeface="Helvetica Neue" charset="0"/>
                <a:cs typeface="Helvetica Neue" charset="0"/>
              </a:rPr>
              <a:t>5)  Run gel again and quantitatively analyze the percentage of each resulting knot type by examining the brightness of each band after the second Cre reaction.</a:t>
            </a:r>
          </a:p>
        </p:txBody>
      </p:sp>
      <p:pic>
        <p:nvPicPr>
          <p:cNvPr id="13" name="Picture 12"/>
          <p:cNvPicPr>
            <a:picLocks noChangeAspect="1"/>
          </p:cNvPicPr>
          <p:nvPr/>
        </p:nvPicPr>
        <p:blipFill rotWithShape="1">
          <a:blip r:embed="rId6" cstate="print">
            <a:extLst>
              <a:ext uri="{28A0092B-C50C-407E-A947-70E740481C1C}">
                <a14:useLocalDpi xmlns:a14="http://schemas.microsoft.com/office/drawing/2010/main" val="0"/>
              </a:ext>
            </a:extLst>
          </a:blip>
          <a:srcRect b="2164"/>
          <a:stretch/>
        </p:blipFill>
        <p:spPr>
          <a:xfrm>
            <a:off x="7056379" y="10715639"/>
            <a:ext cx="2954016" cy="1549907"/>
          </a:xfrm>
          <a:prstGeom prst="rect">
            <a:avLst/>
          </a:prstGeom>
          <a:ln w="38100">
            <a:solidFill>
              <a:schemeClr val="bg1">
                <a:lumMod val="60000"/>
                <a:lumOff val="40000"/>
              </a:schemeClr>
            </a:solidFill>
          </a:ln>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8926" t="16468" r="6372"/>
          <a:stretch/>
        </p:blipFill>
        <p:spPr>
          <a:xfrm>
            <a:off x="7570460" y="16092236"/>
            <a:ext cx="2499210" cy="1911884"/>
          </a:xfrm>
          <a:prstGeom prst="rect">
            <a:avLst/>
          </a:prstGeom>
          <a:ln w="38100">
            <a:solidFill>
              <a:schemeClr val="bg1">
                <a:lumMod val="60000"/>
                <a:lumOff val="40000"/>
              </a:schemeClr>
            </a:solidFill>
          </a:ln>
        </p:spPr>
      </p:pic>
      <p:sp>
        <p:nvSpPr>
          <p:cNvPr id="42" name="Text Box 3506"/>
          <p:cNvSpPr txBox="1">
            <a:spLocks noChangeArrowheads="1"/>
          </p:cNvSpPr>
          <p:nvPr/>
        </p:nvSpPr>
        <p:spPr bwMode="auto">
          <a:xfrm>
            <a:off x="7242380" y="12269232"/>
            <a:ext cx="3131805" cy="361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r>
              <a:rPr lang="en-US" sz="1600" i="1" dirty="0">
                <a:latin typeface="Helvetica Neue"/>
              </a:rPr>
              <a:t>Figure 1. </a:t>
            </a:r>
            <a:r>
              <a:rPr lang="en-US" sz="1600" i="1" dirty="0" err="1">
                <a:latin typeface="Helvetica Neue"/>
              </a:rPr>
              <a:t>KnotPlot</a:t>
            </a:r>
            <a:r>
              <a:rPr lang="en-US" sz="1600" i="1" dirty="0">
                <a:latin typeface="Helvetica Neue"/>
              </a:rPr>
              <a:t> Code [1]</a:t>
            </a:r>
          </a:p>
        </p:txBody>
      </p:sp>
      <p:sp>
        <p:nvSpPr>
          <p:cNvPr id="43" name="Text Box 3506"/>
          <p:cNvSpPr txBox="1">
            <a:spLocks noChangeArrowheads="1"/>
          </p:cNvSpPr>
          <p:nvPr/>
        </p:nvSpPr>
        <p:spPr bwMode="auto">
          <a:xfrm>
            <a:off x="7630268" y="18062134"/>
            <a:ext cx="2478861" cy="607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a:r>
              <a:rPr lang="en-US" sz="1600" i="1" dirty="0">
                <a:latin typeface="Helvetica Neue"/>
              </a:rPr>
              <a:t>Figure 2. Testing Effect of GelRed</a:t>
            </a:r>
          </a:p>
        </p:txBody>
      </p:sp>
      <p:sp>
        <p:nvSpPr>
          <p:cNvPr id="44" name="Text Box 3506"/>
          <p:cNvSpPr txBox="1">
            <a:spLocks noChangeArrowheads="1"/>
          </p:cNvSpPr>
          <p:nvPr/>
        </p:nvSpPr>
        <p:spPr bwMode="auto">
          <a:xfrm>
            <a:off x="7609003" y="20781064"/>
            <a:ext cx="2705391" cy="607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algn="ctr"/>
            <a:r>
              <a:rPr lang="en-US" sz="1600" i="1" dirty="0">
                <a:latin typeface="Helvetica Neue"/>
              </a:rPr>
              <a:t>Figure 3. Making Separated Gel</a:t>
            </a:r>
          </a:p>
        </p:txBody>
      </p:sp>
      <p:sp>
        <p:nvSpPr>
          <p:cNvPr id="45" name="Text Box 3506"/>
          <p:cNvSpPr txBox="1">
            <a:spLocks noChangeArrowheads="1"/>
          </p:cNvSpPr>
          <p:nvPr/>
        </p:nvSpPr>
        <p:spPr bwMode="auto">
          <a:xfrm>
            <a:off x="16608847" y="19282404"/>
            <a:ext cx="5969597" cy="1346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eaLnBrk="1" hangingPunct="1"/>
            <a:r>
              <a:rPr lang="en-US" sz="1600" dirty="0">
                <a:latin typeface="Helvetica Neue"/>
              </a:rPr>
              <a:t>For the second model, the assumption that a knot stays unchanged once it reaches the unknotted state was accepted, because it is generally assumed in the biological community that an unknot is the optimal state of DNA strands. The same procedures were followed to generate the graph.</a:t>
            </a:r>
            <a:endParaRPr lang="en-US" sz="1467" dirty="0">
              <a:latin typeface="Helvetica Neue"/>
            </a:endParaRPr>
          </a:p>
        </p:txBody>
      </p:sp>
      <p:pic>
        <p:nvPicPr>
          <p:cNvPr id="47" name="Picture 2" descr="https://lh5.googleusercontent.com/jKkWIOEY3A0x6F3sDi_GTAMn4ych-6KG69qqs2ijEfim8StmZPKptyOYl1mibsP9eZ_o-n_76qahEOTKWEmo4C8dqcGNJIW7Sb0FGWBpv6lw2Dze20X3fHfm2tIozvSfjhRyZ6zO">
            <a:extLst>
              <a:ext uri="{FF2B5EF4-FFF2-40B4-BE49-F238E27FC236}">
                <a16:creationId xmlns:a16="http://schemas.microsoft.com/office/drawing/2014/main" id="{B12ADC95-E746-4C5B-A1F4-5C7D2968ABB8}"/>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6974136" y="5715799"/>
            <a:ext cx="5458171" cy="1694883"/>
          </a:xfrm>
          <a:prstGeom prst="rect">
            <a:avLst/>
          </a:prstGeom>
          <a:ln w="38100">
            <a:solidFill>
              <a:schemeClr val="bg1">
                <a:lumMod val="60000"/>
                <a:lumOff val="40000"/>
              </a:schemeClr>
            </a:solidFill>
          </a:ln>
          <a:extLst>
            <a:ext uri="{909E8E84-426E-40DD-AFC4-6F175D3DCCD1}">
              <a14:hiddenFill xmlns:a14="http://schemas.microsoft.com/office/drawing/2010/main">
                <a:solidFill>
                  <a:srgbClr val="FFFFFF"/>
                </a:solidFill>
              </a14:hiddenFill>
            </a:ext>
          </a:extLst>
        </p:spPr>
      </p:pic>
      <p:sp>
        <p:nvSpPr>
          <p:cNvPr id="48" name="Text Box 3506"/>
          <p:cNvSpPr txBox="1">
            <a:spLocks noChangeArrowheads="1"/>
          </p:cNvSpPr>
          <p:nvPr/>
        </p:nvSpPr>
        <p:spPr bwMode="auto">
          <a:xfrm>
            <a:off x="16852482" y="7826413"/>
            <a:ext cx="5575653" cy="6078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pPr defTabSz="609630" eaLnBrk="1" fontAlgn="auto" hangingPunct="1">
              <a:spcBef>
                <a:spcPts val="0"/>
              </a:spcBef>
              <a:spcAft>
                <a:spcPts val="0"/>
              </a:spcAft>
              <a:defRPr/>
            </a:pPr>
            <a:r>
              <a:rPr lang="en-US" sz="1600" dirty="0">
                <a:latin typeface="Helvetica Neue"/>
                <a:ea typeface="Helvetica Neue" charset="0"/>
                <a:cs typeface="Helvetica Neue" charset="0"/>
              </a:rPr>
              <a:t>Above is the probability matrix generated by Java showing the probability of each knot transforming into another knot.</a:t>
            </a:r>
            <a:endParaRPr lang="en-US" sz="1467" dirty="0">
              <a:latin typeface="Helvetica Neue"/>
              <a:ea typeface="Helvetica Neue" charset="0"/>
              <a:cs typeface="Helvetica Neue" charset="0"/>
            </a:endParaRPr>
          </a:p>
        </p:txBody>
      </p:sp>
      <p:sp>
        <p:nvSpPr>
          <p:cNvPr id="33" name="TextBox 32">
            <a:extLst>
              <a:ext uri="{FF2B5EF4-FFF2-40B4-BE49-F238E27FC236}">
                <a16:creationId xmlns:a16="http://schemas.microsoft.com/office/drawing/2014/main" id="{6C57D75F-6174-4382-8EA2-103D20A16F1C}"/>
              </a:ext>
            </a:extLst>
          </p:cNvPr>
          <p:cNvSpPr txBox="1"/>
          <p:nvPr/>
        </p:nvSpPr>
        <p:spPr>
          <a:xfrm>
            <a:off x="10241744" y="13152744"/>
            <a:ext cx="6471944" cy="830997"/>
          </a:xfrm>
          <a:prstGeom prst="rect">
            <a:avLst/>
          </a:prstGeom>
          <a:noFill/>
        </p:spPr>
        <p:txBody>
          <a:bodyPr wrap="square" rtlCol="0">
            <a:spAutoFit/>
          </a:bodyPr>
          <a:lstStyle/>
          <a:p>
            <a:r>
              <a:rPr lang="en-US" sz="1600" dirty="0">
                <a:latin typeface="Helvetica Neue"/>
              </a:rPr>
              <a:t>This figure shows the average transformation probability calculated in the first 2 trials where chiral knots were not distinguished but considered to be the same as the regular </a:t>
            </a:r>
            <a:r>
              <a:rPr lang="en-US" sz="1600">
                <a:latin typeface="Helvetica Neue"/>
              </a:rPr>
              <a:t>knot..s</a:t>
            </a:r>
            <a:endParaRPr lang="en-US" sz="1600" dirty="0">
              <a:latin typeface="Helvetica Neue"/>
            </a:endParaRPr>
          </a:p>
        </p:txBody>
      </p:sp>
      <p:sp>
        <p:nvSpPr>
          <p:cNvPr id="36" name="TextBox 35">
            <a:extLst>
              <a:ext uri="{FF2B5EF4-FFF2-40B4-BE49-F238E27FC236}">
                <a16:creationId xmlns:a16="http://schemas.microsoft.com/office/drawing/2014/main" id="{6A117CC7-939E-4846-9A74-E63C6D0CF5A3}"/>
              </a:ext>
            </a:extLst>
          </p:cNvPr>
          <p:cNvSpPr txBox="1"/>
          <p:nvPr/>
        </p:nvSpPr>
        <p:spPr>
          <a:xfrm>
            <a:off x="10477437" y="19251564"/>
            <a:ext cx="6019640" cy="1323439"/>
          </a:xfrm>
          <a:prstGeom prst="rect">
            <a:avLst/>
          </a:prstGeom>
          <a:noFill/>
        </p:spPr>
        <p:txBody>
          <a:bodyPr wrap="square" rtlCol="0">
            <a:spAutoFit/>
          </a:bodyPr>
          <a:lstStyle/>
          <a:p>
            <a:r>
              <a:rPr lang="en-US" sz="1600" dirty="0">
                <a:latin typeface="Helvetica Neue"/>
              </a:rPr>
              <a:t>This figure (above) maps out the probability of each knot recombining into every other knot . The data is from our trials that distinguished between knots and their mirror images and limited distance between recombination sites to 1/3 knot length to model Cre</a:t>
            </a:r>
          </a:p>
        </p:txBody>
      </p:sp>
      <p:sp>
        <p:nvSpPr>
          <p:cNvPr id="38" name="TextBox 37">
            <a:extLst>
              <a:ext uri="{FF2B5EF4-FFF2-40B4-BE49-F238E27FC236}">
                <a16:creationId xmlns:a16="http://schemas.microsoft.com/office/drawing/2014/main" id="{70823059-C7AC-422E-9D1F-45249CA610D3}"/>
              </a:ext>
            </a:extLst>
          </p:cNvPr>
          <p:cNvSpPr txBox="1"/>
          <p:nvPr/>
        </p:nvSpPr>
        <p:spPr>
          <a:xfrm>
            <a:off x="10770761" y="12934844"/>
            <a:ext cx="5432991" cy="300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lang="en-US" kern="1200"/>
            </a:defPPr>
            <a:lvl1pPr defTabSz="4703763" eaLnBrk="0" hangingPunct="0">
              <a:defRPr sz="1800" i="1"/>
            </a:lvl1pPr>
            <a:lvl2pPr marL="742950" indent="-285750" defTabSz="4703763" eaLnBrk="0" hangingPunct="0"/>
            <a:lvl3pPr marL="1143000" indent="-228600" defTabSz="4703763" eaLnBrk="0" hangingPunct="0"/>
            <a:lvl4pPr marL="1600200" indent="-228600" defTabSz="4703763" eaLnBrk="0" hangingPunct="0"/>
            <a:lvl5pPr marL="2057400" indent="-228600" defTabSz="4703763" eaLnBrk="0" hangingPunct="0"/>
            <a:lvl6pPr marL="2514600" indent="-228600" defTabSz="4703763" eaLnBrk="0" fontAlgn="base" hangingPunct="0">
              <a:spcBef>
                <a:spcPct val="0"/>
              </a:spcBef>
              <a:spcAft>
                <a:spcPct val="0"/>
              </a:spcAft>
            </a:lvl6pPr>
            <a:lvl7pPr marL="2971800" indent="-228600" defTabSz="4703763" eaLnBrk="0" fontAlgn="base" hangingPunct="0">
              <a:spcBef>
                <a:spcPct val="0"/>
              </a:spcBef>
              <a:spcAft>
                <a:spcPct val="0"/>
              </a:spcAft>
            </a:lvl7pPr>
            <a:lvl8pPr marL="3429000" indent="-228600" defTabSz="4703763" eaLnBrk="0" fontAlgn="base" hangingPunct="0">
              <a:spcBef>
                <a:spcPct val="0"/>
              </a:spcBef>
              <a:spcAft>
                <a:spcPct val="0"/>
              </a:spcAft>
            </a:lvl8pPr>
            <a:lvl9pPr marL="3886200" indent="-228600" defTabSz="4703763" eaLnBrk="0" fontAlgn="base" hangingPunct="0">
              <a:spcBef>
                <a:spcPct val="0"/>
              </a:spcBef>
              <a:spcAft>
                <a:spcPct val="0"/>
              </a:spcAft>
            </a:lvl9pPr>
          </a:lstStyle>
          <a:p>
            <a:pPr algn="ctr"/>
            <a:r>
              <a:rPr lang="en-US" sz="1200" dirty="0">
                <a:latin typeface="Helvetica Neue"/>
              </a:rPr>
              <a:t>Figure 5. Probability Map 1</a:t>
            </a:r>
          </a:p>
        </p:txBody>
      </p:sp>
      <p:sp>
        <p:nvSpPr>
          <p:cNvPr id="39" name="TextBox 38">
            <a:extLst>
              <a:ext uri="{FF2B5EF4-FFF2-40B4-BE49-F238E27FC236}">
                <a16:creationId xmlns:a16="http://schemas.microsoft.com/office/drawing/2014/main" id="{DE853A73-C804-40E2-8DAC-9A43B00DF169}"/>
              </a:ext>
            </a:extLst>
          </p:cNvPr>
          <p:cNvSpPr txBox="1"/>
          <p:nvPr/>
        </p:nvSpPr>
        <p:spPr>
          <a:xfrm>
            <a:off x="12472841" y="18703198"/>
            <a:ext cx="2657573" cy="300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lang="en-US" kern="1200"/>
            </a:defPPr>
            <a:lvl1pPr defTabSz="4703763" eaLnBrk="0" hangingPunct="0">
              <a:defRPr sz="1800" i="1"/>
            </a:lvl1pPr>
            <a:lvl2pPr marL="742950" indent="-285750" defTabSz="4703763" eaLnBrk="0" hangingPunct="0"/>
            <a:lvl3pPr marL="1143000" indent="-228600" defTabSz="4703763" eaLnBrk="0" hangingPunct="0"/>
            <a:lvl4pPr marL="1600200" indent="-228600" defTabSz="4703763" eaLnBrk="0" hangingPunct="0"/>
            <a:lvl5pPr marL="2057400" indent="-228600" defTabSz="4703763" eaLnBrk="0" hangingPunct="0"/>
            <a:lvl6pPr marL="2514600" indent="-228600" defTabSz="4703763" eaLnBrk="0" fontAlgn="base" hangingPunct="0">
              <a:spcBef>
                <a:spcPct val="0"/>
              </a:spcBef>
              <a:spcAft>
                <a:spcPct val="0"/>
              </a:spcAft>
            </a:lvl6pPr>
            <a:lvl7pPr marL="2971800" indent="-228600" defTabSz="4703763" eaLnBrk="0" fontAlgn="base" hangingPunct="0">
              <a:spcBef>
                <a:spcPct val="0"/>
              </a:spcBef>
              <a:spcAft>
                <a:spcPct val="0"/>
              </a:spcAft>
            </a:lvl7pPr>
            <a:lvl8pPr marL="3429000" indent="-228600" defTabSz="4703763" eaLnBrk="0" fontAlgn="base" hangingPunct="0">
              <a:spcBef>
                <a:spcPct val="0"/>
              </a:spcBef>
              <a:spcAft>
                <a:spcPct val="0"/>
              </a:spcAft>
            </a:lvl8pPr>
            <a:lvl9pPr marL="3886200" indent="-228600" defTabSz="4703763" eaLnBrk="0" fontAlgn="base" hangingPunct="0">
              <a:spcBef>
                <a:spcPct val="0"/>
              </a:spcBef>
              <a:spcAft>
                <a:spcPct val="0"/>
              </a:spcAft>
            </a:lvl9pPr>
          </a:lstStyle>
          <a:p>
            <a:r>
              <a:rPr lang="en-US" sz="1200" dirty="0">
                <a:latin typeface="Helvetica Neue"/>
              </a:rPr>
              <a:t>Figure 6. Probability Map 2</a:t>
            </a:r>
          </a:p>
        </p:txBody>
      </p:sp>
      <p:sp>
        <p:nvSpPr>
          <p:cNvPr id="40" name="TextBox 39">
            <a:extLst>
              <a:ext uri="{FF2B5EF4-FFF2-40B4-BE49-F238E27FC236}">
                <a16:creationId xmlns:a16="http://schemas.microsoft.com/office/drawing/2014/main" id="{2429F87C-003E-4C29-9528-AD720238C754}"/>
              </a:ext>
            </a:extLst>
          </p:cNvPr>
          <p:cNvSpPr txBox="1"/>
          <p:nvPr/>
        </p:nvSpPr>
        <p:spPr>
          <a:xfrm>
            <a:off x="16944498" y="18705569"/>
            <a:ext cx="5213233" cy="484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lang="en-US" kern="1200"/>
            </a:defPPr>
            <a:lvl1pPr defTabSz="4703763" eaLnBrk="0" hangingPunct="0">
              <a:defRPr sz="1800" i="1"/>
            </a:lvl1pPr>
            <a:lvl2pPr marL="742950" indent="-285750" defTabSz="4703763" eaLnBrk="0" hangingPunct="0"/>
            <a:lvl3pPr marL="1143000" indent="-228600" defTabSz="4703763" eaLnBrk="0" hangingPunct="0"/>
            <a:lvl4pPr marL="1600200" indent="-228600" defTabSz="4703763" eaLnBrk="0" hangingPunct="0"/>
            <a:lvl5pPr marL="2057400" indent="-228600" defTabSz="4703763" eaLnBrk="0" hangingPunct="0"/>
            <a:lvl6pPr marL="2514600" indent="-228600" defTabSz="4703763" eaLnBrk="0" fontAlgn="base" hangingPunct="0">
              <a:spcBef>
                <a:spcPct val="0"/>
              </a:spcBef>
              <a:spcAft>
                <a:spcPct val="0"/>
              </a:spcAft>
            </a:lvl6pPr>
            <a:lvl7pPr marL="2971800" indent="-228600" defTabSz="4703763" eaLnBrk="0" fontAlgn="base" hangingPunct="0">
              <a:spcBef>
                <a:spcPct val="0"/>
              </a:spcBef>
              <a:spcAft>
                <a:spcPct val="0"/>
              </a:spcAft>
            </a:lvl7pPr>
            <a:lvl8pPr marL="3429000" indent="-228600" defTabSz="4703763" eaLnBrk="0" fontAlgn="base" hangingPunct="0">
              <a:spcBef>
                <a:spcPct val="0"/>
              </a:spcBef>
              <a:spcAft>
                <a:spcPct val="0"/>
              </a:spcAft>
            </a:lvl8pPr>
            <a:lvl9pPr marL="3886200" indent="-228600" defTabSz="4703763" eaLnBrk="0" fontAlgn="base" hangingPunct="0">
              <a:spcBef>
                <a:spcPct val="0"/>
              </a:spcBef>
              <a:spcAft>
                <a:spcPct val="0"/>
              </a:spcAft>
            </a:lvl9pPr>
          </a:lstStyle>
          <a:p>
            <a:pPr algn="ctr"/>
            <a:r>
              <a:rPr lang="en-US" sz="1200" dirty="0">
                <a:latin typeface="Helvetica Neue"/>
              </a:rPr>
              <a:t>Figure 9. Graph of transformation probabilities within 20 transformations (unknots are not recombined)</a:t>
            </a:r>
          </a:p>
        </p:txBody>
      </p:sp>
      <p:sp>
        <p:nvSpPr>
          <p:cNvPr id="41" name="TextBox 40">
            <a:extLst>
              <a:ext uri="{FF2B5EF4-FFF2-40B4-BE49-F238E27FC236}">
                <a16:creationId xmlns:a16="http://schemas.microsoft.com/office/drawing/2014/main" id="{9F9BB800-6C77-4FB0-A55E-525656191E11}"/>
              </a:ext>
            </a:extLst>
          </p:cNvPr>
          <p:cNvSpPr txBox="1"/>
          <p:nvPr/>
        </p:nvSpPr>
        <p:spPr>
          <a:xfrm>
            <a:off x="17007636" y="7422099"/>
            <a:ext cx="4835431" cy="300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lang="en-US" kern="1200"/>
            </a:defPPr>
            <a:lvl1pPr defTabSz="4703763" eaLnBrk="0" hangingPunct="0">
              <a:defRPr sz="1800" i="1"/>
            </a:lvl1pPr>
            <a:lvl2pPr marL="742950" indent="-285750" defTabSz="4703763" eaLnBrk="0" hangingPunct="0"/>
            <a:lvl3pPr marL="1143000" indent="-228600" defTabSz="4703763" eaLnBrk="0" hangingPunct="0"/>
            <a:lvl4pPr marL="1600200" indent="-228600" defTabSz="4703763" eaLnBrk="0" hangingPunct="0"/>
            <a:lvl5pPr marL="2057400" indent="-228600" defTabSz="4703763" eaLnBrk="0" hangingPunct="0"/>
            <a:lvl6pPr marL="2514600" indent="-228600" defTabSz="4703763" eaLnBrk="0" fontAlgn="base" hangingPunct="0">
              <a:spcBef>
                <a:spcPct val="0"/>
              </a:spcBef>
              <a:spcAft>
                <a:spcPct val="0"/>
              </a:spcAft>
            </a:lvl6pPr>
            <a:lvl7pPr marL="2971800" indent="-228600" defTabSz="4703763" eaLnBrk="0" fontAlgn="base" hangingPunct="0">
              <a:spcBef>
                <a:spcPct val="0"/>
              </a:spcBef>
              <a:spcAft>
                <a:spcPct val="0"/>
              </a:spcAft>
            </a:lvl7pPr>
            <a:lvl8pPr marL="3429000" indent="-228600" defTabSz="4703763" eaLnBrk="0" fontAlgn="base" hangingPunct="0">
              <a:spcBef>
                <a:spcPct val="0"/>
              </a:spcBef>
              <a:spcAft>
                <a:spcPct val="0"/>
              </a:spcAft>
            </a:lvl8pPr>
            <a:lvl9pPr marL="3886200" indent="-228600" defTabSz="4703763" eaLnBrk="0" fontAlgn="base" hangingPunct="0">
              <a:spcBef>
                <a:spcPct val="0"/>
              </a:spcBef>
              <a:spcAft>
                <a:spcPct val="0"/>
              </a:spcAft>
            </a:lvl9pPr>
          </a:lstStyle>
          <a:p>
            <a:r>
              <a:rPr lang="en-US" sz="1200" dirty="0">
                <a:latin typeface="Helvetica Neue"/>
              </a:rPr>
              <a:t>Figure 7. Probability matrix from trials that included mirrored knots </a:t>
            </a:r>
          </a:p>
        </p:txBody>
      </p:sp>
      <p:sp>
        <p:nvSpPr>
          <p:cNvPr id="46" name="TextBox 45">
            <a:extLst>
              <a:ext uri="{FF2B5EF4-FFF2-40B4-BE49-F238E27FC236}">
                <a16:creationId xmlns:a16="http://schemas.microsoft.com/office/drawing/2014/main" id="{9BDD0D29-D65C-491E-A5EC-F3C5CAE3F8D8}"/>
              </a:ext>
            </a:extLst>
          </p:cNvPr>
          <p:cNvSpPr txBox="1"/>
          <p:nvPr/>
        </p:nvSpPr>
        <p:spPr>
          <a:xfrm>
            <a:off x="17049172" y="12497126"/>
            <a:ext cx="5213233" cy="300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lang="en-US" kern="1200"/>
            </a:defPPr>
            <a:lvl1pPr defTabSz="4703763" eaLnBrk="0" hangingPunct="0">
              <a:defRPr sz="1800" i="1"/>
            </a:lvl1pPr>
            <a:lvl2pPr marL="742950" indent="-285750" defTabSz="4703763" eaLnBrk="0" hangingPunct="0"/>
            <a:lvl3pPr marL="1143000" indent="-228600" defTabSz="4703763" eaLnBrk="0" hangingPunct="0"/>
            <a:lvl4pPr marL="1600200" indent="-228600" defTabSz="4703763" eaLnBrk="0" hangingPunct="0"/>
            <a:lvl5pPr marL="2057400" indent="-228600" defTabSz="4703763" eaLnBrk="0" hangingPunct="0"/>
            <a:lvl6pPr marL="2514600" indent="-228600" defTabSz="4703763" eaLnBrk="0" fontAlgn="base" hangingPunct="0">
              <a:spcBef>
                <a:spcPct val="0"/>
              </a:spcBef>
              <a:spcAft>
                <a:spcPct val="0"/>
              </a:spcAft>
            </a:lvl6pPr>
            <a:lvl7pPr marL="2971800" indent="-228600" defTabSz="4703763" eaLnBrk="0" fontAlgn="base" hangingPunct="0">
              <a:spcBef>
                <a:spcPct val="0"/>
              </a:spcBef>
              <a:spcAft>
                <a:spcPct val="0"/>
              </a:spcAft>
            </a:lvl7pPr>
            <a:lvl8pPr marL="3429000" indent="-228600" defTabSz="4703763" eaLnBrk="0" fontAlgn="base" hangingPunct="0">
              <a:spcBef>
                <a:spcPct val="0"/>
              </a:spcBef>
              <a:spcAft>
                <a:spcPct val="0"/>
              </a:spcAft>
            </a:lvl8pPr>
            <a:lvl9pPr marL="3886200" indent="-228600" defTabSz="4703763" eaLnBrk="0" fontAlgn="base" hangingPunct="0">
              <a:spcBef>
                <a:spcPct val="0"/>
              </a:spcBef>
              <a:spcAft>
                <a:spcPct val="0"/>
              </a:spcAft>
            </a:lvl9pPr>
          </a:lstStyle>
          <a:p>
            <a:r>
              <a:rPr lang="en-US" sz="1200" dirty="0">
                <a:latin typeface="Helvetica Neue"/>
              </a:rPr>
              <a:t>Figure 8. Graph of transformation probabilities at 20 transformations</a:t>
            </a:r>
          </a:p>
        </p:txBody>
      </p:sp>
      <p:pic>
        <p:nvPicPr>
          <p:cNvPr id="15" name="Picture 14">
            <a:extLst>
              <a:ext uri="{FF2B5EF4-FFF2-40B4-BE49-F238E27FC236}">
                <a16:creationId xmlns:a16="http://schemas.microsoft.com/office/drawing/2014/main" id="{708181E2-098F-4F3E-BCB1-3096A9F34D2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1308" y="12934315"/>
            <a:ext cx="1212789" cy="2341938"/>
          </a:xfrm>
          <a:prstGeom prst="rect">
            <a:avLst/>
          </a:prstGeom>
          <a:ln w="38100">
            <a:solidFill>
              <a:schemeClr val="bg1">
                <a:lumMod val="60000"/>
                <a:lumOff val="40000"/>
              </a:schemeClr>
            </a:solidFill>
          </a:ln>
        </p:spPr>
      </p:pic>
      <p:sp>
        <p:nvSpPr>
          <p:cNvPr id="50" name="Text Box 3506">
            <a:extLst>
              <a:ext uri="{FF2B5EF4-FFF2-40B4-BE49-F238E27FC236}">
                <a16:creationId xmlns:a16="http://schemas.microsoft.com/office/drawing/2014/main" id="{E3605C7B-8815-488E-AFA0-2A3048B02BA5}"/>
              </a:ext>
            </a:extLst>
          </p:cNvPr>
          <p:cNvSpPr txBox="1">
            <a:spLocks noChangeArrowheads="1"/>
          </p:cNvSpPr>
          <p:nvPr/>
        </p:nvSpPr>
        <p:spPr bwMode="auto">
          <a:xfrm>
            <a:off x="602188" y="15432328"/>
            <a:ext cx="1900380" cy="854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r>
              <a:rPr lang="en-US" sz="1600" i="1" dirty="0">
                <a:latin typeface="Helvetica Neue"/>
              </a:rPr>
              <a:t>Figure 2. Steady state vector from trial 1</a:t>
            </a:r>
          </a:p>
        </p:txBody>
      </p:sp>
      <p:sp>
        <p:nvSpPr>
          <p:cNvPr id="16" name="Rectangle 15">
            <a:extLst>
              <a:ext uri="{FF2B5EF4-FFF2-40B4-BE49-F238E27FC236}">
                <a16:creationId xmlns:a16="http://schemas.microsoft.com/office/drawing/2014/main" id="{DF968556-9CB4-49C1-AE33-990FBF6FA010}"/>
              </a:ext>
            </a:extLst>
          </p:cNvPr>
          <p:cNvSpPr/>
          <p:nvPr/>
        </p:nvSpPr>
        <p:spPr>
          <a:xfrm>
            <a:off x="23119511" y="5618602"/>
            <a:ext cx="6677097" cy="3170099"/>
          </a:xfrm>
          <a:prstGeom prst="rect">
            <a:avLst/>
          </a:prstGeom>
        </p:spPr>
        <p:txBody>
          <a:bodyPr wrap="square">
            <a:spAutoFit/>
          </a:bodyPr>
          <a:lstStyle/>
          <a:p>
            <a:r>
              <a:rPr lang="en-US" sz="2000" dirty="0">
                <a:latin typeface="Helvetica Neue"/>
                <a:ea typeface="Helvetica Neue" charset="0"/>
                <a:cs typeface="Helvetica Neue" charset="0"/>
              </a:rPr>
              <a:t>The probability maps show a high probability that a knot will recombine to itself. The graph also suggests that knots are likely to recombine into a unknot, which supports the belief that DNA prefers to be in an unknotted state. Besides the unknot itself, torus knots (3.1, 5.1, and 7.1) are more likely to recombine into an unknot. After performing a type 1 tangle (inverted orientation)[3] at any position of the torus knot, the knot transforms into a twisted unknot. Then Reidemeister I moves can be performed on the twisted knot to reach an unknot.</a:t>
            </a:r>
            <a:endParaRPr lang="en-US" sz="2000" dirty="0">
              <a:latin typeface="Helvetica Neue"/>
            </a:endParaRPr>
          </a:p>
        </p:txBody>
      </p:sp>
      <p:pic>
        <p:nvPicPr>
          <p:cNvPr id="51" name="Picture 50">
            <a:extLst>
              <a:ext uri="{FF2B5EF4-FFF2-40B4-BE49-F238E27FC236}">
                <a16:creationId xmlns:a16="http://schemas.microsoft.com/office/drawing/2014/main" id="{31571218-0785-4661-A77F-39EC91403AD1}"/>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660655" y="5532612"/>
            <a:ext cx="2700249" cy="2577123"/>
          </a:xfrm>
          <a:prstGeom prst="rect">
            <a:avLst/>
          </a:prstGeom>
        </p:spPr>
      </p:pic>
      <p:sp>
        <p:nvSpPr>
          <p:cNvPr id="52" name="Rectangle 51">
            <a:extLst>
              <a:ext uri="{FF2B5EF4-FFF2-40B4-BE49-F238E27FC236}">
                <a16:creationId xmlns:a16="http://schemas.microsoft.com/office/drawing/2014/main" id="{2D65409B-D108-4163-A7CD-B9DBF4D6AA08}"/>
              </a:ext>
            </a:extLst>
          </p:cNvPr>
          <p:cNvSpPr/>
          <p:nvPr/>
        </p:nvSpPr>
        <p:spPr>
          <a:xfrm>
            <a:off x="23029080" y="8824408"/>
            <a:ext cx="9331823" cy="1938992"/>
          </a:xfrm>
          <a:prstGeom prst="rect">
            <a:avLst/>
          </a:prstGeom>
        </p:spPr>
        <p:txBody>
          <a:bodyPr wrap="square">
            <a:spAutoFit/>
          </a:bodyPr>
          <a:lstStyle/>
          <a:p>
            <a:r>
              <a:rPr lang="en-US" sz="2000" dirty="0">
                <a:latin typeface="Helvetica Neue"/>
                <a:ea typeface="Helvetica Neue" charset="0"/>
                <a:cs typeface="Helvetica Neue" charset="0"/>
              </a:rPr>
              <a:t>The pathway probability graphs also show that some knots transform into an unknot in fewer steps, hence suggesting that some knots have a higher efficiency of transforming into an unknot. The probability of any knot transforming into an unknot eventually converges to a constant value (also given by the steady state). Again, the pathway graph supports a high chance that the torus knots recombine into an unknot.</a:t>
            </a:r>
          </a:p>
        </p:txBody>
      </p:sp>
      <p:pic>
        <p:nvPicPr>
          <p:cNvPr id="53" name="Picture 52">
            <a:extLst>
              <a:ext uri="{FF2B5EF4-FFF2-40B4-BE49-F238E27FC236}">
                <a16:creationId xmlns:a16="http://schemas.microsoft.com/office/drawing/2014/main" id="{150B825C-36C5-46DE-B174-FC9AD517D74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4767618" y="10482749"/>
            <a:ext cx="1633427" cy="1633427"/>
          </a:xfrm>
          <a:prstGeom prst="rect">
            <a:avLst/>
          </a:prstGeom>
        </p:spPr>
      </p:pic>
      <p:pic>
        <p:nvPicPr>
          <p:cNvPr id="54" name="Picture 53">
            <a:extLst>
              <a:ext uri="{FF2B5EF4-FFF2-40B4-BE49-F238E27FC236}">
                <a16:creationId xmlns:a16="http://schemas.microsoft.com/office/drawing/2014/main" id="{5154ECFF-2775-4E50-8449-253BE994CB9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rot="20263416">
            <a:off x="27424012" y="10468765"/>
            <a:ext cx="1597871" cy="1597871"/>
          </a:xfrm>
          <a:prstGeom prst="rect">
            <a:avLst/>
          </a:prstGeom>
        </p:spPr>
      </p:pic>
      <p:pic>
        <p:nvPicPr>
          <p:cNvPr id="55" name="Picture 54">
            <a:extLst>
              <a:ext uri="{FF2B5EF4-FFF2-40B4-BE49-F238E27FC236}">
                <a16:creationId xmlns:a16="http://schemas.microsoft.com/office/drawing/2014/main" id="{D6A7E99B-3951-4522-9265-FE1006B00B5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rot="875293">
            <a:off x="30100076" y="10445698"/>
            <a:ext cx="1633426" cy="1633426"/>
          </a:xfrm>
          <a:prstGeom prst="rect">
            <a:avLst/>
          </a:prstGeom>
        </p:spPr>
      </p:pic>
      <p:sp>
        <p:nvSpPr>
          <p:cNvPr id="17" name="Rectangle 16">
            <a:extLst>
              <a:ext uri="{FF2B5EF4-FFF2-40B4-BE49-F238E27FC236}">
                <a16:creationId xmlns:a16="http://schemas.microsoft.com/office/drawing/2014/main" id="{97DC350B-064D-4523-A542-117B3633F10E}"/>
              </a:ext>
            </a:extLst>
          </p:cNvPr>
          <p:cNvSpPr/>
          <p:nvPr/>
        </p:nvSpPr>
        <p:spPr>
          <a:xfrm>
            <a:off x="22968227" y="12336674"/>
            <a:ext cx="9683026" cy="2554545"/>
          </a:xfrm>
          <a:prstGeom prst="rect">
            <a:avLst/>
          </a:prstGeom>
        </p:spPr>
        <p:txBody>
          <a:bodyPr wrap="square">
            <a:spAutoFit/>
          </a:bodyPr>
          <a:lstStyle/>
          <a:p>
            <a:r>
              <a:rPr lang="en-US" sz="2000" dirty="0">
                <a:latin typeface="Helvetica Neue"/>
              </a:rPr>
              <a:t>The final trial in our experiment  limited the arc length between recombination sites to ⅓ the knot length - proportional to the distance between </a:t>
            </a:r>
            <a:r>
              <a:rPr lang="en-US" sz="2000" dirty="0" err="1">
                <a:latin typeface="Helvetica Neue"/>
              </a:rPr>
              <a:t>LoxP</a:t>
            </a:r>
            <a:r>
              <a:rPr lang="en-US" sz="2000" dirty="0">
                <a:latin typeface="Helvetica Neue"/>
              </a:rPr>
              <a:t> sites. The first major difference in this trial was that the probability of becoming an unknot increased for most knot types, especially the ones with more intersections. More specifically, only six out of twenty-seven knots had a lower probability of turning into an unknot in this trial: 3_1, 4_1, 5_1, 5_1*, 7_1 and 7_1*. These results suggest that if a knot is more complicated, when the recombination sites are restricted to a distance, Cre is more likely turn the knot into an unknot.</a:t>
            </a:r>
          </a:p>
        </p:txBody>
      </p:sp>
      <p:sp>
        <p:nvSpPr>
          <p:cNvPr id="57" name="Rectangle 56">
            <a:extLst>
              <a:ext uri="{FF2B5EF4-FFF2-40B4-BE49-F238E27FC236}">
                <a16:creationId xmlns:a16="http://schemas.microsoft.com/office/drawing/2014/main" id="{1540CE05-0BCD-4FBB-9F69-92FEEDD78AD6}"/>
              </a:ext>
            </a:extLst>
          </p:cNvPr>
          <p:cNvSpPr/>
          <p:nvPr/>
        </p:nvSpPr>
        <p:spPr>
          <a:xfrm>
            <a:off x="22968227" y="14913703"/>
            <a:ext cx="9558473" cy="1631216"/>
          </a:xfrm>
          <a:prstGeom prst="rect">
            <a:avLst/>
          </a:prstGeom>
        </p:spPr>
        <p:txBody>
          <a:bodyPr wrap="square">
            <a:spAutoFit/>
          </a:bodyPr>
          <a:lstStyle/>
          <a:p>
            <a:r>
              <a:rPr lang="en-US" sz="2000" dirty="0">
                <a:latin typeface="Helvetica Neue"/>
                <a:ea typeface="Helvetica Neue" charset="0"/>
                <a:cs typeface="Helvetica Neue" charset="0"/>
              </a:rPr>
              <a:t>Overall, the difference in probabilities grew as the knot complexity increased, and more data will be needed to account for this. Two factors in this research may have caused errors: finding Z-value for BFACF and considering float point rounding in Java. The Z-Value represents the optimal size ratio that the algorithm weights for the different changes in the knot length.</a:t>
            </a:r>
            <a:endParaRPr lang="en-US" sz="2000" dirty="0">
              <a:latin typeface="Helvetica Neue"/>
            </a:endParaRPr>
          </a:p>
        </p:txBody>
      </p:sp>
      <p:grpSp>
        <p:nvGrpSpPr>
          <p:cNvPr id="18" name="Group 17">
            <a:extLst>
              <a:ext uri="{FF2B5EF4-FFF2-40B4-BE49-F238E27FC236}">
                <a16:creationId xmlns:a16="http://schemas.microsoft.com/office/drawing/2014/main" id="{69A29695-C25F-42DD-9A94-C1D31A9072E6}"/>
              </a:ext>
            </a:extLst>
          </p:cNvPr>
          <p:cNvGrpSpPr/>
          <p:nvPr/>
        </p:nvGrpSpPr>
        <p:grpSpPr>
          <a:xfrm>
            <a:off x="10603050" y="14137738"/>
            <a:ext cx="5618368" cy="4512486"/>
            <a:chOff x="13121476" y="21206607"/>
            <a:chExt cx="8467450" cy="6768729"/>
          </a:xfrm>
        </p:grpSpPr>
        <p:pic>
          <p:nvPicPr>
            <p:cNvPr id="9" name="Picture 8"/>
            <p:cNvPicPr>
              <a:picLocks noChangeAspect="1"/>
            </p:cNvPicPr>
            <p:nvPr/>
          </p:nvPicPr>
          <p:blipFill rotWithShape="1">
            <a:blip r:embed="rId14">
              <a:extLst>
                <a:ext uri="{28A0092B-C50C-407E-A947-70E740481C1C}">
                  <a14:useLocalDpi xmlns:a14="http://schemas.microsoft.com/office/drawing/2010/main" val="0"/>
                </a:ext>
              </a:extLst>
            </a:blip>
            <a:srcRect l="2561" t="20514" r="4534" b="22099"/>
            <a:stretch/>
          </p:blipFill>
          <p:spPr>
            <a:xfrm>
              <a:off x="13121476" y="21206607"/>
              <a:ext cx="8467450" cy="6768729"/>
            </a:xfrm>
            <a:prstGeom prst="rect">
              <a:avLst/>
            </a:prstGeom>
            <a:ln w="38100">
              <a:solidFill>
                <a:schemeClr val="bg1">
                  <a:lumMod val="60000"/>
                  <a:lumOff val="40000"/>
                </a:schemeClr>
              </a:solidFill>
            </a:ln>
          </p:spPr>
        </p:pic>
        <p:sp>
          <p:nvSpPr>
            <p:cNvPr id="6" name="TextBox 5">
              <a:extLst>
                <a:ext uri="{FF2B5EF4-FFF2-40B4-BE49-F238E27FC236}">
                  <a16:creationId xmlns:a16="http://schemas.microsoft.com/office/drawing/2014/main" id="{60742C23-7422-4FA5-82B4-18A4328C13EF}"/>
                </a:ext>
              </a:extLst>
            </p:cNvPr>
            <p:cNvSpPr txBox="1"/>
            <p:nvPr/>
          </p:nvSpPr>
          <p:spPr>
            <a:xfrm>
              <a:off x="13987505" y="21216233"/>
              <a:ext cx="6398802" cy="461666"/>
            </a:xfrm>
            <a:prstGeom prst="rect">
              <a:avLst/>
            </a:prstGeom>
            <a:solidFill>
              <a:schemeClr val="tx1"/>
            </a:solidFill>
          </p:spPr>
          <p:txBody>
            <a:bodyPr wrap="square" rtlCol="0">
              <a:spAutoFit/>
            </a:bodyPr>
            <a:lstStyle/>
            <a:p>
              <a:r>
                <a:rPr lang="en-US" sz="1400" b="1" dirty="0">
                  <a:solidFill>
                    <a:schemeClr val="bg2"/>
                  </a:solidFill>
                  <a:latin typeface="Calibri Light" panose="020F0302020204030204" pitchFamily="34" charset="0"/>
                  <a:cs typeface="Calibri Light" panose="020F0302020204030204" pitchFamily="34" charset="0"/>
                </a:rPr>
                <a:t>Transformation Probability with Parameters to Model </a:t>
              </a:r>
              <a:r>
                <a:rPr lang="en-US" sz="1400" b="1" dirty="0" err="1">
                  <a:solidFill>
                    <a:schemeClr val="bg2"/>
                  </a:solidFill>
                  <a:latin typeface="Calibri Light" panose="020F0302020204030204" pitchFamily="34" charset="0"/>
                  <a:cs typeface="Calibri Light" panose="020F0302020204030204" pitchFamily="34" charset="0"/>
                </a:rPr>
                <a:t>Cre</a:t>
              </a:r>
              <a:endParaRPr lang="en-US" sz="1400" b="1" dirty="0">
                <a:solidFill>
                  <a:schemeClr val="bg2"/>
                </a:solidFill>
                <a:latin typeface="Calibri Light" panose="020F0302020204030204" pitchFamily="34" charset="0"/>
                <a:cs typeface="Calibri Light" panose="020F0302020204030204" pitchFamily="34" charset="0"/>
              </a:endParaRPr>
            </a:p>
          </p:txBody>
        </p:sp>
      </p:grpSp>
      <p:sp>
        <p:nvSpPr>
          <p:cNvPr id="49" name="TextBox 48">
            <a:extLst>
              <a:ext uri="{FF2B5EF4-FFF2-40B4-BE49-F238E27FC236}">
                <a16:creationId xmlns:a16="http://schemas.microsoft.com/office/drawing/2014/main" id="{86583AAD-7CAF-4D56-B37F-480F1F5D94DD}"/>
              </a:ext>
            </a:extLst>
          </p:cNvPr>
          <p:cNvSpPr txBox="1"/>
          <p:nvPr/>
        </p:nvSpPr>
        <p:spPr>
          <a:xfrm>
            <a:off x="11012973" y="7445279"/>
            <a:ext cx="4948568" cy="307777"/>
          </a:xfrm>
          <a:prstGeom prst="rect">
            <a:avLst/>
          </a:prstGeom>
          <a:solidFill>
            <a:schemeClr val="tx1"/>
          </a:solidFill>
        </p:spPr>
        <p:txBody>
          <a:bodyPr wrap="square" rtlCol="0">
            <a:spAutoFit/>
          </a:bodyPr>
          <a:lstStyle/>
          <a:p>
            <a:r>
              <a:rPr lang="en-US" sz="1400" b="1" dirty="0">
                <a:solidFill>
                  <a:schemeClr val="bg2"/>
                </a:solidFill>
                <a:latin typeface="Calibri Light" panose="020F0302020204030204" pitchFamily="34" charset="0"/>
                <a:cs typeface="Calibri Light" panose="020F0302020204030204" pitchFamily="34" charset="0"/>
              </a:rPr>
              <a:t>Transformation Probability of Knots Combining Mirror Images</a:t>
            </a:r>
          </a:p>
        </p:txBody>
      </p:sp>
      <p:grpSp>
        <p:nvGrpSpPr>
          <p:cNvPr id="10" name="Group 9">
            <a:extLst>
              <a:ext uri="{FF2B5EF4-FFF2-40B4-BE49-F238E27FC236}">
                <a16:creationId xmlns:a16="http://schemas.microsoft.com/office/drawing/2014/main" id="{3FE9D988-5F4E-4259-B8B2-4C5C00DA1BB0}"/>
              </a:ext>
            </a:extLst>
          </p:cNvPr>
          <p:cNvGrpSpPr/>
          <p:nvPr/>
        </p:nvGrpSpPr>
        <p:grpSpPr>
          <a:xfrm>
            <a:off x="16805486" y="14739058"/>
            <a:ext cx="5537295" cy="3793275"/>
            <a:chOff x="22216547" y="21825957"/>
            <a:chExt cx="8187253" cy="5689913"/>
          </a:xfrm>
        </p:grpSpPr>
        <p:pic>
          <p:nvPicPr>
            <p:cNvPr id="4" name="Picture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216547" y="21825957"/>
              <a:ext cx="8187253" cy="5689913"/>
            </a:xfrm>
            <a:prstGeom prst="rect">
              <a:avLst/>
            </a:prstGeom>
            <a:ln w="38100">
              <a:solidFill>
                <a:schemeClr val="bg1">
                  <a:lumMod val="60000"/>
                  <a:lumOff val="40000"/>
                </a:schemeClr>
              </a:solidFill>
            </a:ln>
          </p:spPr>
        </p:pic>
        <p:sp>
          <p:nvSpPr>
            <p:cNvPr id="56" name="TextBox 55">
              <a:extLst>
                <a:ext uri="{FF2B5EF4-FFF2-40B4-BE49-F238E27FC236}">
                  <a16:creationId xmlns:a16="http://schemas.microsoft.com/office/drawing/2014/main" id="{D05F1A7B-F853-4671-97EE-9EFE79921915}"/>
                </a:ext>
              </a:extLst>
            </p:cNvPr>
            <p:cNvSpPr txBox="1"/>
            <p:nvPr/>
          </p:nvSpPr>
          <p:spPr>
            <a:xfrm>
              <a:off x="23052075" y="21839180"/>
              <a:ext cx="6795867" cy="438582"/>
            </a:xfrm>
            <a:prstGeom prst="rect">
              <a:avLst/>
            </a:prstGeom>
            <a:solidFill>
              <a:schemeClr val="tx1"/>
            </a:solidFill>
          </p:spPr>
          <p:txBody>
            <a:bodyPr wrap="square" rtlCol="0">
              <a:spAutoFit/>
            </a:bodyPr>
            <a:lstStyle/>
            <a:p>
              <a:r>
                <a:rPr lang="en-US" sz="1300" b="1" dirty="0">
                  <a:solidFill>
                    <a:schemeClr val="bg2"/>
                  </a:solidFill>
                  <a:latin typeface="Calibri Light" panose="020F0302020204030204" pitchFamily="34" charset="0"/>
                  <a:cs typeface="Calibri Light" panose="020F0302020204030204" pitchFamily="34" charset="0"/>
                </a:rPr>
                <a:t>Probability Graph of Transformations to Unknot Over 20 </a:t>
              </a:r>
              <a:r>
                <a:rPr lang="en-US" sz="1300" b="1" dirty="0" err="1">
                  <a:solidFill>
                    <a:schemeClr val="bg2"/>
                  </a:solidFill>
                  <a:latin typeface="Calibri Light" panose="020F0302020204030204" pitchFamily="34" charset="0"/>
                  <a:cs typeface="Calibri Light" panose="020F0302020204030204" pitchFamily="34" charset="0"/>
                </a:rPr>
                <a:t>Recombos</a:t>
              </a:r>
              <a:endParaRPr lang="en-US" sz="1300" b="1" dirty="0">
                <a:solidFill>
                  <a:schemeClr val="bg2"/>
                </a:solidFill>
                <a:latin typeface="Calibri Light" panose="020F0302020204030204" pitchFamily="34" charset="0"/>
                <a:cs typeface="Calibri Light" panose="020F0302020204030204" pitchFamily="34" charset="0"/>
              </a:endParaRPr>
            </a:p>
          </p:txBody>
        </p:sp>
      </p:grpSp>
      <p:sp>
        <p:nvSpPr>
          <p:cNvPr id="19" name="TextBox 18">
            <a:extLst>
              <a:ext uri="{FF2B5EF4-FFF2-40B4-BE49-F238E27FC236}">
                <a16:creationId xmlns:a16="http://schemas.microsoft.com/office/drawing/2014/main" id="{C5D76AF6-1C16-4628-8D67-49703ADA6645}"/>
              </a:ext>
            </a:extLst>
          </p:cNvPr>
          <p:cNvSpPr txBox="1"/>
          <p:nvPr/>
        </p:nvSpPr>
        <p:spPr>
          <a:xfrm>
            <a:off x="17205312" y="8654187"/>
            <a:ext cx="4456754" cy="492443"/>
          </a:xfrm>
          <a:prstGeom prst="rect">
            <a:avLst/>
          </a:prstGeom>
          <a:solidFill>
            <a:schemeClr val="tx1"/>
          </a:solidFill>
        </p:spPr>
        <p:txBody>
          <a:bodyPr wrap="square" rtlCol="0">
            <a:spAutoFit/>
          </a:bodyPr>
          <a:lstStyle/>
          <a:p>
            <a:r>
              <a:rPr lang="en-US" sz="1300" b="1" dirty="0">
                <a:solidFill>
                  <a:schemeClr val="bg2"/>
                </a:solidFill>
                <a:latin typeface="Calibri Light" panose="020F0302020204030204" pitchFamily="34" charset="0"/>
                <a:cs typeface="Calibri Light" panose="020F0302020204030204" pitchFamily="34" charset="0"/>
              </a:rPr>
              <a:t>Probability Graph of Transformations to Unknot over 20 </a:t>
            </a:r>
            <a:r>
              <a:rPr lang="en-US" sz="1300" b="1" dirty="0" err="1">
                <a:solidFill>
                  <a:schemeClr val="bg2"/>
                </a:solidFill>
                <a:latin typeface="Calibri Light" panose="020F0302020204030204" pitchFamily="34" charset="0"/>
                <a:cs typeface="Calibri Light" panose="020F0302020204030204" pitchFamily="34" charset="0"/>
              </a:rPr>
              <a:t>Recombos</a:t>
            </a:r>
            <a:endParaRPr lang="en-US" sz="1300" b="1" dirty="0">
              <a:solidFill>
                <a:schemeClr val="bg2"/>
              </a:solidFill>
              <a:latin typeface="Calibri Light" panose="020F0302020204030204" pitchFamily="34" charset="0"/>
              <a:cs typeface="Calibri Light" panose="020F0302020204030204" pitchFamily="34" charset="0"/>
            </a:endParaRPr>
          </a:p>
        </p:txBody>
      </p:sp>
      <p:sp>
        <p:nvSpPr>
          <p:cNvPr id="59" name="TextBox 58">
            <a:extLst>
              <a:ext uri="{FF2B5EF4-FFF2-40B4-BE49-F238E27FC236}">
                <a16:creationId xmlns:a16="http://schemas.microsoft.com/office/drawing/2014/main" id="{DD1690DF-1F41-4F8D-AAAC-79CE9BBE8AE4}"/>
              </a:ext>
            </a:extLst>
          </p:cNvPr>
          <p:cNvSpPr txBox="1"/>
          <p:nvPr/>
        </p:nvSpPr>
        <p:spPr>
          <a:xfrm>
            <a:off x="24811358" y="12000863"/>
            <a:ext cx="1917137" cy="300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lang="en-US" kern="1200"/>
            </a:defPPr>
            <a:lvl1pPr defTabSz="4703763" eaLnBrk="0" hangingPunct="0">
              <a:defRPr sz="1800" i="1"/>
            </a:lvl1pPr>
            <a:lvl2pPr marL="742950" indent="-285750" defTabSz="4703763" eaLnBrk="0" hangingPunct="0"/>
            <a:lvl3pPr marL="1143000" indent="-228600" defTabSz="4703763" eaLnBrk="0" hangingPunct="0"/>
            <a:lvl4pPr marL="1600200" indent="-228600" defTabSz="4703763" eaLnBrk="0" hangingPunct="0"/>
            <a:lvl5pPr marL="2057400" indent="-228600" defTabSz="4703763" eaLnBrk="0" hangingPunct="0"/>
            <a:lvl6pPr marL="2514600" indent="-228600" defTabSz="4703763" eaLnBrk="0" fontAlgn="base" hangingPunct="0">
              <a:spcBef>
                <a:spcPct val="0"/>
              </a:spcBef>
              <a:spcAft>
                <a:spcPct val="0"/>
              </a:spcAft>
            </a:lvl6pPr>
            <a:lvl7pPr marL="2971800" indent="-228600" defTabSz="4703763" eaLnBrk="0" fontAlgn="base" hangingPunct="0">
              <a:spcBef>
                <a:spcPct val="0"/>
              </a:spcBef>
              <a:spcAft>
                <a:spcPct val="0"/>
              </a:spcAft>
            </a:lvl7pPr>
            <a:lvl8pPr marL="3429000" indent="-228600" defTabSz="4703763" eaLnBrk="0" fontAlgn="base" hangingPunct="0">
              <a:spcBef>
                <a:spcPct val="0"/>
              </a:spcBef>
              <a:spcAft>
                <a:spcPct val="0"/>
              </a:spcAft>
            </a:lvl8pPr>
            <a:lvl9pPr marL="3886200" indent="-228600" defTabSz="4703763" eaLnBrk="0" fontAlgn="base" hangingPunct="0">
              <a:spcBef>
                <a:spcPct val="0"/>
              </a:spcBef>
              <a:spcAft>
                <a:spcPct val="0"/>
              </a:spcAft>
            </a:lvl9pPr>
          </a:lstStyle>
          <a:p>
            <a:r>
              <a:rPr lang="en-US" sz="1200" dirty="0">
                <a:latin typeface="Helvetica Neue"/>
              </a:rPr>
              <a:t>Figure 11. Knot 3.1 [2]  </a:t>
            </a:r>
          </a:p>
        </p:txBody>
      </p:sp>
      <p:sp>
        <p:nvSpPr>
          <p:cNvPr id="60" name="TextBox 59">
            <a:extLst>
              <a:ext uri="{FF2B5EF4-FFF2-40B4-BE49-F238E27FC236}">
                <a16:creationId xmlns:a16="http://schemas.microsoft.com/office/drawing/2014/main" id="{EC246436-248E-47E3-8F7A-D5DE8869E2B2}"/>
              </a:ext>
            </a:extLst>
          </p:cNvPr>
          <p:cNvSpPr txBox="1"/>
          <p:nvPr/>
        </p:nvSpPr>
        <p:spPr>
          <a:xfrm>
            <a:off x="27300589" y="12011959"/>
            <a:ext cx="1917137" cy="300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lang="en-US" kern="1200"/>
            </a:defPPr>
            <a:lvl1pPr defTabSz="4703763" eaLnBrk="0" hangingPunct="0">
              <a:defRPr sz="1800" i="1"/>
            </a:lvl1pPr>
            <a:lvl2pPr marL="742950" indent="-285750" defTabSz="4703763" eaLnBrk="0" hangingPunct="0"/>
            <a:lvl3pPr marL="1143000" indent="-228600" defTabSz="4703763" eaLnBrk="0" hangingPunct="0"/>
            <a:lvl4pPr marL="1600200" indent="-228600" defTabSz="4703763" eaLnBrk="0" hangingPunct="0"/>
            <a:lvl5pPr marL="2057400" indent="-228600" defTabSz="4703763" eaLnBrk="0" hangingPunct="0"/>
            <a:lvl6pPr marL="2514600" indent="-228600" defTabSz="4703763" eaLnBrk="0" fontAlgn="base" hangingPunct="0">
              <a:spcBef>
                <a:spcPct val="0"/>
              </a:spcBef>
              <a:spcAft>
                <a:spcPct val="0"/>
              </a:spcAft>
            </a:lvl6pPr>
            <a:lvl7pPr marL="2971800" indent="-228600" defTabSz="4703763" eaLnBrk="0" fontAlgn="base" hangingPunct="0">
              <a:spcBef>
                <a:spcPct val="0"/>
              </a:spcBef>
              <a:spcAft>
                <a:spcPct val="0"/>
              </a:spcAft>
            </a:lvl7pPr>
            <a:lvl8pPr marL="3429000" indent="-228600" defTabSz="4703763" eaLnBrk="0" fontAlgn="base" hangingPunct="0">
              <a:spcBef>
                <a:spcPct val="0"/>
              </a:spcBef>
              <a:spcAft>
                <a:spcPct val="0"/>
              </a:spcAft>
            </a:lvl8pPr>
            <a:lvl9pPr marL="3886200" indent="-228600" defTabSz="4703763" eaLnBrk="0" fontAlgn="base" hangingPunct="0">
              <a:spcBef>
                <a:spcPct val="0"/>
              </a:spcBef>
              <a:spcAft>
                <a:spcPct val="0"/>
              </a:spcAft>
            </a:lvl9pPr>
          </a:lstStyle>
          <a:p>
            <a:r>
              <a:rPr lang="en-US" sz="1200" dirty="0">
                <a:latin typeface="Helvetica Neue"/>
              </a:rPr>
              <a:t>Figure 12. Knot 3.1 [2]  </a:t>
            </a:r>
          </a:p>
        </p:txBody>
      </p:sp>
      <p:sp>
        <p:nvSpPr>
          <p:cNvPr id="61" name="TextBox 60">
            <a:extLst>
              <a:ext uri="{FF2B5EF4-FFF2-40B4-BE49-F238E27FC236}">
                <a16:creationId xmlns:a16="http://schemas.microsoft.com/office/drawing/2014/main" id="{6423E485-E5EE-4438-9F49-D6E8F7669478}"/>
              </a:ext>
            </a:extLst>
          </p:cNvPr>
          <p:cNvSpPr txBox="1"/>
          <p:nvPr/>
        </p:nvSpPr>
        <p:spPr>
          <a:xfrm>
            <a:off x="30052210" y="12009801"/>
            <a:ext cx="1917137" cy="300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lang="en-US" kern="1200"/>
            </a:defPPr>
            <a:lvl1pPr defTabSz="4703763" eaLnBrk="0" hangingPunct="0">
              <a:defRPr sz="1800" i="1"/>
            </a:lvl1pPr>
            <a:lvl2pPr marL="742950" indent="-285750" defTabSz="4703763" eaLnBrk="0" hangingPunct="0"/>
            <a:lvl3pPr marL="1143000" indent="-228600" defTabSz="4703763" eaLnBrk="0" hangingPunct="0"/>
            <a:lvl4pPr marL="1600200" indent="-228600" defTabSz="4703763" eaLnBrk="0" hangingPunct="0"/>
            <a:lvl5pPr marL="2057400" indent="-228600" defTabSz="4703763" eaLnBrk="0" hangingPunct="0"/>
            <a:lvl6pPr marL="2514600" indent="-228600" defTabSz="4703763" eaLnBrk="0" fontAlgn="base" hangingPunct="0">
              <a:spcBef>
                <a:spcPct val="0"/>
              </a:spcBef>
              <a:spcAft>
                <a:spcPct val="0"/>
              </a:spcAft>
            </a:lvl6pPr>
            <a:lvl7pPr marL="2971800" indent="-228600" defTabSz="4703763" eaLnBrk="0" fontAlgn="base" hangingPunct="0">
              <a:spcBef>
                <a:spcPct val="0"/>
              </a:spcBef>
              <a:spcAft>
                <a:spcPct val="0"/>
              </a:spcAft>
            </a:lvl7pPr>
            <a:lvl8pPr marL="3429000" indent="-228600" defTabSz="4703763" eaLnBrk="0" fontAlgn="base" hangingPunct="0">
              <a:spcBef>
                <a:spcPct val="0"/>
              </a:spcBef>
              <a:spcAft>
                <a:spcPct val="0"/>
              </a:spcAft>
            </a:lvl8pPr>
            <a:lvl9pPr marL="3886200" indent="-228600" defTabSz="4703763" eaLnBrk="0" fontAlgn="base" hangingPunct="0">
              <a:spcBef>
                <a:spcPct val="0"/>
              </a:spcBef>
              <a:spcAft>
                <a:spcPct val="0"/>
              </a:spcAft>
            </a:lvl9pPr>
          </a:lstStyle>
          <a:p>
            <a:r>
              <a:rPr lang="en-US" sz="1200" dirty="0">
                <a:latin typeface="Helvetica Neue"/>
              </a:rPr>
              <a:t>Figure 13 Knot 3.1 [2]  </a:t>
            </a:r>
          </a:p>
        </p:txBody>
      </p:sp>
      <p:sp>
        <p:nvSpPr>
          <p:cNvPr id="62" name="TextBox 61">
            <a:extLst>
              <a:ext uri="{FF2B5EF4-FFF2-40B4-BE49-F238E27FC236}">
                <a16:creationId xmlns:a16="http://schemas.microsoft.com/office/drawing/2014/main" id="{6B16BFB0-D9DA-45BD-9941-0F3D1C648FB1}"/>
              </a:ext>
            </a:extLst>
          </p:cNvPr>
          <p:cNvSpPr txBox="1"/>
          <p:nvPr/>
        </p:nvSpPr>
        <p:spPr>
          <a:xfrm>
            <a:off x="29771162" y="8201980"/>
            <a:ext cx="2434644" cy="3616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lang="en-US" kern="1200"/>
            </a:defPPr>
            <a:lvl1pPr defTabSz="4703763" eaLnBrk="0" hangingPunct="0">
              <a:defRPr sz="1800" i="1"/>
            </a:lvl1pPr>
            <a:lvl2pPr marL="742950" indent="-285750" defTabSz="4703763" eaLnBrk="0" hangingPunct="0"/>
            <a:lvl3pPr marL="1143000" indent="-228600" defTabSz="4703763" eaLnBrk="0" hangingPunct="0"/>
            <a:lvl4pPr marL="1600200" indent="-228600" defTabSz="4703763" eaLnBrk="0" hangingPunct="0"/>
            <a:lvl5pPr marL="2057400" indent="-228600" defTabSz="4703763" eaLnBrk="0" hangingPunct="0"/>
            <a:lvl6pPr marL="2514600" indent="-228600" defTabSz="4703763" eaLnBrk="0" fontAlgn="base" hangingPunct="0">
              <a:spcBef>
                <a:spcPct val="0"/>
              </a:spcBef>
              <a:spcAft>
                <a:spcPct val="0"/>
              </a:spcAft>
            </a:lvl6pPr>
            <a:lvl7pPr marL="2971800" indent="-228600" defTabSz="4703763" eaLnBrk="0" fontAlgn="base" hangingPunct="0">
              <a:spcBef>
                <a:spcPct val="0"/>
              </a:spcBef>
              <a:spcAft>
                <a:spcPct val="0"/>
              </a:spcAft>
            </a:lvl7pPr>
            <a:lvl8pPr marL="3429000" indent="-228600" defTabSz="4703763" eaLnBrk="0" fontAlgn="base" hangingPunct="0">
              <a:spcBef>
                <a:spcPct val="0"/>
              </a:spcBef>
              <a:spcAft>
                <a:spcPct val="0"/>
              </a:spcAft>
            </a:lvl8pPr>
            <a:lvl9pPr marL="3886200" indent="-228600" defTabSz="4703763" eaLnBrk="0" fontAlgn="base" hangingPunct="0">
              <a:spcBef>
                <a:spcPct val="0"/>
              </a:spcBef>
              <a:spcAft>
                <a:spcPct val="0"/>
              </a:spcAft>
            </a:lvl9pPr>
          </a:lstStyle>
          <a:p>
            <a:r>
              <a:rPr lang="en-US" sz="1600" dirty="0">
                <a:latin typeface="Helvetica Neue"/>
              </a:rPr>
              <a:t>Figure 10. Knot 3.1 [1]  </a:t>
            </a:r>
          </a:p>
        </p:txBody>
      </p:sp>
      <p:sp>
        <p:nvSpPr>
          <p:cNvPr id="63" name="Text Box 3509">
            <a:extLst>
              <a:ext uri="{FF2B5EF4-FFF2-40B4-BE49-F238E27FC236}">
                <a16:creationId xmlns:a16="http://schemas.microsoft.com/office/drawing/2014/main" id="{F2FC0ECB-F233-4076-B71A-CA11F42D2254}"/>
              </a:ext>
            </a:extLst>
          </p:cNvPr>
          <p:cNvSpPr txBox="1">
            <a:spLocks noChangeArrowheads="1"/>
          </p:cNvSpPr>
          <p:nvPr/>
        </p:nvSpPr>
        <p:spPr bwMode="auto">
          <a:xfrm>
            <a:off x="16569660" y="20636578"/>
            <a:ext cx="7977589" cy="14290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4279" tIns="57141" rIns="114279" bIns="57141">
            <a:spAutoFit/>
          </a:bodyPr>
          <a:lstStyle>
            <a:defPPr>
              <a:defRPr kern="1200" smtId="4294967295"/>
            </a:defPPr>
            <a:lvl1pPr defTabSz="4703763" eaLnBrk="0" hangingPunct="0">
              <a:defRPr sz="4000">
                <a:solidFill>
                  <a:schemeClr val="tx1"/>
                </a:solidFill>
                <a:latin typeface="Arial"/>
              </a:defRPr>
            </a:lvl1pPr>
            <a:lvl2pPr marL="742950" indent="-285750" defTabSz="4703763" eaLnBrk="0" hangingPunct="0">
              <a:defRPr sz="4000">
                <a:solidFill>
                  <a:schemeClr val="tx1"/>
                </a:solidFill>
                <a:latin typeface="Arial"/>
              </a:defRPr>
            </a:lvl2pPr>
            <a:lvl3pPr marL="1143000" indent="-228600" defTabSz="4703763" eaLnBrk="0" hangingPunct="0">
              <a:defRPr sz="4000">
                <a:solidFill>
                  <a:schemeClr val="tx1"/>
                </a:solidFill>
                <a:latin typeface="Arial"/>
              </a:defRPr>
            </a:lvl3pPr>
            <a:lvl4pPr marL="1600200" indent="-228600" defTabSz="4703763" eaLnBrk="0" hangingPunct="0">
              <a:defRPr sz="4000">
                <a:solidFill>
                  <a:schemeClr val="tx1"/>
                </a:solidFill>
                <a:latin typeface="Arial"/>
              </a:defRPr>
            </a:lvl4pPr>
            <a:lvl5pPr marL="2057400" indent="-228600" defTabSz="4703763" eaLnBrk="0" hangingPunct="0">
              <a:defRPr sz="4000">
                <a:solidFill>
                  <a:schemeClr val="tx1"/>
                </a:solidFill>
                <a:latin typeface="Arial"/>
              </a:defRPr>
            </a:lvl5pPr>
            <a:lvl6pPr marL="2514600" indent="-228600" defTabSz="4703763" eaLnBrk="0" fontAlgn="base" hangingPunct="0">
              <a:spcBef>
                <a:spcPct val="0"/>
              </a:spcBef>
              <a:spcAft>
                <a:spcPct val="0"/>
              </a:spcAft>
              <a:defRPr sz="4000">
                <a:solidFill>
                  <a:schemeClr val="tx1"/>
                </a:solidFill>
                <a:latin typeface="Arial"/>
              </a:defRPr>
            </a:lvl6pPr>
            <a:lvl7pPr marL="2971800" indent="-228600" defTabSz="4703763" eaLnBrk="0" fontAlgn="base" hangingPunct="0">
              <a:spcBef>
                <a:spcPct val="0"/>
              </a:spcBef>
              <a:spcAft>
                <a:spcPct val="0"/>
              </a:spcAft>
              <a:defRPr sz="4000">
                <a:solidFill>
                  <a:schemeClr val="tx1"/>
                </a:solidFill>
                <a:latin typeface="Arial"/>
              </a:defRPr>
            </a:lvl7pPr>
            <a:lvl8pPr marL="3429000" indent="-228600" defTabSz="4703763" eaLnBrk="0" fontAlgn="base" hangingPunct="0">
              <a:spcBef>
                <a:spcPct val="0"/>
              </a:spcBef>
              <a:spcAft>
                <a:spcPct val="0"/>
              </a:spcAft>
              <a:defRPr sz="4000">
                <a:solidFill>
                  <a:schemeClr val="tx1"/>
                </a:solidFill>
                <a:latin typeface="Arial"/>
              </a:defRPr>
            </a:lvl8pPr>
            <a:lvl9pPr marL="3886200" indent="-228600" defTabSz="4703763" eaLnBrk="0" fontAlgn="base" hangingPunct="0">
              <a:spcBef>
                <a:spcPct val="0"/>
              </a:spcBef>
              <a:spcAft>
                <a:spcPct val="0"/>
              </a:spcAft>
              <a:defRPr sz="4000">
                <a:solidFill>
                  <a:schemeClr val="tx1"/>
                </a:solidFill>
                <a:latin typeface="Arial"/>
              </a:defRPr>
            </a:lvl9pPr>
          </a:lstStyle>
          <a:p>
            <a:r>
              <a:rPr lang="en-US" sz="1067" i="1" dirty="0">
                <a:solidFill>
                  <a:schemeClr val="bg1">
                    <a:lumMod val="40000"/>
                    <a:lumOff val="60000"/>
                  </a:schemeClr>
                </a:solidFill>
                <a:latin typeface="Helvetica Neue"/>
              </a:rPr>
              <a:t>Works Cited:</a:t>
            </a:r>
          </a:p>
          <a:p>
            <a:endParaRPr lang="en-US" sz="1067" i="1" dirty="0">
              <a:solidFill>
                <a:schemeClr val="bg1">
                  <a:lumMod val="40000"/>
                  <a:lumOff val="60000"/>
                </a:schemeClr>
              </a:solidFill>
              <a:latin typeface="Helvetica Neue"/>
            </a:endParaRPr>
          </a:p>
          <a:p>
            <a:r>
              <a:rPr lang="en-US" sz="1067" i="1" dirty="0">
                <a:solidFill>
                  <a:schemeClr val="bg1">
                    <a:lumMod val="40000"/>
                    <a:lumOff val="60000"/>
                  </a:schemeClr>
                </a:solidFill>
                <a:latin typeface="Helvetica Neue"/>
              </a:rPr>
              <a:t>[1] M. Flanner, Recombination </a:t>
            </a:r>
            <a:r>
              <a:rPr lang="en-US" sz="1067" i="1" dirty="0" err="1">
                <a:solidFill>
                  <a:schemeClr val="bg1">
                    <a:lumMod val="40000"/>
                    <a:lumOff val="60000"/>
                  </a:schemeClr>
                </a:solidFill>
                <a:latin typeface="Helvetica Neue"/>
              </a:rPr>
              <a:t>KnotPlot</a:t>
            </a:r>
            <a:r>
              <a:rPr lang="en-US" sz="1067" i="1" dirty="0">
                <a:solidFill>
                  <a:schemeClr val="bg1">
                    <a:lumMod val="40000"/>
                    <a:lumOff val="60000"/>
                  </a:schemeClr>
                </a:solidFill>
                <a:latin typeface="Helvetica Neue"/>
              </a:rPr>
              <a:t>™ Code</a:t>
            </a:r>
          </a:p>
          <a:p>
            <a:r>
              <a:rPr lang="en-US" sz="1067" i="1" dirty="0">
                <a:solidFill>
                  <a:schemeClr val="bg1">
                    <a:lumMod val="40000"/>
                    <a:lumOff val="60000"/>
                  </a:schemeClr>
                </a:solidFill>
                <a:latin typeface="Helvetica Neue"/>
              </a:rPr>
              <a:t>[2]R. </a:t>
            </a:r>
            <a:r>
              <a:rPr lang="en-US" sz="1067" i="1" dirty="0" err="1">
                <a:solidFill>
                  <a:schemeClr val="bg1">
                    <a:lumMod val="40000"/>
                    <a:lumOff val="60000"/>
                  </a:schemeClr>
                </a:solidFill>
                <a:latin typeface="Helvetica Neue"/>
              </a:rPr>
              <a:t>Scharein</a:t>
            </a:r>
            <a:r>
              <a:rPr lang="en-US" sz="1067" i="1" dirty="0">
                <a:solidFill>
                  <a:schemeClr val="bg1">
                    <a:lumMod val="40000"/>
                    <a:lumOff val="60000"/>
                  </a:schemeClr>
                </a:solidFill>
                <a:latin typeface="Helvetica Neue"/>
              </a:rPr>
              <a:t>, </a:t>
            </a:r>
            <a:r>
              <a:rPr lang="en-US" sz="1067" i="1" dirty="0" err="1">
                <a:solidFill>
                  <a:schemeClr val="bg1">
                    <a:lumMod val="40000"/>
                    <a:lumOff val="60000"/>
                  </a:schemeClr>
                </a:solidFill>
                <a:latin typeface="Helvetica Neue"/>
              </a:rPr>
              <a:t>KnotPlot</a:t>
            </a:r>
            <a:r>
              <a:rPr lang="en-US" sz="1067" i="1" dirty="0">
                <a:solidFill>
                  <a:schemeClr val="bg1">
                    <a:lumMod val="40000"/>
                    <a:lumOff val="60000"/>
                  </a:schemeClr>
                </a:solidFill>
                <a:latin typeface="Helvetica Neue"/>
              </a:rPr>
              <a:t>™ (2018).</a:t>
            </a:r>
          </a:p>
          <a:p>
            <a:r>
              <a:rPr lang="en-US" sz="1067" i="1" dirty="0">
                <a:solidFill>
                  <a:schemeClr val="bg1">
                    <a:lumMod val="40000"/>
                    <a:lumOff val="60000"/>
                  </a:schemeClr>
                </a:solidFill>
                <a:latin typeface="Helvetica Neue"/>
              </a:rPr>
              <a:t>[3] Stolz, R., et. al (2017). Pathways of DNA unlinking: A story of stepwise simplification.</a:t>
            </a:r>
          </a:p>
          <a:p>
            <a:r>
              <a:rPr lang="en-US" sz="1067" i="1" dirty="0">
                <a:solidFill>
                  <a:schemeClr val="bg1">
                    <a:lumMod val="40000"/>
                    <a:lumOff val="60000"/>
                  </a:schemeClr>
                </a:solidFill>
                <a:latin typeface="Helvetica Neue"/>
              </a:rPr>
              <a:t>[4] Van Rensburg, E. J., &amp; Whittington, S. G. (1991). The BFACF algorithm and knotted  polygons.</a:t>
            </a:r>
          </a:p>
          <a:p>
            <a:br>
              <a:rPr lang="en-US" sz="1067" i="1" dirty="0">
                <a:solidFill>
                  <a:schemeClr val="bg1">
                    <a:lumMod val="40000"/>
                    <a:lumOff val="60000"/>
                  </a:schemeClr>
                </a:solidFill>
                <a:latin typeface="Helvetica Neue"/>
              </a:rPr>
            </a:br>
            <a:endParaRPr lang="en-US" sz="1067" i="1" dirty="0">
              <a:solidFill>
                <a:schemeClr val="bg1">
                  <a:lumMod val="40000"/>
                  <a:lumOff val="60000"/>
                </a:schemeClr>
              </a:solidFill>
              <a:latin typeface="Helvetica Neue"/>
            </a:endParaRPr>
          </a:p>
        </p:txBody>
      </p:sp>
      <p:pic>
        <p:nvPicPr>
          <p:cNvPr id="20" name="Picture 2" descr="Image result for cosmos uc davis logo">
            <a:extLst>
              <a:ext uri="{FF2B5EF4-FFF2-40B4-BE49-F238E27FC236}">
                <a16:creationId xmlns:a16="http://schemas.microsoft.com/office/drawing/2014/main" id="{6C44A8FA-C04A-4259-8D40-1C6851FDA127}"/>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5805" y="2997099"/>
            <a:ext cx="4884481" cy="1232676"/>
          </a:xfrm>
          <a:prstGeom prst="rect">
            <a:avLst/>
          </a:prstGeom>
          <a:noFill/>
          <a:effectLst>
            <a:glow rad="101600">
              <a:schemeClr val="accent5">
                <a:lumMod val="20000"/>
                <a:lumOff val="80000"/>
                <a:alpha val="60000"/>
              </a:schemeClr>
            </a:glow>
          </a:effectLst>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336699"/>
        </a:dk1>
        <a:lt1>
          <a:srgbClr val="FFFFFF"/>
        </a:lt1>
        <a:dk2>
          <a:srgbClr val="333399"/>
        </a:dk2>
        <a:lt2>
          <a:srgbClr val="E3EBF1"/>
        </a:lt2>
        <a:accent1>
          <a:srgbClr val="003399"/>
        </a:accent1>
        <a:accent2>
          <a:srgbClr val="468A4B"/>
        </a:accent2>
        <a:accent3>
          <a:srgbClr val="ADADCA"/>
        </a:accent3>
        <a:accent4>
          <a:srgbClr val="DADADA"/>
        </a:accent4>
        <a:accent5>
          <a:srgbClr val="AAADCA"/>
        </a:accent5>
        <a:accent6>
          <a:srgbClr val="3F7D43"/>
        </a:accent6>
        <a:hlink>
          <a:srgbClr val="FF0066"/>
        </a:hlink>
        <a:folHlink>
          <a:srgbClr val="F0E500"/>
        </a:folHlink>
      </a:clrScheme>
      <a:clrMap bg1="dk2" tx1="lt1" bg2="dk1" tx2="lt2" accent1="accent1" accent2="accent2" accent3="accent3" accent4="accent4" accent5="accent5" accent6="accent6" hlink="hlink" folHlink="folHlink"/>
    </a:extraClrScheme>
    <a:extraClrScheme>
      <a:clrScheme name="Default Design 14">
        <a:dk1>
          <a:srgbClr val="336699"/>
        </a:dk1>
        <a:lt1>
          <a:srgbClr val="FFFFFF"/>
        </a:lt1>
        <a:dk2>
          <a:srgbClr val="003300"/>
        </a:dk2>
        <a:lt2>
          <a:srgbClr val="E3EBF1"/>
        </a:lt2>
        <a:accent1>
          <a:srgbClr val="003399"/>
        </a:accent1>
        <a:accent2>
          <a:srgbClr val="468A4B"/>
        </a:accent2>
        <a:accent3>
          <a:srgbClr val="AAADAA"/>
        </a:accent3>
        <a:accent4>
          <a:srgbClr val="DADADA"/>
        </a:accent4>
        <a:accent5>
          <a:srgbClr val="AAADCA"/>
        </a:accent5>
        <a:accent6>
          <a:srgbClr val="3F7D43"/>
        </a:accent6>
        <a:hlink>
          <a:srgbClr val="FF0066"/>
        </a:hlink>
        <a:folHlink>
          <a:srgbClr val="F0E500"/>
        </a:folHlink>
      </a:clrScheme>
      <a:clrMap bg1="dk2" tx1="lt1" bg2="dk1" tx2="lt2" accent1="accent1" accent2="accent2" accent3="accent3" accent4="accent4" accent5="accent5" accent6="accent6" hlink="hlink" folHlink="folHlink"/>
    </a:extraClrScheme>
    <a:extraClrScheme>
      <a:clrScheme name="Default Design 15">
        <a:dk1>
          <a:srgbClr val="336699"/>
        </a:dk1>
        <a:lt1>
          <a:srgbClr val="FFFFFF"/>
        </a:lt1>
        <a:dk2>
          <a:srgbClr val="003300"/>
        </a:dk2>
        <a:lt2>
          <a:srgbClr val="FFFF00"/>
        </a:lt2>
        <a:accent1>
          <a:srgbClr val="003399"/>
        </a:accent1>
        <a:accent2>
          <a:srgbClr val="468A4B"/>
        </a:accent2>
        <a:accent3>
          <a:srgbClr val="AAADAA"/>
        </a:accent3>
        <a:accent4>
          <a:srgbClr val="DADADA"/>
        </a:accent4>
        <a:accent5>
          <a:srgbClr val="AAADCA"/>
        </a:accent5>
        <a:accent6>
          <a:srgbClr val="3F7D43"/>
        </a:accent6>
        <a:hlink>
          <a:srgbClr val="FF0066"/>
        </a:hlink>
        <a:folHlink>
          <a:srgbClr val="F0E500"/>
        </a:folHlink>
      </a:clrScheme>
      <a:clrMap bg1="dk2" tx1="lt1" bg2="dk1" tx2="lt2" accent1="accent1" accent2="accent2" accent3="accent3" accent4="accent4" accent5="accent5" accent6="accent6" hlink="hlink" folHlink="folHlink"/>
    </a:extraClrScheme>
    <a:extraClrScheme>
      <a:clrScheme name="Default Design 16">
        <a:dk1>
          <a:srgbClr val="336699"/>
        </a:dk1>
        <a:lt1>
          <a:srgbClr val="FFFFFF"/>
        </a:lt1>
        <a:dk2>
          <a:srgbClr val="000000"/>
        </a:dk2>
        <a:lt2>
          <a:srgbClr val="FFFF00"/>
        </a:lt2>
        <a:accent1>
          <a:srgbClr val="003399"/>
        </a:accent1>
        <a:accent2>
          <a:srgbClr val="468A4B"/>
        </a:accent2>
        <a:accent3>
          <a:srgbClr val="AAAAAA"/>
        </a:accent3>
        <a:accent4>
          <a:srgbClr val="DADADA"/>
        </a:accent4>
        <a:accent5>
          <a:srgbClr val="AAADCA"/>
        </a:accent5>
        <a:accent6>
          <a:srgbClr val="3F7D43"/>
        </a:accent6>
        <a:hlink>
          <a:srgbClr val="FF0066"/>
        </a:hlink>
        <a:folHlink>
          <a:srgbClr val="F0E5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5358</TotalTime>
  <Words>1618</Words>
  <Application>Microsoft Office PowerPoint</Application>
  <PresentationFormat>Custom</PresentationFormat>
  <Paragraphs>60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 Light</vt:lpstr>
      <vt:lpstr>Helvetica Neue</vt:lpstr>
      <vt:lpstr>Default Design</vt:lpstr>
      <vt:lpstr>  Analyzing the Topological Transformation Probability of DNA Using Computational Models of Cre Recombinase        Stella Li1, Janani Sekar2, Jeffrey Yang3 1Robert Louis Stevenson School, 2James Logan High School, 3Harker School COSMOS at University of California, Davis </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Janani Sekar</cp:lastModifiedBy>
  <cp:revision>147</cp:revision>
  <dcterms:modified xsi:type="dcterms:W3CDTF">2018-07-30T22:49:10Z</dcterms:modified>
  <cp:category>research posters template</cp:category>
</cp:coreProperties>
</file>