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12B1-7064-9059-E334-2411F3748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C19529-C8B1-BB27-61E5-F69CE40E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CF4A2F-DD32-1942-D026-6D0FDF88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4208-290C-B94C-8497-41BCAA642AE1}" type="datetimeFigureOut">
              <a:rPr kumimoji="1" lang="zh-TW" altLang="en-US" smtClean="0"/>
              <a:t>2023/8/10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DB5B32-BF52-5AAA-6407-7C75797F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E1E63F-285D-BB3E-A65C-2BA3EF75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280E-CED6-D24C-99F6-6B5E8F537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171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A4839-039A-5254-44A5-39D3E428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5EC600-8D1F-BD1E-3DBE-3A0709A72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BA320C-143C-DC73-E9D1-D950376B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4208-290C-B94C-8497-41BCAA642AE1}" type="datetimeFigureOut">
              <a:rPr kumimoji="1" lang="zh-TW" altLang="en-US" smtClean="0"/>
              <a:t>2023/8/10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36C987-8A36-4107-4CD3-2E7F1D31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49DD5C-10A2-0CBB-36B1-0389AD2D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280E-CED6-D24C-99F6-6B5E8F537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830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8F059E-3834-5DE9-DC0B-F57193164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3FD867-46E6-6A76-25C6-44B374EAF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91CD8C-E5B0-4A4E-920F-1FD5050B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4208-290C-B94C-8497-41BCAA642AE1}" type="datetimeFigureOut">
              <a:rPr kumimoji="1" lang="zh-TW" altLang="en-US" smtClean="0"/>
              <a:t>2023/8/10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59C44E-5001-B400-EE69-0FDF78B0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90D0AF-920C-EE7B-07B3-01C8EECF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280E-CED6-D24C-99F6-6B5E8F537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2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64C48-7391-7970-4D29-B0B0AF7D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A9A074-2004-6EF3-E01F-F31F2AEF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B93129-7738-F52F-DF62-BD809FA6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4208-290C-B94C-8497-41BCAA642AE1}" type="datetimeFigureOut">
              <a:rPr kumimoji="1" lang="zh-TW" altLang="en-US" smtClean="0"/>
              <a:t>2023/8/10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D09389-A5F4-4197-E838-2ECEA0A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85C17E-8AE2-BBB0-066F-103E672E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280E-CED6-D24C-99F6-6B5E8F537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173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C94A4-E307-69AB-35B7-6CF2E85C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4A5C7D-7957-1267-71C9-BAAEEBD5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E80A9C-53DC-FB55-5C76-DA9FBA98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4208-290C-B94C-8497-41BCAA642AE1}" type="datetimeFigureOut">
              <a:rPr kumimoji="1" lang="zh-TW" altLang="en-US" smtClean="0"/>
              <a:t>2023/8/10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2C44B6-B0CA-E4B7-559D-51C56C84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35561A-3D97-8CCC-1FC1-A6FBCF29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280E-CED6-D24C-99F6-6B5E8F537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283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E6756-4048-2BB9-1CB6-4FBDEE19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66E12-6F87-AB78-2637-E80784D1F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25CA61-08EC-35E0-58A7-CF6426EA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0F8D47-5CDB-6ECC-AD7B-DF7E195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4208-290C-B94C-8497-41BCAA642AE1}" type="datetimeFigureOut">
              <a:rPr kumimoji="1" lang="zh-TW" altLang="en-US" smtClean="0"/>
              <a:t>2023/8/10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ADF42C-101E-5DBF-7CE1-23E49ED9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1001F7-53F8-36E7-13C3-57E3DDC9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280E-CED6-D24C-99F6-6B5E8F537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413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F0FD4-DB29-09DE-B106-F2E05F5C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A3250B-D8BC-ACB6-4478-C08E23C2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0B8218-CA1C-780A-66CE-D25250180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8D2309-5C43-057F-F72F-E6EBF9952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253EFE-F3D5-4FBF-A4E6-68EBC3C4A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CD6631D-0C20-E975-9CB3-119097A8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4208-290C-B94C-8497-41BCAA642AE1}" type="datetimeFigureOut">
              <a:rPr kumimoji="1" lang="zh-TW" altLang="en-US" smtClean="0"/>
              <a:t>2023/8/10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8556DF-CF0B-0444-BFDB-34FCF80F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CF8A2F-6B80-EC00-65DD-1A5F457D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280E-CED6-D24C-99F6-6B5E8F537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393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B2610-4AB6-1672-AFED-B428E8CD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6AE1F7-6D44-BB83-554D-E87864AF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4208-290C-B94C-8497-41BCAA642AE1}" type="datetimeFigureOut">
              <a:rPr kumimoji="1" lang="zh-TW" altLang="en-US" smtClean="0"/>
              <a:t>2023/8/10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2076F7-6DE0-A7E4-EA58-2E624D87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BDEB6B-ECD7-1630-DF6E-117D1C1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280E-CED6-D24C-99F6-6B5E8F537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67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5ADB377-F7E6-B767-67AA-18842221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4208-290C-B94C-8497-41BCAA642AE1}" type="datetimeFigureOut">
              <a:rPr kumimoji="1" lang="zh-TW" altLang="en-US" smtClean="0"/>
              <a:t>2023/8/10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B88A8D-2856-C144-75CC-826732BA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A2EB18-4D0A-EED2-9D98-DC52C6C0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280E-CED6-D24C-99F6-6B5E8F537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413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3B59F-B92A-9582-2F03-5E834DC2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CA64C-1EEC-E13F-27C3-3EFF8DC5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2E4000-362A-AC96-1E0A-4108AC15A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9C01A0-C612-8DA3-FF33-E30E796A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4208-290C-B94C-8497-41BCAA642AE1}" type="datetimeFigureOut">
              <a:rPr kumimoji="1" lang="zh-TW" altLang="en-US" smtClean="0"/>
              <a:t>2023/8/10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1DF76F-A509-D673-D426-2122CEAB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89F5FF-684D-B543-0A52-6A1A34EE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280E-CED6-D24C-99F6-6B5E8F537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2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6C690-DFB2-08EC-F4E6-9959662A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A7E79C-B54B-69DB-C8D5-FE9C013F1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27B00A-FF47-1D51-C891-4EE311095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6C902E-469E-1D46-307B-550EE20D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4208-290C-B94C-8497-41BCAA642AE1}" type="datetimeFigureOut">
              <a:rPr kumimoji="1" lang="zh-TW" altLang="en-US" smtClean="0"/>
              <a:t>2023/8/10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27AC2C-AD27-A7D1-5205-98DB67C9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7B708F-BA6D-19AB-AF54-73B6FFA9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280E-CED6-D24C-99F6-6B5E8F537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94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F75723-5932-6EB7-0CCC-3F283DDC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74E484-5E5F-C460-5BDC-162ED3B2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025106-FF3F-1C40-5B0A-DABBAE917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34208-290C-B94C-8497-41BCAA642AE1}" type="datetimeFigureOut">
              <a:rPr kumimoji="1" lang="zh-TW" altLang="en-US" smtClean="0"/>
              <a:t>2023/8/10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315CB2-F0B3-636F-1D10-2AF24DFC1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952CA7-E54A-866F-04C9-FD5D3EBB1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1280E-CED6-D24C-99F6-6B5E8F537B5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54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14B82-AEEC-584C-5525-12BD4CCA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9535"/>
            <a:ext cx="10515600" cy="1325563"/>
          </a:xfrm>
        </p:spPr>
        <p:txBody>
          <a:bodyPr>
            <a:normAutofit/>
          </a:bodyPr>
          <a:lstStyle/>
          <a:p>
            <a:pPr algn="ctr" fontAlgn="base"/>
            <a:r>
              <a:rPr lang="en" altLang="zh-TW" b="1" dirty="0">
                <a:effectLst/>
                <a:latin typeface="Arial" panose="020B0604020202020204" pitchFamily="34" charset="0"/>
              </a:rPr>
              <a:t>Neural Network Architecture for Efficient Deep Hedging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08BC6-07F0-1E7E-10CD-3226D7A0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153188"/>
            <a:ext cx="10515599" cy="846323"/>
          </a:xfrm>
        </p:spPr>
        <p:txBody>
          <a:bodyPr/>
          <a:lstStyle/>
          <a:p>
            <a:pPr marL="0" indent="0" algn="ctr">
              <a:buNone/>
            </a:pPr>
            <a:r>
              <a:rPr lang="en" altLang="zh-TW" b="1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No-Transaction Band Network</a:t>
            </a:r>
          </a:p>
        </p:txBody>
      </p:sp>
    </p:spTree>
    <p:extLst>
      <p:ext uri="{BB962C8B-B14F-4D97-AF65-F5344CB8AC3E}">
        <p14:creationId xmlns:p14="http://schemas.microsoft.com/office/powerpoint/2010/main" val="53331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C0F08FF-3E78-DA7F-2F21-88CE57812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45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STIXGeneral-Italic"/>
              </a:rPr>
              <a:t>𝑍 :</a:t>
            </a: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TW" dirty="0">
                <a:solidFill>
                  <a:srgbClr val="06213D"/>
                </a:solidFill>
                <a:latin typeface="Arial" panose="020B0604020202020204" pitchFamily="34" charset="0"/>
              </a:rPr>
              <a:t>T</a:t>
            </a: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erminal value of the derivative</a:t>
            </a:r>
            <a:br>
              <a:rPr lang="en" altLang="zh-TW" b="0" i="0" u="none" strike="noStrike" dirty="0">
                <a:solidFill>
                  <a:srgbClr val="06213D"/>
                </a:solidFill>
                <a:effectLst/>
                <a:latin typeface="STIXGeneral-Italic"/>
              </a:rPr>
            </a:b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STIXGeneral-Italic"/>
              </a:rPr>
              <a:t>𝛿</a:t>
            </a: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 : A unit of stocks hold at each time step</a:t>
            </a:r>
          </a:p>
          <a:p>
            <a:pPr algn="l"/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STIXGeneral-Italic"/>
              </a:rPr>
              <a:t>𝑆</a:t>
            </a: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 : </a:t>
            </a:r>
            <a:r>
              <a:rPr lang="en" altLang="zh-TW" dirty="0">
                <a:solidFill>
                  <a:srgbClr val="06213D"/>
                </a:solidFill>
                <a:latin typeface="Arial" panose="020B0604020202020204" pitchFamily="34" charset="0"/>
              </a:rPr>
              <a:t>S</a:t>
            </a: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tock price</a:t>
            </a:r>
            <a:br>
              <a:rPr lang="en" altLang="zh-TW" b="0" i="0" u="none" strike="noStrike" dirty="0">
                <a:solidFill>
                  <a:srgbClr val="06213D"/>
                </a:solidFill>
                <a:effectLst/>
                <a:latin typeface="STIXGeneral-Italic"/>
              </a:rPr>
            </a:b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STIXGeneral-Italic"/>
              </a:rPr>
              <a:t>𝑐</a:t>
            </a: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 : Transaction cost rate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70070E-6F9C-5DFB-DF9E-E23719D7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59" y="2946895"/>
            <a:ext cx="4049081" cy="128453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CFFD064-AE77-A004-420A-65F88A4B6CDC}"/>
              </a:ext>
            </a:extLst>
          </p:cNvPr>
          <p:cNvSpPr txBox="1"/>
          <p:nvPr/>
        </p:nvSpPr>
        <p:spPr>
          <a:xfrm>
            <a:off x="1068779" y="843149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" altLang="zh-TW" sz="480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Hedging Optimization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42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B9C4B-0E89-76FD-9C9E-C04430EB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sz="4800" dirty="0">
                <a:effectLst/>
                <a:latin typeface="CMBXTI10"/>
              </a:rPr>
              <a:t>Architecture</a:t>
            </a:r>
            <a:endParaRPr kumimoji="1" lang="zh-TW" altLang="en-US" sz="9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8EB50BC-6D9C-8C78-143E-F811969DF27F}"/>
              </a:ext>
            </a:extLst>
          </p:cNvPr>
          <p:cNvSpPr txBox="1"/>
          <p:nvPr/>
        </p:nvSpPr>
        <p:spPr>
          <a:xfrm>
            <a:off x="6511637" y="4816104"/>
            <a:ext cx="5102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If </a:t>
            </a: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STIXGeneral-Italic"/>
              </a:rPr>
              <a:t>𝛿</a:t>
            </a:r>
            <a:r>
              <a:rPr lang="en" altLang="zh-TW" b="0" i="0" u="none" strike="noStrike" baseline="-25000" dirty="0">
                <a:solidFill>
                  <a:srgbClr val="06213D"/>
                </a:solidFill>
                <a:effectLst/>
                <a:latin typeface="STIXGeneral-Italic"/>
              </a:rPr>
              <a:t>t</a:t>
            </a:r>
            <a:r>
              <a:rPr kumimoji="1" lang="en-US" altLang="zh-TW" dirty="0"/>
              <a:t> smaller than b</a:t>
            </a:r>
            <a:r>
              <a:rPr kumimoji="1" lang="en-US" altLang="zh-TW" baseline="-25000" dirty="0"/>
              <a:t>low</a:t>
            </a:r>
            <a:r>
              <a:rPr kumimoji="1" lang="en-US" altLang="zh-TW" dirty="0"/>
              <a:t>, </a:t>
            </a: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STIXGeneral-Italic"/>
              </a:rPr>
              <a:t>𝛿</a:t>
            </a:r>
            <a:r>
              <a:rPr lang="en" altLang="zh-TW" b="0" i="0" u="none" strike="noStrike" baseline="-25000" dirty="0">
                <a:solidFill>
                  <a:srgbClr val="06213D"/>
                </a:solidFill>
                <a:effectLst/>
                <a:latin typeface="STIXGeneral-Italic"/>
              </a:rPr>
              <a:t>t+1</a:t>
            </a:r>
            <a:r>
              <a:rPr kumimoji="1" lang="en-US" altLang="zh-TW" dirty="0"/>
              <a:t> = b</a:t>
            </a:r>
            <a:r>
              <a:rPr kumimoji="1" lang="en-US" altLang="zh-TW" baseline="-25000" dirty="0"/>
              <a:t>low</a:t>
            </a:r>
          </a:p>
          <a:p>
            <a:r>
              <a:rPr kumimoji="1" lang="en-US" altLang="zh-TW" dirty="0"/>
              <a:t>If </a:t>
            </a: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STIXGeneral-Italic"/>
              </a:rPr>
              <a:t>𝛿</a:t>
            </a:r>
            <a:r>
              <a:rPr lang="en" altLang="zh-TW" b="0" i="0" u="none" strike="noStrike" baseline="-25000" dirty="0">
                <a:solidFill>
                  <a:srgbClr val="06213D"/>
                </a:solidFill>
                <a:effectLst/>
                <a:latin typeface="STIXGeneral-Italic"/>
              </a:rPr>
              <a:t>t</a:t>
            </a:r>
            <a:r>
              <a:rPr kumimoji="1" lang="en-US" altLang="zh-TW" dirty="0"/>
              <a:t> greater than </a:t>
            </a:r>
            <a:r>
              <a:rPr kumimoji="1" lang="en-US" altLang="zh-TW" dirty="0" err="1"/>
              <a:t>b</a:t>
            </a:r>
            <a:r>
              <a:rPr kumimoji="1" lang="en-US" altLang="zh-TW" baseline="-25000" dirty="0" err="1"/>
              <a:t>up</a:t>
            </a:r>
            <a:r>
              <a:rPr kumimoji="1" lang="en-US" altLang="zh-TW" dirty="0"/>
              <a:t>, </a:t>
            </a: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STIXGeneral-Italic"/>
              </a:rPr>
              <a:t>𝛿</a:t>
            </a:r>
            <a:r>
              <a:rPr lang="en" altLang="zh-TW" b="0" i="0" u="none" strike="noStrike" baseline="-25000" dirty="0">
                <a:solidFill>
                  <a:srgbClr val="06213D"/>
                </a:solidFill>
                <a:effectLst/>
                <a:latin typeface="STIXGeneral-Italic"/>
              </a:rPr>
              <a:t>t+1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b</a:t>
            </a:r>
            <a:r>
              <a:rPr kumimoji="1" lang="en-US" altLang="zh-TW" baseline="-25000" dirty="0" err="1"/>
              <a:t>up</a:t>
            </a:r>
            <a:endParaRPr kumimoji="1" lang="en-US" altLang="zh-TW" baseline="-25000" dirty="0"/>
          </a:p>
          <a:p>
            <a:r>
              <a:rPr kumimoji="1" lang="en-US" altLang="zh-TW" dirty="0"/>
              <a:t>Else </a:t>
            </a: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STIXGeneral-Italic"/>
              </a:rPr>
              <a:t>𝛿</a:t>
            </a:r>
            <a:r>
              <a:rPr lang="en" altLang="zh-TW" b="0" i="0" u="none" strike="noStrike" baseline="-25000" dirty="0">
                <a:solidFill>
                  <a:srgbClr val="06213D"/>
                </a:solidFill>
                <a:effectLst/>
                <a:latin typeface="STIXGeneral-Italic"/>
              </a:rPr>
              <a:t>t+1</a:t>
            </a:r>
            <a:r>
              <a:rPr kumimoji="1" lang="en-US" altLang="zh-TW" dirty="0"/>
              <a:t>  = </a:t>
            </a: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STIXGeneral-Italic"/>
              </a:rPr>
              <a:t>𝛿</a:t>
            </a:r>
            <a:r>
              <a:rPr lang="en" altLang="zh-TW" b="0" i="0" u="none" strike="noStrike" baseline="-25000" dirty="0">
                <a:solidFill>
                  <a:srgbClr val="06213D"/>
                </a:solidFill>
                <a:effectLst/>
                <a:latin typeface="STIXGeneral-Italic"/>
              </a:rPr>
              <a:t>t</a:t>
            </a:r>
            <a:r>
              <a:rPr kumimoji="1" lang="en-US" altLang="zh-TW" dirty="0"/>
              <a:t> (No-transaction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Between b</a:t>
            </a:r>
            <a:r>
              <a:rPr kumimoji="1" lang="en-US" altLang="zh-TW" baseline="-25000" dirty="0"/>
              <a:t>low </a:t>
            </a:r>
            <a:r>
              <a:rPr kumimoji="1" lang="en-US" altLang="zh-TW" dirty="0"/>
              <a:t>and </a:t>
            </a:r>
            <a:r>
              <a:rPr kumimoji="1" lang="en-US" altLang="zh-TW" dirty="0" err="1"/>
              <a:t>b</a:t>
            </a:r>
            <a:r>
              <a:rPr kumimoji="1" lang="en-US" altLang="zh-TW" baseline="-25000" dirty="0" err="1"/>
              <a:t>up</a:t>
            </a:r>
            <a:r>
              <a:rPr kumimoji="1" lang="en-US" altLang="zh-TW" baseline="-25000" dirty="0"/>
              <a:t> </a:t>
            </a:r>
            <a:r>
              <a:rPr kumimoji="1" lang="en-US" altLang="zh-TW" dirty="0"/>
              <a:t>is no-transaction-band</a:t>
            </a:r>
            <a:endParaRPr kumimoji="1"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8A6A753-6532-6986-114F-0A9383CBC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0032"/>
            <a:ext cx="10223500" cy="3302000"/>
          </a:xfrm>
        </p:spPr>
      </p:pic>
    </p:spTree>
    <p:extLst>
      <p:ext uri="{BB962C8B-B14F-4D97-AF65-F5344CB8AC3E}">
        <p14:creationId xmlns:p14="http://schemas.microsoft.com/office/powerpoint/2010/main" val="285614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4AAB-3E7C-7B76-4856-73081698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>
                <a:solidFill>
                  <a:srgbClr val="06213D"/>
                </a:solidFill>
                <a:latin typeface="Arial" panose="020B0604020202020204" pitchFamily="34" charset="0"/>
              </a:rPr>
              <a:t>A</a:t>
            </a:r>
            <a:r>
              <a:rPr lang="en" altLang="zh-TW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dvantages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833969-2DD5-F294-4B32-3E411BB9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b="1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Neural network’s inputs do not depend on the current position</a:t>
            </a:r>
            <a:r>
              <a:rPr lang="en" altLang="zh-TW" sz="2400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: </a:t>
            </a:r>
            <a:br>
              <a:rPr lang="en" altLang="zh-TW" sz="2400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</a:br>
            <a:r>
              <a:rPr lang="en" altLang="zh-TW" sz="2400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This feature overcomes the difficulty of position-dependence to facilitate training.</a:t>
            </a:r>
            <a:br>
              <a:rPr lang="en" altLang="zh-TW" sz="2400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</a:br>
            <a:endParaRPr lang="en" altLang="zh-TW" sz="2400" b="0" i="0" u="none" strike="noStrike" dirty="0">
              <a:solidFill>
                <a:srgbClr val="06213D"/>
              </a:solidFill>
              <a:effectLst/>
              <a:latin typeface="Arial" panose="020B0604020202020204" pitchFamily="34" charset="0"/>
            </a:endParaRPr>
          </a:p>
          <a:p>
            <a:r>
              <a:rPr lang="en" altLang="zh-TW" sz="2400" b="1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Neural network encodes an efficient strategy</a:t>
            </a:r>
            <a:r>
              <a:rPr lang="en" altLang="zh-TW" sz="2400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: </a:t>
            </a:r>
            <a:br>
              <a:rPr lang="en" altLang="zh-TW" sz="2400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</a:br>
            <a:r>
              <a:rPr lang="en" altLang="zh-TW" sz="2400" b="0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Strategy using a band is cost-effective because it never transacts inside the band. A Neural network encodes this wisdom as an “induction bias.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488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0A6C5-721D-3024-D526-6B346E52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" altLang="zh-TW" i="0" u="none" strike="noStrike" dirty="0">
                <a:solidFill>
                  <a:srgbClr val="06213D"/>
                </a:solidFill>
                <a:effectLst/>
                <a:latin typeface="Arial" panose="020B0604020202020204" pitchFamily="34" charset="0"/>
              </a:rPr>
              <a:t>Numerical Experiment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366CF5E-7CFA-0158-8BEA-846369A92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6624"/>
            <a:ext cx="4030683" cy="217036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08DE277-C952-6D5B-4610-6F8D1B546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16624"/>
            <a:ext cx="4030683" cy="216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54C443-3480-A809-EA38-8D2D31B98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11852"/>
            <a:ext cx="4030686" cy="21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145</Words>
  <Application>Microsoft Macintosh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CMBXTI10</vt:lpstr>
      <vt:lpstr>STIXGeneral-Italic</vt:lpstr>
      <vt:lpstr>Arial</vt:lpstr>
      <vt:lpstr>Calibri</vt:lpstr>
      <vt:lpstr>Calibri Light</vt:lpstr>
      <vt:lpstr>Office 佈景主題</vt:lpstr>
      <vt:lpstr>Neural Network Architecture for Efficient Deep Hedging</vt:lpstr>
      <vt:lpstr>PowerPoint 簡報</vt:lpstr>
      <vt:lpstr>Architecture</vt:lpstr>
      <vt:lpstr>Advantages</vt:lpstr>
      <vt:lpstr>Numerical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Architecture for Efficient Deep Hedging</dc:title>
  <dc:creator>楊晨鍾</dc:creator>
  <cp:lastModifiedBy>楊晨鍾</cp:lastModifiedBy>
  <cp:revision>3</cp:revision>
  <dcterms:created xsi:type="dcterms:W3CDTF">2023-08-09T18:26:50Z</dcterms:created>
  <dcterms:modified xsi:type="dcterms:W3CDTF">2023-08-09T20:21:22Z</dcterms:modified>
</cp:coreProperties>
</file>