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62" r:id="rId3"/>
    <p:sldId id="260" r:id="rId4"/>
    <p:sldId id="264" r:id="rId5"/>
    <p:sldId id="279" r:id="rId6"/>
    <p:sldId id="280" r:id="rId7"/>
    <p:sldId id="281" r:id="rId8"/>
    <p:sldId id="265" r:id="rId9"/>
    <p:sldId id="266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67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나눔고딕코딩" panose="020B0600000101010101" charset="-127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75" autoAdjust="0"/>
  </p:normalViewPr>
  <p:slideViewPr>
    <p:cSldViewPr snapToGrid="0">
      <p:cViewPr varScale="1">
        <p:scale>
          <a:sx n="138" d="100"/>
          <a:sy n="138" d="100"/>
        </p:scale>
        <p:origin x="132" y="204"/>
      </p:cViewPr>
      <p:guideLst>
        <p:guide orient="horz" pos="1620"/>
        <p:guide pos="2880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292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6404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635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0808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760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5950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764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765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9768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0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6014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6162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614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582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6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612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556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293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5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89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1895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0456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5921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4696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90845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19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972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886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0270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327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8286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83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 err="1"/>
              <a:t>asdf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3632" y="1050067"/>
            <a:ext cx="55611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smtClean="0">
                <a:latin typeface="+mj-ea"/>
                <a:ea typeface="+mj-ea"/>
              </a:rPr>
              <a:t>웹 프로그래밍</a:t>
            </a:r>
            <a:endParaRPr lang="ko-KR" altLang="en-US" sz="80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8120" y="3062030"/>
            <a:ext cx="377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0.3 </a:t>
            </a:r>
            <a:r>
              <a:rPr lang="ko-KR" altLang="en-US" b="1" dirty="0"/>
              <a:t>이클립스 설치 및 설정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172" y="941525"/>
            <a:ext cx="5638055" cy="353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8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0.3 </a:t>
            </a:r>
            <a:r>
              <a:rPr lang="ko-KR" altLang="en-US" b="1" dirty="0"/>
              <a:t>이클립스 설치 및 설정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62" y="1020816"/>
            <a:ext cx="3452076" cy="34844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069" y="1020817"/>
            <a:ext cx="3446392" cy="34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9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0.3 </a:t>
            </a:r>
            <a:r>
              <a:rPr lang="ko-KR" altLang="en-US" b="1" dirty="0"/>
              <a:t>이클립스 설치 및 설정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86" y="990110"/>
            <a:ext cx="3590857" cy="36245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737" y="990110"/>
            <a:ext cx="3590856" cy="36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7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0.3 </a:t>
            </a:r>
            <a:r>
              <a:rPr lang="ko-KR" altLang="en-US" b="1" dirty="0"/>
              <a:t>이클립스 설치 및 설정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51" y="1269593"/>
            <a:ext cx="4305300" cy="2876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692" y="1670204"/>
            <a:ext cx="4200808" cy="187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5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0.3 </a:t>
            </a:r>
            <a:r>
              <a:rPr lang="ko-KR" altLang="en-US" b="1" dirty="0"/>
              <a:t>이클립스 설치 및 설정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59" y="941525"/>
            <a:ext cx="4944252" cy="37216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82001" y="3346942"/>
            <a:ext cx="1355108" cy="110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840" y="1232729"/>
            <a:ext cx="3058181" cy="29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4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0.3 </a:t>
            </a:r>
            <a:r>
              <a:rPr lang="ko-KR" altLang="en-US" b="1" dirty="0"/>
              <a:t>이클립스 설치 및 설정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54" y="1105359"/>
            <a:ext cx="3687759" cy="355785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038" y="1105359"/>
            <a:ext cx="3127348" cy="35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7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0.3 </a:t>
            </a:r>
            <a:r>
              <a:rPr lang="ko-KR" altLang="en-US" b="1" dirty="0"/>
              <a:t>이클립스 설치 및 설정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33" y="941523"/>
            <a:ext cx="3216304" cy="36631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350" y="941523"/>
            <a:ext cx="3216303" cy="366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9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0.3 </a:t>
            </a:r>
            <a:r>
              <a:rPr lang="ko-KR" altLang="en-US" b="1" dirty="0"/>
              <a:t>이클립스 설치 및 설정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70" y="872958"/>
            <a:ext cx="5034164" cy="37981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927" y="1254796"/>
            <a:ext cx="3601827" cy="318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3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0.3 </a:t>
            </a:r>
            <a:r>
              <a:rPr lang="ko-KR" altLang="en-US" b="1" dirty="0"/>
              <a:t>이클립스 설치 및 설정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0.3.2 </a:t>
            </a:r>
            <a:r>
              <a:rPr lang="ko-KR" altLang="en-US" b="1" dirty="0"/>
              <a:t>이클립스 기본 설정</a:t>
            </a:r>
            <a:endParaRPr lang="en-US" altLang="ko-KR" b="1" dirty="0"/>
          </a:p>
          <a:p>
            <a:pPr marL="882650" lvl="1" indent="-285750"/>
            <a:r>
              <a:rPr lang="ko-KR" altLang="en-US" dirty="0"/>
              <a:t>파일 인코딩 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인코딩 방식을 </a:t>
            </a:r>
            <a:r>
              <a:rPr lang="en-US" altLang="ko-KR" dirty="0"/>
              <a:t>MS949</a:t>
            </a:r>
            <a:r>
              <a:rPr lang="ko-KR" altLang="en-US" dirty="0"/>
              <a:t>에서 </a:t>
            </a:r>
            <a:r>
              <a:rPr lang="en-US" altLang="ko-KR" dirty="0"/>
              <a:t>UTF-8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메뉴에서 </a:t>
            </a:r>
            <a:r>
              <a:rPr lang="en-US" altLang="ko-KR" dirty="0"/>
              <a:t>[Window] → [Preferences]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02 ① [General] → ② [Workspace] →</a:t>
            </a:r>
            <a:r>
              <a:rPr lang="ko-KR" altLang="en-US" dirty="0"/>
              <a:t> </a:t>
            </a:r>
            <a:r>
              <a:rPr lang="en-US" altLang="ko-KR" dirty="0"/>
              <a:t>③ [Text file encoding]</a:t>
            </a:r>
            <a:r>
              <a:rPr lang="ko-KR" altLang="en-US" dirty="0"/>
              <a:t>을 “</a:t>
            </a:r>
            <a:r>
              <a:rPr lang="en-US" altLang="ko-KR" dirty="0"/>
              <a:t>UTF-8”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03 CSS/HTML/JSP </a:t>
            </a:r>
            <a:r>
              <a:rPr lang="ko-KR" altLang="en-US" dirty="0"/>
              <a:t>파일의 인코딩도 </a:t>
            </a:r>
            <a:r>
              <a:rPr lang="en-US" altLang="ko-KR" dirty="0"/>
              <a:t>UTF-8</a:t>
            </a:r>
            <a:r>
              <a:rPr lang="ko-KR" altLang="en-US" dirty="0"/>
              <a:t>로 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Preferences </a:t>
            </a:r>
            <a:r>
              <a:rPr lang="ko-KR" altLang="en-US" dirty="0"/>
              <a:t>창에서 </a:t>
            </a:r>
            <a:r>
              <a:rPr lang="en-US" altLang="ko-KR" dirty="0"/>
              <a:t>[Web] </a:t>
            </a:r>
            <a:r>
              <a:rPr lang="ko-KR" altLang="en-US" dirty="0"/>
              <a:t>하위의 </a:t>
            </a:r>
            <a:r>
              <a:rPr lang="en-US" altLang="ko-KR" dirty="0"/>
              <a:t>① [CSS Files], ② [HTML Files], ③ [JSP Files] </a:t>
            </a:r>
            <a:r>
              <a:rPr lang="ko-KR" altLang="en-US" dirty="0"/>
              <a:t>항목 모두의 </a:t>
            </a:r>
            <a:r>
              <a:rPr lang="en-US" altLang="ko-KR" dirty="0"/>
              <a:t>[Encoding]</a:t>
            </a:r>
            <a:r>
              <a:rPr lang="ko-KR" altLang="en-US" dirty="0"/>
              <a:t>을 </a:t>
            </a:r>
            <a:r>
              <a:rPr lang="en-US" altLang="ko-KR" dirty="0"/>
              <a:t>UTF-8</a:t>
            </a:r>
            <a:r>
              <a:rPr lang="ko-KR" altLang="en-US" dirty="0"/>
              <a:t>로 변경 </a:t>
            </a:r>
            <a:r>
              <a:rPr lang="en-US" altLang="ko-KR" dirty="0"/>
              <a:t>④ [Apply and Close] </a:t>
            </a:r>
            <a:r>
              <a:rPr lang="ko-KR" altLang="en-US" dirty="0"/>
              <a:t>버튼을 눌러 지금까지의 변경사항을 모두 적용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50207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0.3 </a:t>
            </a:r>
            <a:r>
              <a:rPr lang="ko-KR" altLang="en-US" b="1" dirty="0"/>
              <a:t>이클립스 설치 및 설정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57" y="872958"/>
            <a:ext cx="5139689" cy="38725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3812" y="1101546"/>
            <a:ext cx="221674" cy="1967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201" y="1020816"/>
            <a:ext cx="3558299" cy="343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6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00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2885284" y="2349606"/>
            <a:ext cx="4510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</a:rPr>
              <a:t>개발 환경 구축</a:t>
            </a:r>
            <a:endParaRPr sz="40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0.3 </a:t>
            </a:r>
            <a:r>
              <a:rPr lang="ko-KR" altLang="en-US" b="1" dirty="0"/>
              <a:t>이클립스 설치 및 설정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2" y="872958"/>
            <a:ext cx="2677977" cy="37523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782" y="872958"/>
            <a:ext cx="2678759" cy="375340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695" y="872959"/>
            <a:ext cx="2677977" cy="37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0.4 </a:t>
            </a:r>
            <a:r>
              <a:rPr lang="ko-KR" altLang="en-US" b="1" dirty="0"/>
              <a:t>첫 번째 </a:t>
            </a:r>
            <a:r>
              <a:rPr lang="en-US" altLang="ko-KR" b="1" dirty="0"/>
              <a:t>JSP </a:t>
            </a:r>
            <a:r>
              <a:rPr lang="ko-KR" altLang="en-US" b="1" dirty="0"/>
              <a:t>예제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54" y="841536"/>
            <a:ext cx="5553294" cy="38216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185" y="1361589"/>
            <a:ext cx="2642777" cy="30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8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0.4 </a:t>
            </a:r>
            <a:r>
              <a:rPr lang="ko-KR" altLang="en-US" b="1" dirty="0"/>
              <a:t>첫 번째 </a:t>
            </a:r>
            <a:r>
              <a:rPr lang="en-US" altLang="ko-KR" b="1" dirty="0"/>
              <a:t>JSP </a:t>
            </a:r>
            <a:r>
              <a:rPr lang="ko-KR" altLang="en-US" b="1" dirty="0"/>
              <a:t>예제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11" y="1020816"/>
            <a:ext cx="2928427" cy="34270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321" y="1020816"/>
            <a:ext cx="4551977" cy="34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61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0.4 </a:t>
            </a:r>
            <a:r>
              <a:rPr lang="ko-KR" altLang="en-US" b="1" dirty="0"/>
              <a:t>첫 번째 </a:t>
            </a:r>
            <a:r>
              <a:rPr lang="en-US" altLang="ko-KR" b="1" dirty="0"/>
              <a:t>JSP </a:t>
            </a:r>
            <a:r>
              <a:rPr lang="ko-KR" altLang="en-US" b="1" dirty="0"/>
              <a:t>예제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1" y="941525"/>
            <a:ext cx="4985817" cy="375664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75164" y="3609110"/>
            <a:ext cx="3701590" cy="290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49820" t="21522" r="17994" b="23576"/>
          <a:stretch/>
        </p:blipFill>
        <p:spPr>
          <a:xfrm>
            <a:off x="6313148" y="1735570"/>
            <a:ext cx="1655618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23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0.4 </a:t>
            </a:r>
            <a:r>
              <a:rPr lang="ko-KR" altLang="en-US" b="1" dirty="0"/>
              <a:t>첫 번째 </a:t>
            </a:r>
            <a:r>
              <a:rPr lang="en-US" altLang="ko-KR" b="1" dirty="0"/>
              <a:t>JSP </a:t>
            </a:r>
            <a:r>
              <a:rPr lang="ko-KR" altLang="en-US" b="1" dirty="0"/>
              <a:t>예제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62" y="1089383"/>
            <a:ext cx="3279522" cy="344638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46566" y="2216729"/>
            <a:ext cx="651163" cy="207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817" y="1069723"/>
            <a:ext cx="4626231" cy="34857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146964" y="3553692"/>
            <a:ext cx="3497084" cy="290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872769" y="3553692"/>
            <a:ext cx="121304" cy="1454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0.4 </a:t>
            </a:r>
            <a:r>
              <a:rPr lang="ko-KR" altLang="en-US" b="1" dirty="0"/>
              <a:t>첫 번째 </a:t>
            </a:r>
            <a:r>
              <a:rPr lang="en-US" altLang="ko-KR" b="1" dirty="0"/>
              <a:t>JSP </a:t>
            </a:r>
            <a:r>
              <a:rPr lang="ko-KR" altLang="en-US" b="1" dirty="0"/>
              <a:t>예제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00" y="941525"/>
            <a:ext cx="4897609" cy="369017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36073" y="1154083"/>
            <a:ext cx="90054" cy="155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27909" y="3685311"/>
            <a:ext cx="3497084" cy="290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519" y="1010092"/>
            <a:ext cx="4271917" cy="225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26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0.4 </a:t>
            </a:r>
            <a:r>
              <a:rPr lang="ko-KR" altLang="en-US" b="1" dirty="0"/>
              <a:t>첫 번째 </a:t>
            </a:r>
            <a:r>
              <a:rPr lang="en-US" altLang="ko-KR" b="1" dirty="0"/>
              <a:t>JSP </a:t>
            </a:r>
            <a:r>
              <a:rPr lang="ko-KR" altLang="en-US" b="1" dirty="0"/>
              <a:t>예제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245" y="872958"/>
            <a:ext cx="3006464" cy="37483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984" y="872959"/>
            <a:ext cx="3006464" cy="374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75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0.4 </a:t>
            </a:r>
            <a:r>
              <a:rPr lang="ko-KR" altLang="en-US" b="1" dirty="0"/>
              <a:t>첫 번째 </a:t>
            </a:r>
            <a:r>
              <a:rPr lang="en-US" altLang="ko-KR" b="1" dirty="0"/>
              <a:t>JSP </a:t>
            </a:r>
            <a:r>
              <a:rPr lang="ko-KR" altLang="en-US" b="1" dirty="0"/>
              <a:t>예제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00" y="1840198"/>
            <a:ext cx="3377478" cy="15369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857" y="941525"/>
            <a:ext cx="4425951" cy="19735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856" y="2983652"/>
            <a:ext cx="4425951" cy="18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38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0.4 </a:t>
            </a:r>
            <a:r>
              <a:rPr lang="ko-KR" altLang="en-US" b="1" dirty="0"/>
              <a:t>첫 번째 </a:t>
            </a:r>
            <a:r>
              <a:rPr lang="en-US" altLang="ko-KR" b="1" dirty="0"/>
              <a:t>JSP </a:t>
            </a:r>
            <a:r>
              <a:rPr lang="ko-KR" altLang="en-US" b="1" dirty="0"/>
              <a:t>예제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0.4.1 </a:t>
            </a:r>
            <a:r>
              <a:rPr lang="ko-KR" altLang="en-US" b="1" dirty="0"/>
              <a:t>프로젝트 생성</a:t>
            </a:r>
            <a:endParaRPr lang="en-US" altLang="ko-KR" b="1" dirty="0"/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메뉴에서 </a:t>
            </a:r>
            <a:r>
              <a:rPr lang="en-US" altLang="ko-KR" dirty="0"/>
              <a:t>① [File] → ② [New] → ③ [Dynamic Web Project]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02 ① </a:t>
            </a:r>
            <a:r>
              <a:rPr lang="ko-KR" altLang="en-US" dirty="0"/>
              <a:t>프로젝트명은 “</a:t>
            </a:r>
            <a:r>
              <a:rPr lang="en-US" altLang="ko-KR" dirty="0" err="1"/>
              <a:t>MustHaveJSP</a:t>
            </a:r>
            <a:r>
              <a:rPr lang="en-US" altLang="ko-KR" dirty="0"/>
              <a:t>” ② [Target runtime]</a:t>
            </a:r>
            <a:r>
              <a:rPr lang="ko-KR" altLang="en-US" dirty="0"/>
              <a:t>은 “</a:t>
            </a:r>
            <a:r>
              <a:rPr lang="en-US" altLang="ko-KR" dirty="0"/>
              <a:t>Apache Tomcat v9.0”, </a:t>
            </a:r>
            <a:br>
              <a:rPr lang="en-US" altLang="ko-KR" dirty="0"/>
            </a:br>
            <a:r>
              <a:rPr lang="en-US" altLang="ko-KR" dirty="0"/>
              <a:t>[Dynamic web module version]</a:t>
            </a:r>
            <a:r>
              <a:rPr lang="ko-KR" altLang="en-US" dirty="0"/>
              <a:t>은 “</a:t>
            </a:r>
            <a:r>
              <a:rPr lang="en-US" altLang="ko-KR" dirty="0"/>
              <a:t>4.0”</a:t>
            </a:r>
            <a:r>
              <a:rPr lang="ko-KR" altLang="en-US" dirty="0"/>
              <a:t>인지 확인하고 </a:t>
            </a:r>
            <a:r>
              <a:rPr lang="en-US" altLang="ko-KR" dirty="0"/>
              <a:t>③ [Next]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03 </a:t>
            </a:r>
            <a:r>
              <a:rPr lang="ko-KR" altLang="en-US" dirty="0"/>
              <a:t>자바 소스 파일의 경로를 설정하는 화면에서</a:t>
            </a:r>
            <a:r>
              <a:rPr lang="en-US" altLang="ko-KR" dirty="0"/>
              <a:t> </a:t>
            </a:r>
            <a:r>
              <a:rPr lang="ko-KR" altLang="en-US" dirty="0"/>
              <a:t>수정 없이 </a:t>
            </a:r>
            <a:r>
              <a:rPr lang="en-US" altLang="ko-KR" dirty="0"/>
              <a:t>[Next]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04 </a:t>
            </a:r>
            <a:r>
              <a:rPr lang="ko-KR" altLang="en-US" dirty="0"/>
              <a:t>웹 모듈 설정 화면 </a:t>
            </a:r>
            <a:r>
              <a:rPr lang="en-US" altLang="ko-KR" dirty="0"/>
              <a:t>① “Generate web.xml deployment descriptor” </a:t>
            </a:r>
            <a:r>
              <a:rPr lang="ko-KR" altLang="en-US" dirty="0"/>
              <a:t>체크 박스를 체크하고 </a:t>
            </a:r>
            <a:r>
              <a:rPr lang="en-US" altLang="ko-KR" dirty="0"/>
              <a:t>② [Finish]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895350" lvl="1" indent="-298450">
              <a:buNone/>
            </a:pP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28</a:t>
            </a:fld>
            <a:endParaRPr lang="ko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1AA55-A4BB-4735-A87F-8CAA8D9A4379}"/>
              </a:ext>
            </a:extLst>
          </p:cNvPr>
          <p:cNvSpPr txBox="1"/>
          <p:nvPr/>
        </p:nvSpPr>
        <p:spPr>
          <a:xfrm>
            <a:off x="900259" y="3418870"/>
            <a:ext cx="773469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※ </a:t>
            </a:r>
            <a:r>
              <a:rPr lang="ko-KR" altLang="en-US" b="1" dirty="0">
                <a:latin typeface="+mn-ea"/>
                <a:ea typeface="+mn-ea"/>
              </a:rPr>
              <a:t>배포 서술자</a:t>
            </a:r>
            <a:r>
              <a:rPr lang="en-US" altLang="ko-KR" b="1" dirty="0">
                <a:latin typeface="+mn-ea"/>
                <a:ea typeface="+mn-ea"/>
              </a:rPr>
              <a:t>(web.xml)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배포 서술자는 웹 애플리케이션의 환경설정 정보를 담은 파일</a:t>
            </a:r>
            <a:endParaRPr lang="en-US" altLang="ko-KR" dirty="0">
              <a:latin typeface="+mn-ea"/>
              <a:ea typeface="+mn-ea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WAS(Web Application Server)</a:t>
            </a:r>
            <a:r>
              <a:rPr lang="ko-KR" altLang="en-US" dirty="0">
                <a:latin typeface="+mn-ea"/>
                <a:ea typeface="+mn-ea"/>
              </a:rPr>
              <a:t>가 처음 구동될 때 이 파일을 읽어 설정 내용을 톰캣에 적용</a:t>
            </a:r>
            <a:endParaRPr lang="en-US" altLang="ko-KR" dirty="0">
              <a:latin typeface="+mn-ea"/>
              <a:ea typeface="+mn-ea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서블릿 설정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필터 설정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웰컴 파일 목록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오류 페이지 처리와 같은 설정을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712431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0.4 </a:t>
            </a:r>
            <a:r>
              <a:rPr lang="ko-KR" altLang="en-US" b="1" dirty="0"/>
              <a:t>첫 번째 </a:t>
            </a:r>
            <a:r>
              <a:rPr lang="en-US" altLang="ko-KR" b="1" dirty="0"/>
              <a:t>JSP </a:t>
            </a:r>
            <a:r>
              <a:rPr lang="ko-KR" altLang="en-US" b="1" dirty="0"/>
              <a:t>예제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0.4.2 </a:t>
            </a:r>
            <a:r>
              <a:rPr lang="ko-KR" altLang="en-US" b="1" dirty="0"/>
              <a:t>첫 번째 </a:t>
            </a:r>
            <a:r>
              <a:rPr lang="en-US" altLang="ko-KR" b="1" dirty="0"/>
              <a:t>JSP </a:t>
            </a:r>
            <a:r>
              <a:rPr lang="ko-KR" altLang="en-US" b="1" dirty="0"/>
              <a:t>예제</a:t>
            </a:r>
            <a:endParaRPr lang="en-US" altLang="ko-KR" b="1" dirty="0"/>
          </a:p>
          <a:p>
            <a:pPr marL="895350" lvl="1" indent="-298450">
              <a:buNone/>
            </a:pPr>
            <a:r>
              <a:rPr lang="en-US" altLang="ko-KR" dirty="0"/>
              <a:t>01 ① </a:t>
            </a:r>
            <a:r>
              <a:rPr lang="en-US" altLang="ko-KR" dirty="0" err="1"/>
              <a:t>WebContent</a:t>
            </a:r>
            <a:r>
              <a:rPr lang="ko-KR" altLang="en-US" dirty="0"/>
              <a:t>에서 마우스 우클릭 → </a:t>
            </a:r>
            <a:r>
              <a:rPr lang="en-US" altLang="ko-KR" dirty="0"/>
              <a:t>② [New] → ③ [JSP File]</a:t>
            </a:r>
            <a:r>
              <a:rPr lang="ko-KR" altLang="en-US" dirty="0"/>
              <a:t>을 선택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02 ① </a:t>
            </a:r>
            <a:r>
              <a:rPr lang="ko-KR" altLang="en-US" dirty="0"/>
              <a:t>파일명을 “</a:t>
            </a:r>
            <a:r>
              <a:rPr lang="en-US" altLang="ko-KR" dirty="0" err="1"/>
              <a:t>HelloJSP</a:t>
            </a:r>
            <a:r>
              <a:rPr lang="en-US" altLang="ko-KR" dirty="0"/>
              <a:t>”</a:t>
            </a:r>
            <a:r>
              <a:rPr lang="ko-KR" altLang="en-US" dirty="0"/>
              <a:t>로 입력하고 </a:t>
            </a:r>
            <a:r>
              <a:rPr lang="en-US" altLang="ko-KR" dirty="0"/>
              <a:t>② [Finish]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03 </a:t>
            </a:r>
            <a:r>
              <a:rPr lang="ko-KR" altLang="en-US" dirty="0"/>
              <a:t>파일 내용 일부 수정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29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84B407-298B-450A-A81D-E627786CD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082315"/>
              </p:ext>
            </p:extLst>
          </p:nvPr>
        </p:nvGraphicFramePr>
        <p:xfrm>
          <a:off x="1282539" y="2329931"/>
          <a:ext cx="5384961" cy="944880"/>
        </p:xfrm>
        <a:graphic>
          <a:graphicData uri="http://schemas.openxmlformats.org/drawingml/2006/table">
            <a:tbl>
              <a:tblPr firstRow="1" bandRow="1"/>
              <a:tblGrid>
                <a:gridCol w="538496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&lt;%!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String str1 = "JSP";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String str2 = "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..";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578D0A9-BAB5-42CC-96CA-2CF3730EE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51074"/>
              </p:ext>
            </p:extLst>
          </p:nvPr>
        </p:nvGraphicFramePr>
        <p:xfrm>
          <a:off x="1282539" y="3360896"/>
          <a:ext cx="5384961" cy="1371600"/>
        </p:xfrm>
        <a:graphic>
          <a:graphicData uri="http://schemas.openxmlformats.org/drawingml/2006/table">
            <a:tbl>
              <a:tblPr firstRow="1" bandRow="1"/>
              <a:tblGrid>
                <a:gridCol w="538496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&lt;h2&gt;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처음 만들어보는 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&lt;%= str1 %&gt;&lt;/h2&gt;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&lt;p&gt;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&lt;%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out.println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(str2 + str1 + "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입니다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열공합시다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^^*");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%&gt;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&lt;/p&gt;%!</a:t>
                      </a: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3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실습을 위한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도구들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를 학습하기 위해 필요한 도구의 설명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설치 및 설정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톰캣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9 : JSP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서블릿을 실행하기 위한 웹 서버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이클립스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2022-09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전체 도구를 아우르는 통합 개발 환경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Oracle 11g Express Edition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데이터베이스 관리 시스템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다음에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설치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088963-DC33-4988-83FE-8E01C22D8206}"/>
              </a:ext>
            </a:extLst>
          </p:cNvPr>
          <p:cNvSpPr>
            <a:spLocks/>
          </p:cNvSpPr>
          <p:nvPr/>
        </p:nvSpPr>
        <p:spPr>
          <a:xfrm>
            <a:off x="2746654" y="1847278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톰캣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설치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30E4FA-9825-4A22-B5C4-4796DCC291F1}"/>
              </a:ext>
            </a:extLst>
          </p:cNvPr>
          <p:cNvSpPr>
            <a:spLocks/>
          </p:cNvSpPr>
          <p:nvPr/>
        </p:nvSpPr>
        <p:spPr>
          <a:xfrm>
            <a:off x="4988453" y="184615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이클립스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설치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A5B1B-8D34-426D-9AF4-2D0A3DCFBB9B}"/>
              </a:ext>
            </a:extLst>
          </p:cNvPr>
          <p:cNvSpPr>
            <a:spLocks/>
          </p:cNvSpPr>
          <p:nvPr/>
        </p:nvSpPr>
        <p:spPr>
          <a:xfrm>
            <a:off x="7230252" y="184615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첫번째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JSP </a:t>
            </a:r>
            <a:r>
              <a:rPr lang="ko-KR" altLang="en-US" sz="1200" dirty="0">
                <a:solidFill>
                  <a:schemeClr val="tx1"/>
                </a:solidFill>
              </a:rPr>
              <a:t>예제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9BE46C-3E7A-4361-A76A-808FF7DD19C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466654" y="2206155"/>
            <a:ext cx="1521799" cy="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2">
            <a:extLst>
              <a:ext uri="{FF2B5EF4-FFF2-40B4-BE49-F238E27FC236}">
                <a16:creationId xmlns:a16="http://schemas.microsoft.com/office/drawing/2014/main" id="{209BE46C-3E7A-4361-A76A-808FF7DD19C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708453" y="2206155"/>
            <a:ext cx="1521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0.4 </a:t>
            </a:r>
            <a:r>
              <a:rPr lang="ko-KR" altLang="en-US" b="1" dirty="0"/>
              <a:t>첫 번째 </a:t>
            </a:r>
            <a:r>
              <a:rPr lang="en-US" altLang="ko-KR" b="1" dirty="0"/>
              <a:t>JSP </a:t>
            </a:r>
            <a:r>
              <a:rPr lang="ko-KR" altLang="en-US" b="1" dirty="0"/>
              <a:t>예제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0.4.2 </a:t>
            </a:r>
            <a:r>
              <a:rPr lang="ko-KR" altLang="en-US" b="1" dirty="0"/>
              <a:t>첫 번째 </a:t>
            </a:r>
            <a:r>
              <a:rPr lang="en-US" altLang="ko-KR" b="1" dirty="0"/>
              <a:t>JSP </a:t>
            </a:r>
            <a:r>
              <a:rPr lang="ko-KR" altLang="en-US" b="1" dirty="0"/>
              <a:t>예제</a:t>
            </a:r>
            <a:endParaRPr lang="en-US" altLang="ko-KR" b="1" dirty="0"/>
          </a:p>
          <a:p>
            <a:pPr marL="895350" lvl="1" indent="-298450">
              <a:buNone/>
            </a:pPr>
            <a:r>
              <a:rPr lang="en-US" altLang="ko-KR" dirty="0"/>
              <a:t>04 </a:t>
            </a:r>
            <a:r>
              <a:rPr lang="ko-KR" altLang="en-US" dirty="0"/>
              <a:t>메뉴에서 </a:t>
            </a:r>
            <a:r>
              <a:rPr lang="en-US" altLang="ko-KR" dirty="0"/>
              <a:t>[Run] → [Run As] → [Run on Server]</a:t>
            </a:r>
            <a:r>
              <a:rPr lang="ko-KR" altLang="en-US" dirty="0"/>
              <a:t>를 눌러 실행 </a:t>
            </a:r>
            <a:r>
              <a:rPr lang="en-US" altLang="ko-KR" dirty="0"/>
              <a:t>(</a:t>
            </a:r>
            <a:r>
              <a:rPr lang="ko-KR" altLang="en-US" dirty="0"/>
              <a:t>단축키 </a:t>
            </a:r>
            <a:r>
              <a:rPr lang="en-US" altLang="ko-KR" dirty="0"/>
              <a:t>Ctrl + F11 )</a:t>
            </a:r>
          </a:p>
          <a:p>
            <a:pPr marL="895350" lvl="1" indent="-298450">
              <a:buNone/>
            </a:pPr>
            <a:r>
              <a:rPr lang="en-US" altLang="ko-KR" dirty="0"/>
              <a:t>05 </a:t>
            </a:r>
            <a:r>
              <a:rPr lang="ko-KR" altLang="en-US" dirty="0"/>
              <a:t>실행할 웹 서버로 </a:t>
            </a:r>
            <a:r>
              <a:rPr lang="en-US" altLang="ko-KR" dirty="0"/>
              <a:t>Tomcat v9.0</a:t>
            </a:r>
            <a:r>
              <a:rPr lang="ko-KR" altLang="en-US" dirty="0"/>
              <a:t>이 선택됐는지 확인한 후 </a:t>
            </a:r>
            <a:r>
              <a:rPr lang="en-US" altLang="ko-KR" dirty="0"/>
              <a:t>[Finish]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06 </a:t>
            </a:r>
            <a:r>
              <a:rPr lang="ko-KR" altLang="en-US" dirty="0"/>
              <a:t>처음 실행하면 나오는 보안 경고에서</a:t>
            </a:r>
            <a:r>
              <a:rPr lang="en-US" altLang="ko-KR" dirty="0"/>
              <a:t>, [</a:t>
            </a:r>
            <a:r>
              <a:rPr lang="ko-KR" altLang="en-US" dirty="0"/>
              <a:t>액세스 허용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07 “</a:t>
            </a:r>
            <a:r>
              <a:rPr lang="ko-KR" altLang="en-US" dirty="0"/>
              <a:t>서버가 이미 실행 중이라면 재시작</a:t>
            </a:r>
            <a:r>
              <a:rPr lang="en-US" altLang="ko-KR" dirty="0"/>
              <a:t>?”</a:t>
            </a:r>
            <a:r>
              <a:rPr lang="ko-KR" altLang="en-US" dirty="0"/>
              <a:t> 확인창에서 변경 없이 </a:t>
            </a:r>
            <a:r>
              <a:rPr lang="en-US" altLang="ko-KR" dirty="0"/>
              <a:t>[OK] </a:t>
            </a:r>
            <a:r>
              <a:rPr lang="ko-KR" altLang="en-US" dirty="0"/>
              <a:t>재시작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30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A8A2D-7FF7-4D66-87D7-275876B84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704210"/>
            <a:ext cx="4638675" cy="19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06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0.5 </a:t>
            </a:r>
            <a:r>
              <a:rPr lang="ko-KR" altLang="en-US" b="1" dirty="0"/>
              <a:t>마지막 추가 설정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1152525" lvl="2" indent="-285750"/>
            <a:r>
              <a:rPr lang="ko-KR" altLang="en-US" dirty="0"/>
              <a:t>이클립스가 실행 결과를 크롬 브라우저로 보여주도록 하고</a:t>
            </a:r>
            <a:r>
              <a:rPr lang="en-US" altLang="ko-KR" dirty="0"/>
              <a:t>, </a:t>
            </a:r>
            <a:r>
              <a:rPr lang="ko-KR" altLang="en-US" dirty="0"/>
              <a:t>웹 서버가 다른 서비스와 충돌하지 않도록 포트 번호 변경</a:t>
            </a:r>
            <a:r>
              <a:rPr lang="en-US" altLang="ko-KR" b="1" dirty="0"/>
              <a:t>	</a:t>
            </a:r>
          </a:p>
          <a:p>
            <a:pPr marL="328612" indent="0">
              <a:buNone/>
            </a:pPr>
            <a:r>
              <a:rPr lang="en-US" altLang="ko-KR" b="1" dirty="0"/>
              <a:t>0.5.1 </a:t>
            </a:r>
            <a:r>
              <a:rPr lang="ko-KR" altLang="en-US" b="1" dirty="0"/>
              <a:t>외부 웹 브라우저로 실행하기</a:t>
            </a:r>
            <a:endParaRPr lang="en-US" altLang="ko-KR" b="1" dirty="0"/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메뉴에서 </a:t>
            </a:r>
            <a:r>
              <a:rPr lang="en-US" altLang="ko-KR" dirty="0"/>
              <a:t>① [Window] → ② [Web Browser]</a:t>
            </a:r>
            <a:r>
              <a:rPr lang="ko-KR" altLang="en-US" dirty="0"/>
              <a:t>를 선택 →</a:t>
            </a:r>
            <a:r>
              <a:rPr lang="en-US" altLang="ko-KR" dirty="0"/>
              <a:t> PC</a:t>
            </a:r>
            <a:r>
              <a:rPr lang="ko-KR" altLang="en-US" dirty="0"/>
              <a:t>에 설치된 웹 브라우저 목록 중 </a:t>
            </a:r>
            <a:r>
              <a:rPr lang="en-US" altLang="ko-KR" dirty="0"/>
              <a:t>③ </a:t>
            </a:r>
            <a:r>
              <a:rPr lang="ko-KR" altLang="en-US" dirty="0"/>
              <a:t>여기서는 크롬을 선택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02 ① </a:t>
            </a:r>
            <a:r>
              <a:rPr lang="ko-KR" altLang="en-US" dirty="0"/>
              <a:t>편집창에서 </a:t>
            </a:r>
            <a:r>
              <a:rPr lang="en-US" altLang="ko-KR" dirty="0" err="1"/>
              <a:t>HelloJSP.jsp</a:t>
            </a:r>
            <a:r>
              <a:rPr lang="en-US" altLang="ko-KR" dirty="0"/>
              <a:t> </a:t>
            </a:r>
            <a:r>
              <a:rPr lang="ko-KR" altLang="en-US" dirty="0"/>
              <a:t>파일을 선택한 후 </a:t>
            </a:r>
            <a:r>
              <a:rPr lang="en-US" altLang="ko-KR" dirty="0"/>
              <a:t>② </a:t>
            </a:r>
            <a:r>
              <a:rPr lang="ko-KR" altLang="en-US" dirty="0"/>
              <a:t>다시 한번 단축키 </a:t>
            </a:r>
            <a:r>
              <a:rPr lang="en-US" altLang="ko-KR" dirty="0"/>
              <a:t>Ctrl + F11 </a:t>
            </a:r>
            <a:r>
              <a:rPr lang="ko-KR" altLang="en-US" dirty="0"/>
              <a:t>을 눌러 실행</a:t>
            </a:r>
            <a:r>
              <a:rPr lang="en-US" altLang="ko-KR" dirty="0"/>
              <a:t>. </a:t>
            </a:r>
            <a:r>
              <a:rPr lang="ko-KR" altLang="en-US" dirty="0"/>
              <a:t>다음과 같이 크롬 브라우저에서 결과가 출력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31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5CD76-8355-40C8-A390-C5C08C57E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3067780"/>
            <a:ext cx="4933950" cy="13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02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0.5 </a:t>
            </a:r>
            <a:r>
              <a:rPr lang="ko-KR" altLang="en-US" b="1" dirty="0"/>
              <a:t>마지막 추가 설정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0.5.2 </a:t>
            </a:r>
            <a:r>
              <a:rPr lang="ko-KR" altLang="en-US" b="1" dirty="0"/>
              <a:t>웹 서버 포트 변경 </a:t>
            </a:r>
            <a:r>
              <a:rPr lang="en-US" altLang="ko-KR" b="1" dirty="0"/>
              <a:t>1 – </a:t>
            </a:r>
            <a:r>
              <a:rPr lang="ko-KR" altLang="en-US" b="1" dirty="0"/>
              <a:t>이클립스</a:t>
            </a:r>
            <a:endParaRPr lang="en-US" altLang="ko-KR" b="1" dirty="0"/>
          </a:p>
          <a:p>
            <a:pPr marL="1152525" lvl="2" indent="-285750"/>
            <a:r>
              <a:rPr lang="ko-KR" altLang="en-US" dirty="0"/>
              <a:t>톰캣 웹 서버의 기본 </a:t>
            </a:r>
            <a:r>
              <a:rPr lang="en-US" altLang="ko-KR" dirty="0"/>
              <a:t>8080 </a:t>
            </a:r>
            <a:r>
              <a:rPr lang="ko-KR" altLang="en-US" dirty="0"/>
              <a:t>포트와 </a:t>
            </a:r>
            <a:r>
              <a:rPr lang="en-US" altLang="ko-KR" dirty="0"/>
              <a:t>5</a:t>
            </a:r>
            <a:r>
              <a:rPr lang="ko-KR" altLang="en-US" dirty="0"/>
              <a:t>장에서 설치하는 </a:t>
            </a:r>
            <a:r>
              <a:rPr lang="en-US" altLang="ko-KR" dirty="0"/>
              <a:t>Oracle XE </a:t>
            </a:r>
            <a:r>
              <a:rPr lang="ko-KR" altLang="en-US" dirty="0"/>
              <a:t>데이터베이스 포트가 같으므로 발생하는 충돌 회피를 위해 톰캣의 포트 번호를 다른 것으로 변경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프로젝트 탐색기 뷰의 </a:t>
            </a:r>
            <a:r>
              <a:rPr lang="en-US" altLang="ko-KR" dirty="0"/>
              <a:t>Servers </a:t>
            </a:r>
            <a:r>
              <a:rPr lang="ko-KR" altLang="en-US" dirty="0"/>
              <a:t>폴더 → 톰캣 서버 → </a:t>
            </a:r>
            <a:r>
              <a:rPr lang="en-US" altLang="ko-KR" dirty="0"/>
              <a:t>server.xml </a:t>
            </a:r>
            <a:r>
              <a:rPr lang="ko-KR" altLang="en-US" dirty="0"/>
              <a:t>더블클릭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02 ① </a:t>
            </a:r>
            <a:r>
              <a:rPr lang="ko-KR" altLang="en-US" dirty="0"/>
              <a:t>편집창 아래쪽에서 </a:t>
            </a:r>
            <a:r>
              <a:rPr lang="en-US" altLang="ko-KR" dirty="0"/>
              <a:t>[Source] </a:t>
            </a:r>
            <a:r>
              <a:rPr lang="ko-KR" altLang="en-US" dirty="0"/>
              <a:t>탭을</a:t>
            </a:r>
            <a:r>
              <a:rPr lang="en-US" altLang="ko-KR" dirty="0"/>
              <a:t> ② </a:t>
            </a:r>
            <a:r>
              <a:rPr lang="ko-KR" altLang="en-US" dirty="0"/>
              <a:t>스크롤 다운 </a:t>
            </a:r>
            <a:r>
              <a:rPr lang="en-US" altLang="ko-KR" dirty="0"/>
              <a:t>&lt;Connector&gt; </a:t>
            </a:r>
            <a:r>
              <a:rPr lang="ko-KR" altLang="en-US" dirty="0"/>
              <a:t>엘리먼트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③ port </a:t>
            </a:r>
            <a:r>
              <a:rPr lang="ko-KR" altLang="en-US" dirty="0"/>
              <a:t>속성의 값을 </a:t>
            </a:r>
            <a:r>
              <a:rPr lang="en-US" altLang="ko-KR" dirty="0"/>
              <a:t>8081</a:t>
            </a:r>
            <a:r>
              <a:rPr lang="ko-KR" altLang="en-US" dirty="0"/>
              <a:t>로 수정 </a:t>
            </a:r>
            <a:r>
              <a:rPr lang="en-US" altLang="ko-KR" dirty="0"/>
              <a:t>④ [Ctrl] + [S] </a:t>
            </a:r>
            <a:r>
              <a:rPr lang="ko-KR" altLang="en-US" dirty="0"/>
              <a:t>를 눌러 저장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03 ① </a:t>
            </a:r>
            <a:r>
              <a:rPr lang="ko-KR" altLang="en-US" dirty="0"/>
              <a:t>편집창에서 </a:t>
            </a:r>
            <a:r>
              <a:rPr lang="en-US" altLang="ko-KR" dirty="0" err="1"/>
              <a:t>HelloJSP.jsp</a:t>
            </a:r>
            <a:r>
              <a:rPr lang="en-US" altLang="ko-KR" dirty="0"/>
              <a:t> </a:t>
            </a:r>
            <a:r>
              <a:rPr lang="ko-KR" altLang="en-US" dirty="0"/>
              <a:t>파일을 선택 </a:t>
            </a:r>
            <a:r>
              <a:rPr lang="en-US" altLang="ko-KR" dirty="0"/>
              <a:t>② [Ctrl] + [F11]</a:t>
            </a:r>
            <a:r>
              <a:rPr lang="ko-KR" altLang="en-US" dirty="0"/>
              <a:t>을 눌러 </a:t>
            </a:r>
            <a:r>
              <a:rPr lang="en-US" altLang="ko-KR" dirty="0" err="1"/>
              <a:t>HelloJSP.jsp</a:t>
            </a:r>
            <a:r>
              <a:rPr lang="ko-KR" altLang="en-US" dirty="0"/>
              <a:t>를 다시 한번 실행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04 </a:t>
            </a:r>
            <a:r>
              <a:rPr lang="ko-KR" altLang="en-US" dirty="0"/>
              <a:t>서버 설정</a:t>
            </a:r>
            <a:r>
              <a:rPr lang="en-US" altLang="ko-KR" dirty="0"/>
              <a:t>(</a:t>
            </a:r>
            <a:r>
              <a:rPr lang="ko-KR" altLang="en-US" dirty="0"/>
              <a:t>포트 번호</a:t>
            </a:r>
            <a:r>
              <a:rPr lang="en-US" altLang="ko-KR" dirty="0"/>
              <a:t>)</a:t>
            </a:r>
            <a:r>
              <a:rPr lang="ko-KR" altLang="en-US" dirty="0"/>
              <a:t>을 변경했으므로 실행 전에 서버를 재시작할지 묻는 창이 뜨면 </a:t>
            </a:r>
            <a:r>
              <a:rPr lang="en-US" altLang="ko-KR" dirty="0"/>
              <a:t>[OK]</a:t>
            </a:r>
            <a:r>
              <a:rPr lang="ko-KR" altLang="en-US" dirty="0"/>
              <a:t>를 클릭해 재시작 후 파일을 실행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포트 번호가 </a:t>
            </a:r>
            <a:r>
              <a:rPr lang="en-US" altLang="ko-KR" dirty="0"/>
              <a:t>8081</a:t>
            </a:r>
            <a:r>
              <a:rPr lang="ko-KR" altLang="en-US" dirty="0"/>
              <a:t>로 변경된 것을 확인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95689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0.5 </a:t>
            </a:r>
            <a:r>
              <a:rPr lang="ko-KR" altLang="en-US" b="1" dirty="0"/>
              <a:t>마지막 추가 설정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0.5.3 </a:t>
            </a:r>
            <a:r>
              <a:rPr lang="ko-KR" altLang="en-US" b="1" dirty="0"/>
              <a:t>웹 서버 포트 변경 </a:t>
            </a:r>
            <a:r>
              <a:rPr lang="en-US" altLang="ko-KR" b="1" dirty="0"/>
              <a:t>2 - </a:t>
            </a:r>
            <a:r>
              <a:rPr lang="ko-KR" altLang="en-US" b="1" dirty="0"/>
              <a:t>톰캣 원본</a:t>
            </a:r>
            <a:endParaRPr lang="en-US" altLang="ko-KR" b="1" dirty="0"/>
          </a:p>
          <a:p>
            <a:pPr marL="1152525" lvl="2" indent="-285750"/>
            <a:r>
              <a:rPr lang="ko-KR" altLang="en-US" dirty="0"/>
              <a:t>방금 수정한 </a:t>
            </a:r>
            <a:r>
              <a:rPr lang="en-US" altLang="ko-KR" dirty="0"/>
              <a:t>server.xml</a:t>
            </a:r>
            <a:r>
              <a:rPr lang="ko-KR" altLang="en-US" dirty="0"/>
              <a:t>은 원본이 아니므로 통캣 원본도 수정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윈도우 탐색기를 열어 톰캣 설치 경로의 </a:t>
            </a:r>
            <a:r>
              <a:rPr lang="en-US" altLang="ko-KR" dirty="0"/>
              <a:t>conf </a:t>
            </a:r>
            <a:r>
              <a:rPr lang="ko-KR" altLang="en-US" dirty="0"/>
              <a:t>폴더로 이동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C:\01DevelopKits\apache-tomcat-9.0.52\conf</a:t>
            </a:r>
          </a:p>
          <a:p>
            <a:pPr marL="895350" lvl="1" indent="-298450">
              <a:buNone/>
            </a:pPr>
            <a:r>
              <a:rPr lang="en-US" altLang="ko-KR" dirty="0"/>
              <a:t>02 server.xml </a:t>
            </a:r>
            <a:r>
              <a:rPr lang="ko-KR" altLang="en-US" dirty="0"/>
              <a:t>파일을 메모장으로 오픈</a:t>
            </a:r>
            <a:r>
              <a:rPr lang="en-US" altLang="ko-KR" dirty="0"/>
              <a:t>(</a:t>
            </a:r>
            <a:r>
              <a:rPr lang="ko-KR" altLang="en-US" dirty="0"/>
              <a:t>마우스 우클릭 → </a:t>
            </a:r>
            <a:r>
              <a:rPr lang="en-US" altLang="ko-KR" dirty="0"/>
              <a:t>[</a:t>
            </a:r>
            <a:r>
              <a:rPr lang="ko-KR" altLang="en-US" dirty="0"/>
              <a:t>연결 프로그램</a:t>
            </a:r>
            <a:r>
              <a:rPr lang="en-US" altLang="ko-KR" dirty="0"/>
              <a:t>] → [</a:t>
            </a:r>
            <a:r>
              <a:rPr lang="ko-KR" altLang="en-US" dirty="0"/>
              <a:t>메모장</a:t>
            </a:r>
            <a:r>
              <a:rPr lang="en-US" altLang="ko-KR" dirty="0"/>
              <a:t>])</a:t>
            </a:r>
          </a:p>
          <a:p>
            <a:pPr marL="895350" lvl="1" indent="-298450">
              <a:buNone/>
            </a:pPr>
            <a:r>
              <a:rPr lang="en-US" altLang="ko-KR" dirty="0"/>
              <a:t>03 </a:t>
            </a:r>
            <a:r>
              <a:rPr lang="ko-KR" altLang="en-US" dirty="0"/>
              <a:t>이클립스에서 수정했을 때와 동일하게 </a:t>
            </a:r>
            <a:r>
              <a:rPr lang="en-US" altLang="ko-KR" dirty="0"/>
              <a:t>① Connector </a:t>
            </a:r>
            <a:r>
              <a:rPr lang="ko-KR" altLang="en-US" dirty="0"/>
              <a:t>엘리먼트 </a:t>
            </a:r>
            <a:r>
              <a:rPr lang="en-US" altLang="ko-KR" dirty="0"/>
              <a:t>② port </a:t>
            </a:r>
            <a:r>
              <a:rPr lang="ko-KR" altLang="en-US" dirty="0"/>
              <a:t>속성 값을 “</a:t>
            </a:r>
            <a:r>
              <a:rPr lang="en-US" altLang="ko-KR" dirty="0"/>
              <a:t>8081”</a:t>
            </a:r>
            <a:r>
              <a:rPr lang="ko-KR" altLang="en-US" dirty="0"/>
              <a:t>로 수정 </a:t>
            </a:r>
            <a:r>
              <a:rPr lang="en-US" altLang="ko-KR" dirty="0"/>
              <a:t>③ [Ctrl] + [S] </a:t>
            </a:r>
            <a:r>
              <a:rPr lang="ko-KR" altLang="en-US" dirty="0"/>
              <a:t>를 눌러 저장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33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3974E-ACC0-43DF-9FA2-5364314C9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9" y="3200400"/>
            <a:ext cx="4233772" cy="14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0.6 </a:t>
            </a:r>
            <a:r>
              <a:rPr lang="ko-KR" altLang="en-US" b="1" dirty="0"/>
              <a:t>예제 코드 다운로드 및 점검</a:t>
            </a:r>
            <a:r>
              <a:rPr lang="en-US" altLang="ko-KR" b="1" dirty="0"/>
              <a:t>(</a:t>
            </a:r>
            <a:r>
              <a:rPr lang="en-US" altLang="ko-KR" dirty="0"/>
              <a:t>1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0.6.1 </a:t>
            </a:r>
            <a:r>
              <a:rPr lang="ko-KR" altLang="en-US" b="1" dirty="0"/>
              <a:t>예제 코드 다운로드</a:t>
            </a:r>
            <a:endParaRPr lang="en-US" altLang="ko-KR" b="1" dirty="0"/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웹 브라우저로 이 교재의 깃허브 저장소에 접속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https://github.com/goldenrabbit2020/musthave_jsp</a:t>
            </a:r>
          </a:p>
          <a:p>
            <a:pPr marL="895350" lvl="1" indent="-298450">
              <a:buNone/>
            </a:pPr>
            <a:r>
              <a:rPr lang="en-US" altLang="ko-KR" dirty="0"/>
              <a:t>02 ① </a:t>
            </a:r>
            <a:r>
              <a:rPr lang="ko-KR" altLang="en-US" dirty="0"/>
              <a:t>화면 오른쪽의 </a:t>
            </a:r>
            <a:r>
              <a:rPr lang="en-US" altLang="ko-KR" dirty="0"/>
              <a:t>[Code] </a:t>
            </a:r>
            <a:r>
              <a:rPr lang="ko-KR" altLang="en-US" dirty="0"/>
              <a:t>버튼을 클릭 </a:t>
            </a:r>
            <a:r>
              <a:rPr lang="en-US" altLang="ko-KR" dirty="0"/>
              <a:t>② [Download ZIP] </a:t>
            </a:r>
            <a:r>
              <a:rPr lang="ko-KR" altLang="en-US" dirty="0"/>
              <a:t>선택 → 전체 코드가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ZIP </a:t>
            </a:r>
            <a:r>
              <a:rPr lang="ko-KR" altLang="en-US" dirty="0"/>
              <a:t>파일로 다운로드</a:t>
            </a:r>
            <a:endParaRPr lang="en-US" altLang="ko-KR" dirty="0"/>
          </a:p>
          <a:p>
            <a:pPr marL="895350" lvl="1" indent="-298450">
              <a:buNone/>
            </a:pP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34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BA8E2-035A-4593-B4B0-AF60CC4DA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425" y="2649276"/>
            <a:ext cx="3189484" cy="18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88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0.6 </a:t>
            </a:r>
            <a:r>
              <a:rPr lang="ko-KR" altLang="en-US" b="1" dirty="0"/>
              <a:t>예제 코드 다운로드 및 점검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marL="328612" indent="0">
              <a:buNone/>
            </a:pPr>
            <a:r>
              <a:rPr lang="en-US" altLang="ko-KR" b="1" dirty="0"/>
              <a:t>0.6.2 </a:t>
            </a:r>
            <a:r>
              <a:rPr lang="ko-KR" altLang="en-US" b="1" dirty="0"/>
              <a:t>예제 코드 확인</a:t>
            </a:r>
            <a:endParaRPr lang="en-US" altLang="ko-KR" b="1" dirty="0"/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이클립스에서 </a:t>
            </a:r>
            <a:r>
              <a:rPr lang="en-US" altLang="ko-KR" dirty="0"/>
              <a:t>① [File] → ② [Import] </a:t>
            </a:r>
            <a:r>
              <a:rPr lang="ko-KR" altLang="en-US" dirty="0"/>
              <a:t>메뉴를 선택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02 ① [General] → ② [Existing Projects into Workspace] </a:t>
            </a:r>
            <a:r>
              <a:rPr lang="ko-KR" altLang="en-US" dirty="0"/>
              <a:t>선택 후 </a:t>
            </a:r>
            <a:r>
              <a:rPr lang="en-US" altLang="ko-KR" dirty="0"/>
              <a:t>③ [Next]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03 ① [Select archive file:]</a:t>
            </a:r>
            <a:r>
              <a:rPr lang="ko-KR" altLang="en-US" dirty="0"/>
              <a:t> → </a:t>
            </a:r>
            <a:r>
              <a:rPr lang="en-US" altLang="ko-KR" dirty="0"/>
              <a:t>② [Browse] </a:t>
            </a:r>
            <a:r>
              <a:rPr lang="ko-KR" altLang="en-US" dirty="0"/>
              <a:t>버튼을 클릭하여 앞 절에서 내려받은 </a:t>
            </a:r>
            <a:r>
              <a:rPr lang="en-US" altLang="ko-KR" dirty="0"/>
              <a:t>ZIP</a:t>
            </a:r>
            <a:br>
              <a:rPr lang="en-US" altLang="ko-KR" dirty="0"/>
            </a:br>
            <a:r>
              <a:rPr lang="ko-KR" altLang="en-US" dirty="0"/>
              <a:t>파일을 선택하고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③ [Finish] </a:t>
            </a:r>
            <a:r>
              <a:rPr lang="ko-KR" altLang="en-US" dirty="0"/>
              <a:t>버튼을 클릭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MustHaveJSP_origin</a:t>
            </a:r>
            <a:r>
              <a:rPr lang="en-US" altLang="ko-KR" dirty="0"/>
              <a:t> </a:t>
            </a:r>
            <a:r>
              <a:rPr lang="ko-KR" altLang="en-US" dirty="0"/>
              <a:t>프로젝트가 생성 </a:t>
            </a:r>
            <a:r>
              <a:rPr lang="en-US" altLang="ko-KR" dirty="0"/>
              <a:t>(</a:t>
            </a:r>
            <a:r>
              <a:rPr lang="ko-KR" altLang="en-US" dirty="0"/>
              <a:t>교재의 모든 예제 코드가 포함됨</a:t>
            </a:r>
            <a:r>
              <a:rPr lang="en-US" altLang="ko-KR" dirty="0"/>
              <a:t>)</a:t>
            </a:r>
          </a:p>
          <a:p>
            <a:pPr marL="895350" lvl="1" indent="-298450">
              <a:buNone/>
            </a:pPr>
            <a:r>
              <a:rPr lang="en-US" altLang="ko-KR" dirty="0"/>
              <a:t>04 ① </a:t>
            </a:r>
            <a:r>
              <a:rPr lang="ko-KR" altLang="en-US" dirty="0"/>
              <a:t>프로젝트를 확장하여 </a:t>
            </a:r>
            <a:r>
              <a:rPr lang="en-US" altLang="ko-KR" dirty="0" err="1"/>
              <a:t>WebContent</a:t>
            </a:r>
            <a:r>
              <a:rPr lang="en-US" altLang="ko-KR" dirty="0"/>
              <a:t> </a:t>
            </a:r>
            <a:r>
              <a:rPr lang="ko-KR" altLang="en-US" dirty="0"/>
              <a:t>밑의 </a:t>
            </a:r>
            <a:r>
              <a:rPr lang="en-US" altLang="ko-KR" dirty="0" err="1"/>
              <a:t>HelloJSP.jsp</a:t>
            </a:r>
            <a:r>
              <a:rPr lang="en-US" altLang="ko-KR" dirty="0"/>
              <a:t> </a:t>
            </a:r>
            <a:r>
              <a:rPr lang="ko-KR" altLang="en-US" dirty="0"/>
              <a:t>파일 찾아 더블클릭 →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0.4.2</a:t>
            </a:r>
            <a:r>
              <a:rPr lang="ko-KR" altLang="en-US" dirty="0"/>
              <a:t>절에서처럼 </a:t>
            </a:r>
            <a:r>
              <a:rPr lang="en-US" altLang="ko-KR" dirty="0"/>
              <a:t>Ctrl + F11 </a:t>
            </a:r>
            <a:r>
              <a:rPr lang="ko-KR" altLang="en-US" dirty="0"/>
              <a:t>키를 눌러 실행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웹 브라우저가 열리며 똑같은 결과가 나타남</a:t>
            </a:r>
            <a:endParaRPr lang="en-US" altLang="ko-KR" dirty="0"/>
          </a:p>
          <a:p>
            <a:pPr marL="895350" lvl="1" indent="-298450">
              <a:buNone/>
            </a:pP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35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66DE6-0957-4825-BDF1-7B82DBF0C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3750598"/>
            <a:ext cx="3624262" cy="109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1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0.2 </a:t>
            </a:r>
            <a:r>
              <a:rPr lang="ko-KR" altLang="en-US" b="1" dirty="0"/>
              <a:t>톰캣 설치</a:t>
            </a:r>
            <a:r>
              <a:rPr lang="en-US" altLang="ko-KR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lvl="2"/>
            <a:r>
              <a:rPr lang="ko-KR" altLang="en-US" dirty="0">
                <a:solidFill>
                  <a:schemeClr val="tx1"/>
                </a:solidFill>
              </a:rPr>
              <a:t>아파치 톰캣</a:t>
            </a:r>
            <a:r>
              <a:rPr lang="en-US" altLang="ko-KR" dirty="0">
                <a:solidFill>
                  <a:schemeClr val="tx1"/>
                </a:solidFill>
              </a:rPr>
              <a:t>(Apache Tomcat): </a:t>
            </a:r>
            <a:r>
              <a:rPr lang="ko-KR" altLang="en-US" dirty="0">
                <a:solidFill>
                  <a:schemeClr val="tx1"/>
                </a:solidFill>
              </a:rPr>
              <a:t>아파치 소프트웨어 재단에서 제공하는 웹 애플리케이션 서버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JSP</a:t>
            </a:r>
            <a:r>
              <a:rPr lang="ko-KR" altLang="en-US" dirty="0">
                <a:solidFill>
                  <a:schemeClr val="tx1"/>
                </a:solidFill>
              </a:rPr>
              <a:t>와 서블릿 등 동적 웹 개발에 필요한 기술을 지원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톰캣도 </a:t>
            </a:r>
            <a:r>
              <a:rPr lang="en-US" altLang="ko-KR" dirty="0">
                <a:solidFill>
                  <a:schemeClr val="tx1"/>
                </a:solidFill>
              </a:rPr>
              <a:t>OpenJDK</a:t>
            </a:r>
            <a:r>
              <a:rPr lang="ko-KR" altLang="en-US" dirty="0">
                <a:solidFill>
                  <a:schemeClr val="tx1"/>
                </a:solidFill>
              </a:rPr>
              <a:t>와 마찬가지로 별도 설치없이 압축만 해제하면 설치 완료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>
              <a:solidFill>
                <a:schemeClr val="tx1"/>
              </a:solidFill>
            </a:endParaRPr>
          </a:p>
          <a:p>
            <a:pPr marL="895350" lvl="1" indent="-298450">
              <a:buNone/>
            </a:pPr>
            <a:r>
              <a:rPr lang="en-US" altLang="ko-KR" dirty="0"/>
              <a:t>01 </a:t>
            </a:r>
            <a:r>
              <a:rPr lang="ko-KR" altLang="en-US" dirty="0"/>
              <a:t>톰캣 배포 사이트에 접속 </a:t>
            </a:r>
            <a:r>
              <a:rPr lang="en-US" altLang="ko-KR" dirty="0"/>
              <a:t>- http://tomcat.apache.org</a:t>
            </a:r>
          </a:p>
          <a:p>
            <a:pPr marL="895350" lvl="1" indent="-298450">
              <a:buNone/>
            </a:pPr>
            <a:r>
              <a:rPr lang="en-US" altLang="ko-KR" dirty="0"/>
              <a:t>02 [Download] </a:t>
            </a:r>
            <a:r>
              <a:rPr lang="ko-KR" altLang="en-US" dirty="0"/>
              <a:t>절의 </a:t>
            </a:r>
            <a:r>
              <a:rPr lang="en-US" altLang="ko-KR" dirty="0"/>
              <a:t>[Tomcat 9]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03 [64-bit Windows zip] </a:t>
            </a:r>
            <a:r>
              <a:rPr lang="ko-KR" altLang="en-US" dirty="0"/>
              <a:t>링크를 클릭하여 다운로드를 진행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04 </a:t>
            </a:r>
            <a:r>
              <a:rPr lang="ko-KR" altLang="en-US" dirty="0"/>
              <a:t>다운로드한 파일의 압축을 푼 후 </a:t>
            </a:r>
            <a:r>
              <a:rPr lang="en-US" altLang="ko-KR" dirty="0" smtClean="0"/>
              <a:t>C:\</a:t>
            </a:r>
            <a:r>
              <a:rPr lang="ko-KR" altLang="en-US" dirty="0" smtClean="0"/>
              <a:t>임의의 위치로 이동</a:t>
            </a:r>
            <a:endParaRPr lang="en-US" altLang="ko-KR" dirty="0"/>
          </a:p>
          <a:p>
            <a:pPr marL="895350" lvl="1" indent="-298450">
              <a:buNone/>
            </a:pPr>
            <a:r>
              <a:rPr lang="en-US" altLang="ko-KR" dirty="0"/>
              <a:t>	C:\apache-tomcat-9.0.68</a:t>
            </a:r>
            <a:endParaRPr lang="en-US" altLang="ko-KR" dirty="0"/>
          </a:p>
          <a:p>
            <a:pPr marL="895350" lvl="1" indent="-298450">
              <a:buNone/>
            </a:pPr>
            <a:endParaRPr lang="en-US" altLang="ko-KR" dirty="0"/>
          </a:p>
          <a:p>
            <a:pPr marL="596900" lvl="1" indent="0">
              <a:buNone/>
            </a:pP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1295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0.2 </a:t>
            </a:r>
            <a:r>
              <a:rPr lang="ko-KR" altLang="en-US" b="1" dirty="0"/>
              <a:t>톰캣 설치</a:t>
            </a:r>
            <a:r>
              <a:rPr lang="en-US" altLang="ko-KR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99" y="941524"/>
            <a:ext cx="8258663" cy="33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6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0.2 </a:t>
            </a:r>
            <a:r>
              <a:rPr lang="ko-KR" altLang="en-US" b="1" dirty="0"/>
              <a:t>톰캣 설치</a:t>
            </a:r>
            <a:r>
              <a:rPr lang="en-US" altLang="ko-KR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02" y="1020815"/>
            <a:ext cx="8673650" cy="375754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3302" y="2592570"/>
            <a:ext cx="638372" cy="106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91978" y="2405739"/>
            <a:ext cx="249624" cy="106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21580" y="4548343"/>
            <a:ext cx="1130084" cy="1282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73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0.2 </a:t>
            </a:r>
            <a:r>
              <a:rPr lang="ko-KR" altLang="en-US" b="1" dirty="0"/>
              <a:t>톰캣 설치</a:t>
            </a:r>
            <a:r>
              <a:rPr lang="en-US" altLang="ko-KR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615" y="1173009"/>
            <a:ext cx="4851473" cy="32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7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0.2 </a:t>
            </a:r>
            <a:r>
              <a:rPr lang="ko-KR" altLang="en-US" b="1" dirty="0"/>
              <a:t>톰캣 설치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963490"/>
          </a:xfrm>
        </p:spPr>
        <p:txBody>
          <a:bodyPr>
            <a:normAutofit/>
          </a:bodyPr>
          <a:lstStyle/>
          <a:p>
            <a:pPr lvl="2"/>
            <a:r>
              <a:rPr lang="ko-KR" altLang="en-US" dirty="0">
                <a:solidFill>
                  <a:schemeClr val="tx1"/>
                </a:solidFill>
              </a:rPr>
              <a:t>톰캣 버전별 기술 사양</a:t>
            </a:r>
            <a:endParaRPr lang="en-US" altLang="ko-KR" dirty="0"/>
          </a:p>
          <a:p>
            <a:pPr marL="596900" lvl="1" indent="0">
              <a:buNone/>
            </a:pP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AB22D-81AE-4FC4-8980-7CC956426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329782"/>
            <a:ext cx="5586167" cy="2483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D2B0BE-9E79-49E4-B705-0E885B16899F}"/>
              </a:ext>
            </a:extLst>
          </p:cNvPr>
          <p:cNvSpPr txBox="1"/>
          <p:nvPr/>
        </p:nvSpPr>
        <p:spPr>
          <a:xfrm>
            <a:off x="3200400" y="3813718"/>
            <a:ext cx="36811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https://tomcat.apache.org/whichversion.html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D6EC6-9BEA-4409-9EE1-75E9386E1189}"/>
              </a:ext>
            </a:extLst>
          </p:cNvPr>
          <p:cNvSpPr txBox="1"/>
          <p:nvPr/>
        </p:nvSpPr>
        <p:spPr>
          <a:xfrm>
            <a:off x="1211343" y="4230128"/>
            <a:ext cx="64903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02800"/>
                </a:solidFill>
                <a:latin typeface="+mn-ea"/>
                <a:ea typeface="+mn-ea"/>
              </a:rPr>
              <a:t>톰캣 </a:t>
            </a:r>
            <a:r>
              <a:rPr lang="en-US" altLang="ko-KR" dirty="0">
                <a:solidFill>
                  <a:srgbClr val="502800"/>
                </a:solidFill>
                <a:latin typeface="+mn-ea"/>
                <a:ea typeface="+mn-ea"/>
              </a:rPr>
              <a:t>9.0.x</a:t>
            </a:r>
            <a:r>
              <a:rPr lang="ko-KR" altLang="en-US" dirty="0">
                <a:solidFill>
                  <a:srgbClr val="502800"/>
                </a:solidFill>
                <a:latin typeface="+mn-ea"/>
                <a:ea typeface="+mn-ea"/>
              </a:rPr>
              <a:t>를 사용하므로 </a:t>
            </a:r>
            <a:r>
              <a:rPr lang="en-US" altLang="ko-KR" dirty="0">
                <a:solidFill>
                  <a:srgbClr val="502800"/>
                </a:solidFill>
                <a:latin typeface="+mn-ea"/>
                <a:ea typeface="+mn-ea"/>
              </a:rPr>
              <a:t>JSP 2.3</a:t>
            </a:r>
            <a:r>
              <a:rPr lang="ko-KR" altLang="en-US" dirty="0">
                <a:solidFill>
                  <a:srgbClr val="502800"/>
                </a:solidFill>
                <a:latin typeface="+mn-ea"/>
                <a:ea typeface="+mn-ea"/>
              </a:rPr>
              <a:t>과 서블릿 </a:t>
            </a:r>
            <a:r>
              <a:rPr lang="en-US" altLang="ko-KR" dirty="0">
                <a:solidFill>
                  <a:srgbClr val="502800"/>
                </a:solidFill>
                <a:latin typeface="+mn-ea"/>
                <a:ea typeface="+mn-ea"/>
              </a:rPr>
              <a:t>4.0 </a:t>
            </a:r>
            <a:r>
              <a:rPr lang="ko-KR" altLang="en-US" dirty="0">
                <a:solidFill>
                  <a:srgbClr val="502800"/>
                </a:solidFill>
                <a:latin typeface="+mn-ea"/>
                <a:ea typeface="+mn-ea"/>
              </a:rPr>
              <a:t>버전으로 학습</a:t>
            </a:r>
            <a:endParaRPr lang="en-US" altLang="ko-KR" dirty="0">
              <a:solidFill>
                <a:srgbClr val="502800"/>
              </a:solidFill>
              <a:latin typeface="+mn-ea"/>
              <a:ea typeface="+mn-ea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02800"/>
                </a:solidFill>
                <a:latin typeface="+mn-ea"/>
                <a:ea typeface="+mn-ea"/>
              </a:rPr>
              <a:t>최신 버전보다는 현업에서 가장 널리 쓰이는 버전이 적합</a:t>
            </a:r>
          </a:p>
        </p:txBody>
      </p:sp>
    </p:spTree>
    <p:extLst>
      <p:ext uri="{BB962C8B-B14F-4D97-AF65-F5344CB8AC3E}">
        <p14:creationId xmlns:p14="http://schemas.microsoft.com/office/powerpoint/2010/main" val="215764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0.3 </a:t>
            </a:r>
            <a:r>
              <a:rPr lang="ko-KR" altLang="en-US" b="1" dirty="0"/>
              <a:t>이클립스 설치 및 설정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24" y="872958"/>
            <a:ext cx="7350714" cy="37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362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7728</TotalTime>
  <Words>810</Words>
  <Application>Microsoft Office PowerPoint</Application>
  <PresentationFormat>화면 슬라이드 쇼(16:9)</PresentationFormat>
  <Paragraphs>170</Paragraphs>
  <Slides>35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나눔고딕코딩</vt:lpstr>
      <vt:lpstr>Arial</vt:lpstr>
      <vt:lpstr>Simple Light</vt:lpstr>
      <vt:lpstr>PowerPoint 프레젠테이션</vt:lpstr>
      <vt:lpstr>PowerPoint 프레젠테이션</vt:lpstr>
      <vt:lpstr>PowerPoint 프레젠테이션</vt:lpstr>
      <vt:lpstr>0.2 톰캣 설치(1)</vt:lpstr>
      <vt:lpstr>0.2 톰캣 설치(1)</vt:lpstr>
      <vt:lpstr>0.2 톰캣 설치(1)</vt:lpstr>
      <vt:lpstr>0.2 톰캣 설치(1)</vt:lpstr>
      <vt:lpstr>0.2 톰캣 설치(2)</vt:lpstr>
      <vt:lpstr>0.3 이클립스 설치 및 설정(1)</vt:lpstr>
      <vt:lpstr>0.3 이클립스 설치 및 설정(1)</vt:lpstr>
      <vt:lpstr>0.3 이클립스 설치 및 설정(1)</vt:lpstr>
      <vt:lpstr>0.3 이클립스 설치 및 설정(1)</vt:lpstr>
      <vt:lpstr>0.3 이클립스 설치 및 설정(1)</vt:lpstr>
      <vt:lpstr>0.3 이클립스 설치 및 설정(1)</vt:lpstr>
      <vt:lpstr>0.3 이클립스 설치 및 설정(1)</vt:lpstr>
      <vt:lpstr>0.3 이클립스 설치 및 설정(1)</vt:lpstr>
      <vt:lpstr>0.3 이클립스 설치 및 설정(1)</vt:lpstr>
      <vt:lpstr>0.3 이클립스 설치 및 설정(2)</vt:lpstr>
      <vt:lpstr>0.3 이클립스 설치 및 설정(1)</vt:lpstr>
      <vt:lpstr>0.3 이클립스 설치 및 설정(1)</vt:lpstr>
      <vt:lpstr>0.4 첫 번째 JSP 예제(1)</vt:lpstr>
      <vt:lpstr>0.4 첫 번째 JSP 예제(1)</vt:lpstr>
      <vt:lpstr>0.4 첫 번째 JSP 예제(1)</vt:lpstr>
      <vt:lpstr>0.4 첫 번째 JSP 예제(1)</vt:lpstr>
      <vt:lpstr>0.4 첫 번째 JSP 예제(1)</vt:lpstr>
      <vt:lpstr>0.4 첫 번째 JSP 예제(1)</vt:lpstr>
      <vt:lpstr>0.4 첫 번째 JSP 예제(1)</vt:lpstr>
      <vt:lpstr>0.4 첫 번째 JSP 예제(1)</vt:lpstr>
      <vt:lpstr>0.4 첫 번째 JSP 예제(2)</vt:lpstr>
      <vt:lpstr>0.4 첫 번째 JSP 예제(3)</vt:lpstr>
      <vt:lpstr>0.5 마지막 추가 설정(1)</vt:lpstr>
      <vt:lpstr>0.5 마지막 추가 설정(2)</vt:lpstr>
      <vt:lpstr>0.5 마지막 추가 설정(3)</vt:lpstr>
      <vt:lpstr>0.6 예제 코드 다운로드 및 점검(1)</vt:lpstr>
      <vt:lpstr>0.6 예제 코드 다운로드 및 점검(2)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USER</cp:lastModifiedBy>
  <cp:revision>29</cp:revision>
  <dcterms:modified xsi:type="dcterms:W3CDTF">2022-10-26T03:55:44Z</dcterms:modified>
</cp:coreProperties>
</file>