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62" r:id="rId3"/>
    <p:sldId id="260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고딕코딩" panose="020B0600000101010101" charset="-12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75" autoAdjust="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91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142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27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69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22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79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16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601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780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21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160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098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109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2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23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17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24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62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85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 err="1"/>
              <a:t>asdf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3633" y="1090114"/>
            <a:ext cx="5561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latin typeface="+mj-ea"/>
                <a:ea typeface="+mj-ea"/>
              </a:rPr>
              <a:t>웹 프로그래밍</a:t>
            </a:r>
            <a:endParaRPr lang="ko-KR" altLang="en-US" sz="8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8121" y="3102077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1.1.4 JSP, </a:t>
            </a:r>
            <a:r>
              <a:rPr lang="ko-KR" altLang="en-US" sz="1800" b="1" i="0" u="none" strike="noStrike" baseline="0" dirty="0"/>
              <a:t>자바 웹 기술의 최종 진화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서블릿과 </a:t>
            </a:r>
            <a:r>
              <a:rPr lang="en-US" altLang="ko-KR" dirty="0"/>
              <a:t>JSP </a:t>
            </a:r>
            <a:r>
              <a:rPr lang="ko-KR" altLang="en-US" dirty="0"/>
              <a:t>기술의 차이점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ADE7D4C-C450-4504-AED9-D064DFE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62014"/>
              </p:ext>
            </p:extLst>
          </p:nvPr>
        </p:nvGraphicFramePr>
        <p:xfrm>
          <a:off x="1295400" y="1728066"/>
          <a:ext cx="7296150" cy="1925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서블릿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JSP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자바 코드 안에서 전체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페이지를 생성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코드 안에서 필요한 부분만 자바 코드를 스크립트 형태로 추가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변수 선언 및 초기화가 반드시 선행되어야 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자주 쓰이는 기능을 내장 객체로 제공하여 즉시 사용 가능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컨트롤러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(Controller)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를 만들 때 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처리된 결과를 보여주는 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(View)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를 만들 때 사용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1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lt"/>
              </a:rPr>
              <a:t>1.1 </a:t>
            </a:r>
            <a:r>
              <a:rPr lang="ko-KR" altLang="en-US" b="1" dirty="0">
                <a:latin typeface="+mj-lt"/>
              </a:rPr>
              <a:t>동적 웹 페이지로의 여정과 </a:t>
            </a:r>
            <a:r>
              <a:rPr lang="en-US" altLang="ko-KR" b="1" dirty="0">
                <a:latin typeface="+mj-lt"/>
              </a:rPr>
              <a:t>JSP(6)</a:t>
            </a:r>
            <a:endParaRPr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1.1.5 </a:t>
            </a:r>
            <a:r>
              <a:rPr lang="ko-KR" altLang="en-US" sz="1800" b="1" i="0" u="none" strike="noStrike" baseline="0" dirty="0"/>
              <a:t>오늘날의 웹 사이트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 오늘날의 일반적인 웹 구동 방식</a:t>
            </a:r>
            <a:r>
              <a:rPr lang="en-US" altLang="ko-KR" dirty="0"/>
              <a:t>(</a:t>
            </a:r>
            <a:r>
              <a:rPr lang="ko-KR" altLang="en-US" dirty="0"/>
              <a:t>자바 중심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E9339-E1B2-4BA5-AC3E-494A1957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696910"/>
            <a:ext cx="5695950" cy="30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1.2 JSP </a:t>
            </a:r>
            <a:r>
              <a:rPr lang="ko-KR" altLang="en-US" b="1" dirty="0"/>
              <a:t>파일 기본 구조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dirty="0"/>
              <a:t>JSP</a:t>
            </a:r>
            <a:r>
              <a:rPr lang="ko-KR" altLang="en-US" dirty="0"/>
              <a:t>의 주된 목적은 웹 브라우저에 띄울 </a:t>
            </a:r>
            <a:r>
              <a:rPr lang="en-US" altLang="ko-KR" dirty="0"/>
              <a:t>HTML </a:t>
            </a:r>
            <a:r>
              <a:rPr lang="ko-KR" altLang="en-US" dirty="0"/>
              <a:t>파일을 생성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BA43E4-29E2-444E-A031-E24C7902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9439"/>
              </p:ext>
            </p:extLst>
          </p:nvPr>
        </p:nvGraphicFramePr>
        <p:xfrm>
          <a:off x="1314450" y="1371377"/>
          <a:ext cx="43815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str1 = "JSP";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str2 = 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안녕하세요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..";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&lt;!DOCTYPE 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&lt;meta charset="UTF-8"&gt;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&lt;title&gt;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HelloJSP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&lt;h2&gt;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처음 만들어보는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 str1 %&gt;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&lt;/h2&gt;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 요소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표현식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&lt;p&gt;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(str2 + str1 + 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열공합시다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^^*");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&lt;/p&gt;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37DDBF-9FFB-4E1F-BBDA-3C6566A510ED}"/>
              </a:ext>
            </a:extLst>
          </p:cNvPr>
          <p:cNvSpPr txBox="1"/>
          <p:nvPr/>
        </p:nvSpPr>
        <p:spPr>
          <a:xfrm>
            <a:off x="6019800" y="14219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지시어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F2E01-3CB7-43A2-8535-C36C572D5F78}"/>
              </a:ext>
            </a:extLst>
          </p:cNvPr>
          <p:cNvSpPr txBox="1"/>
          <p:nvPr/>
        </p:nvSpPr>
        <p:spPr>
          <a:xfrm>
            <a:off x="6019800" y="1873659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스크립트 요소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선언부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CA1C3-5479-4FFF-A500-104B0F0EA0D0}"/>
              </a:ext>
            </a:extLst>
          </p:cNvPr>
          <p:cNvSpPr txBox="1"/>
          <p:nvPr/>
        </p:nvSpPr>
        <p:spPr>
          <a:xfrm>
            <a:off x="6019800" y="3306947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스크립트 요소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표현식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66CF-6293-4E0D-8C50-3DC7974E6DE2}"/>
              </a:ext>
            </a:extLst>
          </p:cNvPr>
          <p:cNvSpPr txBox="1"/>
          <p:nvPr/>
        </p:nvSpPr>
        <p:spPr>
          <a:xfrm>
            <a:off x="6019800" y="3704543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스크립트 요소</a:t>
            </a:r>
          </a:p>
          <a:p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스크립틀릿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A853F281-1AF6-4F1F-BFEF-95D2FC6C0661}"/>
              </a:ext>
            </a:extLst>
          </p:cNvPr>
          <p:cNvSpPr/>
          <p:nvPr/>
        </p:nvSpPr>
        <p:spPr>
          <a:xfrm>
            <a:off x="5762625" y="1464791"/>
            <a:ext cx="171450" cy="18358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E8A79CE-119D-43D3-BA45-0F4EC8CA9A6C}"/>
              </a:ext>
            </a:extLst>
          </p:cNvPr>
          <p:cNvSpPr/>
          <p:nvPr/>
        </p:nvSpPr>
        <p:spPr>
          <a:xfrm>
            <a:off x="5762625" y="1734463"/>
            <a:ext cx="190500" cy="5079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DB13901F-0A63-45C5-8E3D-D479C4275231}"/>
              </a:ext>
            </a:extLst>
          </p:cNvPr>
          <p:cNvSpPr/>
          <p:nvPr/>
        </p:nvSpPr>
        <p:spPr>
          <a:xfrm>
            <a:off x="5781675" y="3676651"/>
            <a:ext cx="171450" cy="43923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3E3B3-F108-4C6C-B2DA-1DB0760029DD}"/>
              </a:ext>
            </a:extLst>
          </p:cNvPr>
          <p:cNvCxnSpPr>
            <a:endCxn id="10" idx="1"/>
          </p:cNvCxnSpPr>
          <p:nvPr/>
        </p:nvCxnSpPr>
        <p:spPr>
          <a:xfrm>
            <a:off x="5762625" y="3445446"/>
            <a:ext cx="2571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2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</a:t>
            </a:r>
            <a:r>
              <a:rPr lang="en-US" altLang="ko-KR" dirty="0"/>
              <a:t>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 dirty="0"/>
              <a:t>지시어</a:t>
            </a:r>
            <a:r>
              <a:rPr lang="en-US" altLang="ko-KR" dirty="0"/>
              <a:t>(</a:t>
            </a:r>
            <a:r>
              <a:rPr lang="ko-KR" altLang="en-US" dirty="0"/>
              <a:t>지시자</a:t>
            </a:r>
            <a:r>
              <a:rPr lang="en-US" altLang="ko-KR" dirty="0"/>
              <a:t>, </a:t>
            </a:r>
            <a:r>
              <a:rPr lang="ko-KR" altLang="en-US" dirty="0"/>
              <a:t>디렉티브</a:t>
            </a:r>
            <a:r>
              <a:rPr lang="en-US" altLang="ko-KR" dirty="0"/>
              <a:t>): JSP </a:t>
            </a:r>
            <a:r>
              <a:rPr lang="ko-KR" altLang="en-US" dirty="0"/>
              <a:t>페이지를 자바</a:t>
            </a:r>
            <a:r>
              <a:rPr lang="en-US" altLang="ko-KR" dirty="0"/>
              <a:t>(</a:t>
            </a:r>
            <a:r>
              <a:rPr lang="ko-KR" altLang="en-US" dirty="0"/>
              <a:t>서블릿</a:t>
            </a:r>
            <a:r>
              <a:rPr lang="en-US" altLang="ko-KR" dirty="0"/>
              <a:t>) </a:t>
            </a:r>
            <a:r>
              <a:rPr lang="ko-KR" altLang="en-US" dirty="0"/>
              <a:t>코드로 변환하는 데 필요한 정보를 </a:t>
            </a:r>
            <a:r>
              <a:rPr lang="en-US" altLang="ko-KR" dirty="0"/>
              <a:t>JSP </a:t>
            </a:r>
            <a:r>
              <a:rPr lang="ko-KR" altLang="en-US" dirty="0"/>
              <a:t>엔진에 알려주며</a:t>
            </a:r>
            <a:r>
              <a:rPr lang="en-US" altLang="ko-KR" dirty="0"/>
              <a:t>, </a:t>
            </a:r>
            <a:r>
              <a:rPr lang="ko-KR" altLang="en-US" dirty="0"/>
              <a:t>주로 스크립트 언어나 인코딩 방식 등을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page </a:t>
            </a:r>
            <a:r>
              <a:rPr lang="ko-KR" altLang="en-US" dirty="0"/>
              <a:t>지시어 </a:t>
            </a:r>
            <a:r>
              <a:rPr lang="en-US" altLang="ko-KR" dirty="0"/>
              <a:t>: JSP </a:t>
            </a:r>
            <a:r>
              <a:rPr lang="ko-KR" altLang="en-US" dirty="0"/>
              <a:t>페이지에 대한 정보를 설정</a:t>
            </a:r>
            <a:endParaRPr lang="en-US" altLang="ko-KR" dirty="0"/>
          </a:p>
          <a:p>
            <a:pPr lvl="2"/>
            <a:r>
              <a:rPr lang="en-US" altLang="ko-KR" dirty="0"/>
              <a:t>include </a:t>
            </a:r>
            <a:r>
              <a:rPr lang="ko-KR" altLang="en-US" dirty="0"/>
              <a:t>지시어 </a:t>
            </a:r>
            <a:r>
              <a:rPr lang="en-US" altLang="ko-KR" dirty="0"/>
              <a:t>: </a:t>
            </a:r>
            <a:r>
              <a:rPr lang="ko-KR" altLang="en-US" dirty="0"/>
              <a:t>외부 파일을 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포함시킴</a:t>
            </a:r>
            <a:endParaRPr lang="en-US" altLang="ko-KR" dirty="0"/>
          </a:p>
          <a:p>
            <a:pPr lvl="2"/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 </a:t>
            </a:r>
            <a:r>
              <a:rPr lang="en-US" altLang="ko-KR" dirty="0"/>
              <a:t>: </a:t>
            </a:r>
            <a:r>
              <a:rPr lang="ko-KR" altLang="en-US" dirty="0"/>
              <a:t>표현 언어에서 사용할 자바 클래스나 </a:t>
            </a:r>
            <a:r>
              <a:rPr lang="en-US" altLang="ko-KR" dirty="0"/>
              <a:t>JSTL</a:t>
            </a:r>
            <a:r>
              <a:rPr lang="ko-KR" altLang="en-US" dirty="0"/>
              <a:t>을 선언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F9F8E9-161E-4D2D-BCF1-CD2DFD95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08449"/>
              </p:ext>
            </p:extLst>
          </p:nvPr>
        </p:nvGraphicFramePr>
        <p:xfrm>
          <a:off x="1295400" y="1658320"/>
          <a:ext cx="39373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3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지시어종류 속성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1"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2" ... 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1.3.1 page </a:t>
            </a:r>
            <a:r>
              <a:rPr lang="ko-KR" altLang="en-US" b="1" dirty="0"/>
              <a:t>지시어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1500B7F-584E-4270-8D1E-63722AA9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0990"/>
              </p:ext>
            </p:extLst>
          </p:nvPr>
        </p:nvGraphicFramePr>
        <p:xfrm>
          <a:off x="907944" y="1474470"/>
          <a:ext cx="7296150" cy="3230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53854909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Info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대한 설명을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Language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페이지에서 사용할 스크립팅 언어를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contentType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페이지에서 생성할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MIME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타입을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pageEncoding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charset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과 같이 인코딩을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ISO-8859-1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0949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Import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페이지에서 사용할 자바 패키지와 클래스를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74864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Session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세션 사용 여부를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92521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Buffer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출력 버퍼의 크기를 지정합니다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버퍼를 사용하지 않으려면 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none”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8KB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85412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autoFlush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출력 버퍼가 모두 채워졌을 때 자동으로 비울 지를 결정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buffer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속성이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none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 때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 지정하면 에러가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14879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trimDirective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Whitespaces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지시어 선언으로 인한  공백을 제거할지 여부를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476790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errorPage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해당 페이지에서 에러가 발생했을 때 에러 발생 여부를 보여줄 페이지를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65925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isErrorPage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해당 페이지가 에러를 처리할지 여부를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4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0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1.3.1 page </a:t>
            </a:r>
            <a:r>
              <a:rPr lang="ko-KR" altLang="en-US" b="1" dirty="0"/>
              <a:t>지시어</a:t>
            </a:r>
            <a:endParaRPr lang="en-US" altLang="ko-KR" b="1" dirty="0"/>
          </a:p>
          <a:p>
            <a:pPr lvl="1"/>
            <a:r>
              <a:rPr lang="en-US" altLang="ko-KR" dirty="0"/>
              <a:t>language, </a:t>
            </a:r>
            <a:r>
              <a:rPr lang="en-US" altLang="ko-KR" dirty="0" err="1"/>
              <a:t>contentType</a:t>
            </a:r>
            <a:r>
              <a:rPr lang="en-US" altLang="ko-KR" dirty="0"/>
              <a:t>, </a:t>
            </a:r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language : </a:t>
            </a:r>
            <a:r>
              <a:rPr lang="ko-KR" altLang="en-US" dirty="0"/>
              <a:t>스크립팅 언어는 자바를 사용</a:t>
            </a:r>
            <a:endParaRPr lang="en-US" altLang="ko-KR" dirty="0"/>
          </a:p>
          <a:p>
            <a:pPr lvl="2"/>
            <a:r>
              <a:rPr lang="en-US" altLang="ko-KR" dirty="0" err="1"/>
              <a:t>contentType</a:t>
            </a:r>
            <a:r>
              <a:rPr lang="en-US" altLang="ko-KR" dirty="0"/>
              <a:t> : </a:t>
            </a:r>
            <a:r>
              <a:rPr lang="ko-KR" altLang="en-US" dirty="0"/>
              <a:t>문서의 타입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MIME </a:t>
            </a:r>
            <a:r>
              <a:rPr lang="ko-KR" altLang="en-US" dirty="0"/>
              <a:t>타입은 </a:t>
            </a:r>
            <a:r>
              <a:rPr lang="en-US" altLang="ko-KR" dirty="0"/>
              <a:t>text/html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캐릭터셋은 </a:t>
            </a:r>
            <a:r>
              <a:rPr lang="en-US" altLang="ko-KR" dirty="0"/>
              <a:t>UTF-8</a:t>
            </a:r>
          </a:p>
          <a:p>
            <a:pPr lvl="2"/>
            <a:r>
              <a:rPr lang="en-US" altLang="ko-KR" dirty="0" err="1"/>
              <a:t>pageEncoding</a:t>
            </a:r>
            <a:r>
              <a:rPr lang="en-US" altLang="ko-KR" dirty="0"/>
              <a:t> : </a:t>
            </a:r>
            <a:r>
              <a:rPr lang="ko-KR" altLang="en-US" dirty="0"/>
              <a:t>소스 코드의 인코딩 방식은 </a:t>
            </a:r>
            <a:r>
              <a:rPr lang="en-US" altLang="ko-KR" dirty="0"/>
              <a:t>UTF-8</a:t>
            </a:r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속하지 않은 클래스를 </a:t>
            </a:r>
            <a:r>
              <a:rPr lang="en-US" altLang="ko-KR" dirty="0"/>
              <a:t>JSP </a:t>
            </a:r>
            <a:r>
              <a:rPr lang="ko-KR" altLang="en-US" dirty="0"/>
              <a:t>문서에서 사용하기 위해 임포트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6A6055-332D-427C-8329-1C58689B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0322"/>
              </p:ext>
            </p:extLst>
          </p:nvPr>
        </p:nvGraphicFramePr>
        <p:xfrm>
          <a:off x="1295400" y="1734520"/>
          <a:ext cx="525177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7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56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errorPage</a:t>
            </a:r>
            <a:r>
              <a:rPr lang="en-US" altLang="ko-KR" dirty="0"/>
              <a:t>,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실행 도중에 에러가 발생하면 “</a:t>
            </a:r>
            <a:r>
              <a:rPr lang="en-US" altLang="ko-KR" dirty="0"/>
              <a:t>HTTP Status 500” </a:t>
            </a:r>
            <a:r>
              <a:rPr lang="ko-KR" altLang="en-US" dirty="0"/>
              <a:t>에러 화면을 웹 브라우저에 표시</a:t>
            </a:r>
            <a:endParaRPr lang="en-US" altLang="ko-KR" dirty="0"/>
          </a:p>
          <a:p>
            <a:pPr marL="1076325" lvl="2" indent="-180975">
              <a:buFont typeface="+mj-lt"/>
              <a:buAutoNum type="arabicPeriod"/>
            </a:pPr>
            <a:r>
              <a:rPr lang="en-US" altLang="ko-KR" dirty="0"/>
              <a:t>try/catch</a:t>
            </a:r>
            <a:r>
              <a:rPr lang="ko-KR" altLang="en-US" dirty="0"/>
              <a:t>를 사용하여 직접 에러를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예외 발생 부분을 </a:t>
            </a:r>
            <a:r>
              <a:rPr lang="en-US" altLang="ko-KR" dirty="0"/>
              <a:t>try/catch </a:t>
            </a:r>
            <a:r>
              <a:rPr lang="ko-KR" altLang="en-US" dirty="0"/>
              <a:t>구문으로 감싸기</a:t>
            </a:r>
            <a:r>
              <a:rPr lang="en-US" altLang="ko-KR" dirty="0"/>
              <a:t>. </a:t>
            </a:r>
            <a:r>
              <a:rPr lang="ko-KR" altLang="en-US" dirty="0"/>
              <a:t>이 페이지는 실행하는 즉시 예외가 발생하므로 </a:t>
            </a:r>
            <a:r>
              <a:rPr lang="en-US" altLang="ko-KR" dirty="0"/>
              <a:t>catch</a:t>
            </a:r>
            <a:r>
              <a:rPr lang="ko-KR" altLang="en-US" dirty="0"/>
              <a:t>절이 실행</a:t>
            </a:r>
            <a:endParaRPr lang="en-US" altLang="ko-KR" dirty="0"/>
          </a:p>
          <a:p>
            <a:pPr marL="1076325" lvl="2" indent="-180975">
              <a:buFont typeface="+mj-lt"/>
              <a:buAutoNum type="arabicPeriod"/>
            </a:pPr>
            <a:endParaRPr lang="en-US" altLang="ko-KR" dirty="0"/>
          </a:p>
          <a:p>
            <a:pPr marL="1076325" lvl="2" indent="-180975">
              <a:buFont typeface="+mj-lt"/>
              <a:buAutoNum type="arabicPeriod"/>
            </a:pPr>
            <a:r>
              <a:rPr lang="en-US" altLang="ko-KR" dirty="0" err="1"/>
              <a:t>errorPage</a:t>
            </a:r>
            <a:r>
              <a:rPr lang="en-US" altLang="ko-KR" dirty="0"/>
              <a:t>,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속성을 사용하여 디자인이 적용된 페이지로 대체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개발자가 지정한 </a:t>
            </a:r>
            <a:r>
              <a:rPr lang="en-US" altLang="ko-KR" dirty="0"/>
              <a:t>JSP </a:t>
            </a:r>
            <a:r>
              <a:rPr lang="ko-KR" altLang="en-US" dirty="0"/>
              <a:t>화면을 보여줌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① </a:t>
            </a:r>
            <a:r>
              <a:rPr lang="ko-KR" altLang="en-US" dirty="0"/>
              <a:t>우선 </a:t>
            </a:r>
            <a:r>
              <a:rPr lang="en-US" altLang="ko-KR" dirty="0" err="1"/>
              <a:t>ErrorPage.jsp</a:t>
            </a:r>
            <a:r>
              <a:rPr lang="en-US" altLang="ko-KR" dirty="0"/>
              <a:t> </a:t>
            </a:r>
            <a:r>
              <a:rPr lang="ko-KR" altLang="en-US" dirty="0"/>
              <a:t>파일을 생성한 후 </a:t>
            </a:r>
            <a:r>
              <a:rPr lang="en-US" altLang="ko-KR" dirty="0"/>
              <a:t>② [</a:t>
            </a:r>
            <a:r>
              <a:rPr lang="ko-KR" altLang="en-US" dirty="0"/>
              <a:t>예제 </a:t>
            </a:r>
            <a:r>
              <a:rPr lang="en-US" altLang="ko-KR" dirty="0"/>
              <a:t>1-2]</a:t>
            </a:r>
            <a:r>
              <a:rPr lang="ko-KR" altLang="en-US" dirty="0"/>
              <a:t>의 </a:t>
            </a:r>
            <a:r>
              <a:rPr lang="en-US" altLang="ko-KR" dirty="0"/>
              <a:t>Error500.jsp </a:t>
            </a:r>
            <a:r>
              <a:rPr lang="ko-KR" altLang="en-US" dirty="0"/>
              <a:t>코드를 그대로 붙여 넣고 </a:t>
            </a:r>
            <a:r>
              <a:rPr lang="en-US" altLang="ko-KR" dirty="0"/>
              <a:t>③ </a:t>
            </a:r>
            <a:r>
              <a:rPr lang="ko-KR" altLang="en-US" dirty="0"/>
              <a:t>다음의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1-4]</a:t>
            </a:r>
            <a:r>
              <a:rPr lang="ko-KR" altLang="en-US" dirty="0"/>
              <a:t>처럼 상단 지시어 부분에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속성을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페이지에서 에러가 발생했을 때 직접 처리하지 않고</a:t>
            </a:r>
            <a:r>
              <a:rPr lang="en-US" altLang="ko-KR" dirty="0"/>
              <a:t>, ①</a:t>
            </a:r>
            <a:r>
              <a:rPr lang="ko-KR" altLang="en-US" dirty="0"/>
              <a:t>에서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지정한 페이지를 웹 브라우저에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에러 페이지에서는</a:t>
            </a:r>
            <a:r>
              <a:rPr lang="en-US" altLang="ko-KR" dirty="0"/>
              <a:t> </a:t>
            </a:r>
            <a:r>
              <a:rPr lang="ko-KR" altLang="en-US" dirty="0"/>
              <a:t>반드시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속성을 “</a:t>
            </a:r>
            <a:r>
              <a:rPr lang="en-US" altLang="ko-KR" dirty="0"/>
              <a:t>true”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954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trimDirectiveWhitespaces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지시어 때문에 생성된 불필요한 공백을 제거하려면 </a:t>
            </a:r>
            <a:r>
              <a:rPr lang="en-US" altLang="ko-KR" dirty="0" err="1"/>
              <a:t>trimDirectiveWhitespaces</a:t>
            </a:r>
            <a:r>
              <a:rPr lang="en-US" altLang="ko-KR" dirty="0"/>
              <a:t> </a:t>
            </a:r>
            <a:r>
              <a:rPr lang="ko-KR" altLang="en-US" dirty="0"/>
              <a:t>속성을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page </a:t>
            </a:r>
            <a:r>
              <a:rPr lang="ko-KR" altLang="en-US" dirty="0"/>
              <a:t>지시어 속성에 </a:t>
            </a:r>
            <a:r>
              <a:rPr lang="en-US" altLang="ko-KR" dirty="0" err="1"/>
              <a:t>trimDirectiveWhitespaces</a:t>
            </a:r>
            <a:r>
              <a:rPr lang="ko-KR" altLang="en-US" dirty="0"/>
              <a:t>를 추가하여 </a:t>
            </a:r>
            <a:r>
              <a:rPr lang="en-US" altLang="ko-KR" dirty="0"/>
              <a:t>true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/>
            <a:r>
              <a:rPr lang="en-US" altLang="ko-KR" dirty="0"/>
              <a:t>buffer, </a:t>
            </a:r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buffer </a:t>
            </a:r>
            <a:r>
              <a:rPr lang="ko-KR" altLang="en-US" dirty="0"/>
              <a:t>속성</a:t>
            </a:r>
            <a:r>
              <a:rPr lang="en-US" altLang="ko-KR" dirty="0"/>
              <a:t>:</a:t>
            </a:r>
            <a:r>
              <a:rPr lang="ko-KR" altLang="en-US" dirty="0"/>
              <a:t> 응답 결과를 웹 브라우저로 즉시 전송하지 않고</a:t>
            </a:r>
            <a:r>
              <a:rPr lang="en-US" altLang="ko-KR" dirty="0"/>
              <a:t>, </a:t>
            </a:r>
            <a:r>
              <a:rPr lang="ko-KR" altLang="en-US" dirty="0"/>
              <a:t>출력할 내용을 버퍼에 저장했다가 일정량이 되었을 때 전송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버퍼의 크기를 설정</a:t>
            </a:r>
            <a:r>
              <a:rPr lang="en-US" altLang="ko-KR" dirty="0"/>
              <a:t>(</a:t>
            </a:r>
            <a:r>
              <a:rPr lang="ko-KR" altLang="en-US" dirty="0"/>
              <a:t>기본값은 </a:t>
            </a:r>
            <a:r>
              <a:rPr lang="en-US" altLang="ko-KR" dirty="0"/>
              <a:t>8kb)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버퍼를 사용하고 싶지 않다면 “</a:t>
            </a:r>
            <a:r>
              <a:rPr lang="en-US" altLang="ko-KR" dirty="0"/>
              <a:t>none”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2"/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버퍼가 모두 채워졌을 때의 처리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true(</a:t>
            </a:r>
            <a:r>
              <a:rPr lang="ko-KR" altLang="en-US" dirty="0"/>
              <a:t>기본값</a:t>
            </a:r>
            <a:r>
              <a:rPr lang="en-US" altLang="ko-KR" dirty="0"/>
              <a:t>) : </a:t>
            </a:r>
            <a:r>
              <a:rPr lang="ko-KR" altLang="en-US" dirty="0"/>
              <a:t>버퍼가 채워지면 자동으로 플러시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false : </a:t>
            </a:r>
            <a:r>
              <a:rPr lang="ko-KR" altLang="en-US" dirty="0"/>
              <a:t>버퍼가 채워지면 예외를 발생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8404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1.3.2 include </a:t>
            </a:r>
            <a:r>
              <a:rPr lang="ko-KR" altLang="en-US" sz="1800" b="1" i="0" u="none" strike="noStrike" baseline="0" dirty="0"/>
              <a:t>지시어</a:t>
            </a:r>
            <a:endParaRPr lang="en-US" altLang="ko-KR" dirty="0"/>
          </a:p>
          <a:p>
            <a:pPr lvl="2"/>
            <a:r>
              <a:rPr lang="ko-KR" altLang="en-US" dirty="0"/>
              <a:t>반복되는 부분을 별도의 파일에 작성해두고 필요한 페이지에서 </a:t>
            </a:r>
            <a:r>
              <a:rPr lang="en-US" altLang="ko-KR" dirty="0"/>
              <a:t>include </a:t>
            </a:r>
            <a:r>
              <a:rPr lang="ko-KR" altLang="en-US" dirty="0"/>
              <a:t>지시어로 포함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29EDEE-EB4E-4177-8D59-9DB0658E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24217"/>
              </p:ext>
            </p:extLst>
          </p:nvPr>
        </p:nvGraphicFramePr>
        <p:xfrm>
          <a:off x="1295400" y="1686895"/>
          <a:ext cx="34706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6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include file="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포함할 파일의 경로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335FC7-DB28-4499-A4BB-E42041A7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39120"/>
              </p:ext>
            </p:extLst>
          </p:nvPr>
        </p:nvGraphicFramePr>
        <p:xfrm>
          <a:off x="1295400" y="2025377"/>
          <a:ext cx="442912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include file="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IncludeFile.jsp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%&gt;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&lt;!DOCTYPE 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&lt;meta charset="UTF-8"&gt;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&lt;title&gt;include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오늘 날짜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" + today);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("&lt;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/&gt;");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내일 날짜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" + tomorrow);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05A854-663A-4C5A-95DB-CE18F2F85CA2}"/>
              </a:ext>
            </a:extLst>
          </p:cNvPr>
          <p:cNvSpPr txBox="1"/>
          <p:nvPr/>
        </p:nvSpPr>
        <p:spPr>
          <a:xfrm>
            <a:off x="4766002" y="2318950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① 다른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JSP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파일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ea typeface="+mn-ea"/>
              </a:rPr>
              <a:t>IncludeFile.jsp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포함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BDAD1-7A62-4769-B357-79FB9BE9D1BD}"/>
              </a:ext>
            </a:extLst>
          </p:cNvPr>
          <p:cNvSpPr txBox="1"/>
          <p:nvPr/>
        </p:nvSpPr>
        <p:spPr>
          <a:xfrm>
            <a:off x="4816433" y="3834828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②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ea typeface="+mn-ea"/>
              </a:rPr>
              <a:t>IncludeFile.jsp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에서 선언한 변수 사용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A9DD7-0B86-4B84-AE26-EE311C64BC14}"/>
              </a:ext>
            </a:extLst>
          </p:cNvPr>
          <p:cNvCxnSpPr>
            <a:cxnSpLocks/>
          </p:cNvCxnSpPr>
          <p:nvPr/>
        </p:nvCxnSpPr>
        <p:spPr>
          <a:xfrm>
            <a:off x="4257675" y="2457450"/>
            <a:ext cx="468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F5D266EC-F400-46CF-9F10-40A857F874B4}"/>
              </a:ext>
            </a:extLst>
          </p:cNvPr>
          <p:cNvSpPr/>
          <p:nvPr/>
        </p:nvSpPr>
        <p:spPr>
          <a:xfrm>
            <a:off x="4635457" y="3805394"/>
            <a:ext cx="180976" cy="34398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17ED3-DC52-443E-B7E3-279C23171E5C}"/>
              </a:ext>
            </a:extLst>
          </p:cNvPr>
          <p:cNvSpPr txBox="1"/>
          <p:nvPr/>
        </p:nvSpPr>
        <p:spPr>
          <a:xfrm>
            <a:off x="2286000" y="4403104"/>
            <a:ext cx="3438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예제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1-9]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다른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JSP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파일을 포함하는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JSP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6531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1.3.3 </a:t>
            </a:r>
            <a:r>
              <a:rPr lang="en-US" altLang="ko-KR" sz="1800" b="1" i="0" u="none" strike="noStrike" baseline="0" dirty="0" err="1"/>
              <a:t>taglib</a:t>
            </a:r>
            <a:r>
              <a:rPr lang="en-US" altLang="ko-KR" sz="1800" b="1" i="0" u="none" strike="noStrike" baseline="0" dirty="0"/>
              <a:t> </a:t>
            </a:r>
            <a:r>
              <a:rPr lang="ko-KR" altLang="en-US" sz="1800" b="1" i="0" u="none" strike="noStrike" baseline="0" dirty="0"/>
              <a:t>지시어</a:t>
            </a:r>
            <a:endParaRPr lang="en-US" altLang="ko-KR" dirty="0"/>
          </a:p>
          <a:p>
            <a:pPr lvl="2"/>
            <a:r>
              <a:rPr lang="en-US" altLang="ko-KR" dirty="0" err="1"/>
              <a:t>taglib</a:t>
            </a:r>
            <a:r>
              <a:rPr lang="ko-KR" altLang="en-US" dirty="0"/>
              <a:t>은 </a:t>
            </a:r>
            <a:r>
              <a:rPr lang="en-US" altLang="ko-KR" dirty="0"/>
              <a:t>EL(</a:t>
            </a:r>
            <a:r>
              <a:rPr lang="ko-KR" altLang="en-US" dirty="0"/>
              <a:t>표현 언어</a:t>
            </a:r>
            <a:r>
              <a:rPr lang="en-US" altLang="ko-KR" dirty="0"/>
              <a:t>)</a:t>
            </a:r>
            <a:r>
              <a:rPr lang="ko-KR" altLang="en-US" dirty="0"/>
              <a:t>에서 자바 클래스의 메서드를 호출하거나 </a:t>
            </a:r>
            <a:r>
              <a:rPr lang="en-US" altLang="ko-KR" dirty="0"/>
              <a:t>JSTL(JSP </a:t>
            </a:r>
            <a:r>
              <a:rPr lang="ko-KR" altLang="en-US" dirty="0"/>
              <a:t>표준 태그 라이브러리</a:t>
            </a:r>
            <a:r>
              <a:rPr lang="en-US" altLang="ko-KR" dirty="0"/>
              <a:t>)</a:t>
            </a:r>
            <a:r>
              <a:rPr lang="ko-KR" altLang="en-US" dirty="0"/>
              <a:t>을 사용하기 위한 지시어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자세한 설명은 </a:t>
            </a:r>
            <a:r>
              <a:rPr lang="en-US" altLang="ko-KR" dirty="0"/>
              <a:t>10</a:t>
            </a:r>
            <a:r>
              <a:rPr lang="ko-KR" altLang="en-US" dirty="0"/>
              <a:t>장과 </a:t>
            </a:r>
            <a:r>
              <a:rPr lang="en-US" altLang="ko-KR" dirty="0"/>
              <a:t>11</a:t>
            </a:r>
            <a:r>
              <a:rPr lang="ko-KR" altLang="en-US" dirty="0"/>
              <a:t>장을 참고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2603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01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2885284" y="2349606"/>
            <a:ext cx="4510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>
                <a:solidFill>
                  <a:schemeClr val="lt1"/>
                </a:solidFill>
              </a:rPr>
              <a:t>JSP </a:t>
            </a:r>
            <a:r>
              <a:rPr lang="ko-KR" altLang="en-US" sz="4000" b="1" dirty="0">
                <a:solidFill>
                  <a:schemeClr val="lt1"/>
                </a:solidFill>
              </a:rPr>
              <a:t>기본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1.4.1 </a:t>
            </a:r>
            <a:r>
              <a:rPr lang="ko-KR" altLang="en-US" sz="1800" b="1" i="0" u="none" strike="noStrike" baseline="0" dirty="0"/>
              <a:t>선언부</a:t>
            </a:r>
            <a:r>
              <a:rPr lang="en-US" altLang="ko-KR" sz="1800" b="1" i="0" u="none" strike="noStrike" baseline="0" dirty="0"/>
              <a:t>(Declaration)</a:t>
            </a:r>
            <a:endParaRPr lang="en-US" altLang="ko-KR" dirty="0"/>
          </a:p>
          <a:p>
            <a:pPr lvl="2"/>
            <a:r>
              <a:rPr lang="ko-KR" altLang="en-US" dirty="0"/>
              <a:t>선언부에서는 스크립틀릿이나 표현식에서 사용할 멤버 변수나 메서드를 선언</a:t>
            </a:r>
            <a:endParaRPr lang="en-US" altLang="ko-KR" dirty="0"/>
          </a:p>
          <a:p>
            <a:pPr lvl="2"/>
            <a:r>
              <a:rPr lang="ko-KR" altLang="en-US" dirty="0"/>
              <a:t>서블릿으로 변환 시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/>
              <a:t>메서드 ‘외부’에 선언됨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14300" indent="0" algn="l">
              <a:buNone/>
            </a:pPr>
            <a:r>
              <a:rPr lang="en-US" altLang="ko-KR" sz="1800" b="1" i="0" u="none" strike="noStrike" baseline="0" dirty="0"/>
              <a:t>1.4.2 </a:t>
            </a:r>
            <a:r>
              <a:rPr lang="ko-KR" altLang="en-US" sz="1800" b="1" i="0" u="none" strike="noStrike" baseline="0" dirty="0"/>
              <a:t>스크립틀릿</a:t>
            </a:r>
            <a:r>
              <a:rPr lang="en-US" altLang="ko-KR" sz="1800" b="1" i="0" u="none" strike="noStrike" baseline="0" dirty="0"/>
              <a:t>(</a:t>
            </a:r>
            <a:r>
              <a:rPr lang="en-US" altLang="ko-KR" sz="1800" b="1" i="0" u="none" strike="noStrike" baseline="0" dirty="0" err="1"/>
              <a:t>Scriptlet</a:t>
            </a:r>
            <a:r>
              <a:rPr lang="en-US" altLang="ko-KR" sz="1800" b="1" i="0" u="none" strike="noStrike" baseline="0" dirty="0"/>
              <a:t>)</a:t>
            </a:r>
          </a:p>
          <a:p>
            <a:pPr lvl="2"/>
            <a:r>
              <a:rPr lang="en-US" altLang="ko-KR" b="0" i="0" u="none" strike="noStrike" baseline="0" dirty="0"/>
              <a:t>JSP </a:t>
            </a:r>
            <a:r>
              <a:rPr lang="ko-KR" altLang="en-US" b="0" i="0" u="none" strike="noStrike" baseline="0" dirty="0"/>
              <a:t>페이지가 요청을 받을 때 실행돼야 할 자바 코드를 작성하는 영역</a:t>
            </a:r>
            <a:endParaRPr lang="en-US" altLang="ko-KR" b="0" i="0" u="none" strike="noStrike" baseline="0" dirty="0"/>
          </a:p>
          <a:p>
            <a:pPr lvl="2"/>
            <a:r>
              <a:rPr lang="ko-KR" altLang="en-US" b="0" i="0" u="none" strike="noStrike" baseline="0" dirty="0"/>
              <a:t>서블릿으로 변환 시 </a:t>
            </a:r>
            <a:r>
              <a:rPr lang="en-US" altLang="ko-KR" b="0" i="0" u="none" strike="noStrike" baseline="0" dirty="0"/>
              <a:t>_</a:t>
            </a:r>
            <a:r>
              <a:rPr lang="en-US" altLang="ko-KR" b="0" i="0" u="none" strike="noStrike" baseline="0" dirty="0" err="1"/>
              <a:t>jspService</a:t>
            </a:r>
            <a:r>
              <a:rPr lang="en-US" altLang="ko-KR" b="0" i="0" u="none" strike="noStrike" baseline="0" dirty="0"/>
              <a:t>( ) </a:t>
            </a:r>
            <a:r>
              <a:rPr lang="ko-KR" altLang="en-US" b="0" i="0" u="none" strike="noStrike" baseline="0" dirty="0"/>
              <a:t>메서드 ‘내부’에 그대로 기술됨</a:t>
            </a:r>
            <a:endParaRPr lang="en-US" altLang="ko-KR" b="0" i="0" u="none" strike="noStrike" baseline="0" dirty="0"/>
          </a:p>
          <a:p>
            <a:pPr lvl="2"/>
            <a:r>
              <a:rPr lang="ko-KR" altLang="en-US" dirty="0"/>
              <a:t>선언부에서 정의한 메서드를 호출만 할 수 있을 뿐</a:t>
            </a:r>
            <a:r>
              <a:rPr lang="en-US" altLang="ko-KR" dirty="0"/>
              <a:t>, </a:t>
            </a:r>
            <a:r>
              <a:rPr lang="ko-KR" altLang="en-US" dirty="0"/>
              <a:t>다른 메서드를 선언할 수는 없음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EEF773-2E26-4007-9FAF-E83D6FB96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41585"/>
              </p:ext>
            </p:extLst>
          </p:nvPr>
        </p:nvGraphicFramePr>
        <p:xfrm>
          <a:off x="1295400" y="1953595"/>
          <a:ext cx="27562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메서드 선언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3ADDC-CD94-4B72-A71D-C60C6DE0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27378"/>
              </p:ext>
            </p:extLst>
          </p:nvPr>
        </p:nvGraphicFramePr>
        <p:xfrm>
          <a:off x="1295400" y="3508885"/>
          <a:ext cx="27562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 코드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54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1.4.3 </a:t>
            </a:r>
            <a:r>
              <a:rPr lang="ko-KR" altLang="en-US" sz="1800" b="1" i="0" u="none" strike="noStrike" baseline="0" dirty="0"/>
              <a:t>표현식</a:t>
            </a:r>
            <a:r>
              <a:rPr lang="en-US" altLang="ko-KR" sz="1800" b="1" i="0" u="none" strike="noStrike" baseline="0" dirty="0"/>
              <a:t>(Expression)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실행 결과로 하나의 값이 남는 문장’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연산자를 사용한 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식</a:t>
            </a:r>
            <a:r>
              <a:rPr lang="en-US" altLang="ko-KR" dirty="0"/>
              <a:t>, ‘</a:t>
            </a:r>
            <a:r>
              <a:rPr lang="ko-KR" altLang="en-US" dirty="0"/>
              <a:t>반환값이 있는’ 메서드 호출 등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3ADDC-CD94-4B72-A71D-C60C6DE0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9787"/>
              </p:ext>
            </p:extLst>
          </p:nvPr>
        </p:nvGraphicFramePr>
        <p:xfrm>
          <a:off x="1295400" y="1965835"/>
          <a:ext cx="27562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 표현식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0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1.4.4 </a:t>
            </a:r>
            <a:r>
              <a:rPr lang="ko-KR" altLang="en-US" sz="1800" b="1" i="0" u="none" strike="noStrike" baseline="0" dirty="0"/>
              <a:t>스크립트 요소 활용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3ADDC-CD94-4B72-A71D-C60C6DE0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56927"/>
              </p:ext>
            </p:extLst>
          </p:nvPr>
        </p:nvGraphicFramePr>
        <p:xfrm>
          <a:off x="1295400" y="1432435"/>
          <a:ext cx="5334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public int add(int num1 , int num2) {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return num1 + num2;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&lt;html&gt;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&lt;head&gt;&lt;title&gt;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 요소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&lt;/title&gt;&lt;/head&gt;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 result = add(10, 20);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덧셈 결과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 : &lt;%= result %&gt; &lt;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/&gt; 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덧셈 결과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 : &lt;%= add(30, 40) %&gt;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67E6A5-FF37-424F-81CE-6DACB86F496E}"/>
              </a:ext>
            </a:extLst>
          </p:cNvPr>
          <p:cNvSpPr txBox="1"/>
          <p:nvPr/>
        </p:nvSpPr>
        <p:spPr>
          <a:xfrm>
            <a:off x="1940633" y="1776025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① 선언부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메서드 선언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7A1A2-2BCD-41B1-A410-7D2A2319912E}"/>
              </a:ext>
            </a:extLst>
          </p:cNvPr>
          <p:cNvSpPr txBox="1"/>
          <p:nvPr/>
        </p:nvSpPr>
        <p:spPr>
          <a:xfrm>
            <a:off x="1950158" y="3100002"/>
            <a:ext cx="2097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②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스크립틀릿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자바 코드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8D73-1BA0-48BF-ADD2-59B48830A4EF}"/>
              </a:ext>
            </a:extLst>
          </p:cNvPr>
          <p:cNvSpPr txBox="1"/>
          <p:nvPr/>
        </p:nvSpPr>
        <p:spPr>
          <a:xfrm>
            <a:off x="3962400" y="3597072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③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표현식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25918-F944-43BE-8BA7-01CA6AA89D47}"/>
              </a:ext>
            </a:extLst>
          </p:cNvPr>
          <p:cNvSpPr txBox="1"/>
          <p:nvPr/>
        </p:nvSpPr>
        <p:spPr>
          <a:xfrm>
            <a:off x="3818783" y="3780953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④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표현식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메서드 호출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58ADE-492C-429F-AE05-9CEFAFD6D258}"/>
              </a:ext>
            </a:extLst>
          </p:cNvPr>
          <p:cNvSpPr txBox="1"/>
          <p:nvPr/>
        </p:nvSpPr>
        <p:spPr>
          <a:xfrm>
            <a:off x="4309571" y="4077284"/>
            <a:ext cx="2705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예제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1-10]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스크립트 요소 활용</a:t>
            </a:r>
          </a:p>
        </p:txBody>
      </p:sp>
    </p:spTree>
    <p:extLst>
      <p:ext uri="{BB962C8B-B14F-4D97-AF65-F5344CB8AC3E}">
        <p14:creationId xmlns:p14="http://schemas.microsoft.com/office/powerpoint/2010/main" val="3911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1.4.4 </a:t>
            </a:r>
            <a:r>
              <a:rPr lang="ko-KR" altLang="en-US" sz="1800" b="1" i="0" u="none" strike="noStrike" baseline="0" dirty="0"/>
              <a:t>스크립트 요소 활용</a:t>
            </a:r>
            <a:endParaRPr lang="en-US" altLang="ko-KR" sz="1800" b="1" i="0" u="none" strike="noStrike" baseline="0" dirty="0"/>
          </a:p>
          <a:p>
            <a:pPr marL="627063" lvl="2" indent="0">
              <a:buNone/>
            </a:pPr>
            <a:r>
              <a:rPr lang="ko-KR" altLang="en-US" dirty="0"/>
              <a:t>① 선언부에서 </a:t>
            </a:r>
            <a:r>
              <a:rPr lang="en-US" altLang="ko-KR" dirty="0"/>
              <a:t>add( )</a:t>
            </a:r>
            <a:r>
              <a:rPr lang="ko-KR" altLang="en-US" dirty="0"/>
              <a:t>라는 메서드를 정의</a:t>
            </a:r>
            <a:r>
              <a:rPr lang="en-US" altLang="ko-KR" dirty="0"/>
              <a:t>. </a:t>
            </a:r>
            <a:r>
              <a:rPr lang="ko-KR" altLang="en-US" dirty="0"/>
              <a:t>전달받은 두 매개변수의 합을 반환하는 간단한 메서드</a:t>
            </a: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② 스크립틀릿에서는 </a:t>
            </a:r>
            <a:r>
              <a:rPr lang="en-US" altLang="ko-KR" dirty="0"/>
              <a:t>add( ) </a:t>
            </a:r>
            <a:r>
              <a:rPr lang="ko-KR" altLang="en-US" dirty="0"/>
              <a:t>메서드에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을 전달하여 그 결과를 </a:t>
            </a:r>
            <a:r>
              <a:rPr lang="en-US" altLang="ko-KR" dirty="0"/>
              <a:t>result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③ ④ 표현식을 이용하여 각각 </a:t>
            </a:r>
            <a:r>
              <a:rPr lang="en-US" altLang="ko-KR" dirty="0"/>
              <a:t>result</a:t>
            </a:r>
            <a:r>
              <a:rPr lang="ko-KR" altLang="en-US" dirty="0"/>
              <a:t>의 값과 </a:t>
            </a:r>
            <a:r>
              <a:rPr lang="en-US" altLang="ko-KR" dirty="0"/>
              <a:t>add(30, 40)</a:t>
            </a:r>
            <a:r>
              <a:rPr lang="ko-KR" altLang="en-US" dirty="0"/>
              <a:t>의 반환값을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-④</a:t>
            </a:r>
            <a:r>
              <a:rPr lang="ko-KR" altLang="en-US" dirty="0"/>
              <a:t>처럼 반환값이 있는 메서드는 표현식에서 바로 호출하는 게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0A661-5C77-49F3-BC7B-31C8EC06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696664"/>
            <a:ext cx="5217215" cy="9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1.4.4 </a:t>
            </a:r>
            <a:r>
              <a:rPr lang="ko-KR" altLang="en-US" sz="1800" b="1" i="0" u="none" strike="noStrike" baseline="0" dirty="0"/>
              <a:t>스크립트 요소 활용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실행한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1-10] </a:t>
            </a:r>
            <a:r>
              <a:rPr lang="ko-KR" altLang="en-US" dirty="0"/>
              <a:t>파일이 서블릿으로 변환된 후 컴파일까지 완료되어 생성된 </a:t>
            </a:r>
            <a:r>
              <a:rPr lang="en-US" altLang="ko-KR" dirty="0"/>
              <a:t>2</a:t>
            </a:r>
            <a:r>
              <a:rPr lang="ko-KR" altLang="en-US" dirty="0"/>
              <a:t>개의 파일</a:t>
            </a:r>
            <a:endParaRPr lang="en-US" altLang="ko-KR" dirty="0"/>
          </a:p>
          <a:p>
            <a:pPr lvl="2"/>
            <a:r>
              <a:rPr lang="en-US" altLang="ko-KR" dirty="0" err="1"/>
              <a:t>ScriptElements.jsp</a:t>
            </a:r>
            <a:r>
              <a:rPr lang="ko-KR" altLang="en-US" dirty="0"/>
              <a:t>가 처음 실행 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ScriptElements_jsp.java</a:t>
            </a:r>
            <a:r>
              <a:rPr lang="ko-KR" altLang="en-US" dirty="0"/>
              <a:t>로 변환된 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ScriptElements_jsp.class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2"/>
            <a:r>
              <a:rPr lang="ko-KR" altLang="en-US" dirty="0"/>
              <a:t>메모장으로 </a:t>
            </a:r>
            <a:r>
              <a:rPr lang="en-US" altLang="ko-KR" dirty="0"/>
              <a:t>.java </a:t>
            </a:r>
            <a:r>
              <a:rPr lang="ko-KR" altLang="en-US" dirty="0"/>
              <a:t>파일 열어서 선언부에 정의한 </a:t>
            </a:r>
            <a:r>
              <a:rPr lang="en-US" altLang="ko-KR" dirty="0"/>
              <a:t>add( ) </a:t>
            </a:r>
            <a:r>
              <a:rPr lang="ko-KR" altLang="en-US" dirty="0"/>
              <a:t>메서드가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/>
              <a:t>외부에 선언된 것을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스크립틀릿에 작성한 코드는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/>
              <a:t>내부에 기술됨</a:t>
            </a:r>
            <a:endParaRPr lang="en-US" altLang="ko-KR" dirty="0"/>
          </a:p>
          <a:p>
            <a:pPr lvl="2"/>
            <a:r>
              <a:rPr lang="ko-KR" altLang="en-US" dirty="0"/>
              <a:t>스크립틀릿에서 메서드를 선언했을 때 에러가 발생하는 이유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자바에서는 메서드 안에 또 다른 메서드를 선언할 수 없기 때문임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71852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b="1" dirty="0"/>
              <a:t>지시어</a:t>
            </a:r>
          </a:p>
          <a:p>
            <a:pPr lvl="2"/>
            <a:r>
              <a:rPr lang="en-US" altLang="ko-KR" b="1" dirty="0"/>
              <a:t>page </a:t>
            </a:r>
            <a:r>
              <a:rPr lang="ko-KR" altLang="en-US" b="1" dirty="0"/>
              <a:t>지시어 </a:t>
            </a:r>
            <a:r>
              <a:rPr lang="en-US" altLang="ko-KR" dirty="0"/>
              <a:t>: JSP </a:t>
            </a:r>
            <a:r>
              <a:rPr lang="ko-KR" altLang="en-US" dirty="0"/>
              <a:t>페이지에 대한 문서의 타입</a:t>
            </a:r>
            <a:r>
              <a:rPr lang="en-US" altLang="ko-KR" dirty="0"/>
              <a:t>, </a:t>
            </a:r>
            <a:r>
              <a:rPr lang="ko-KR" altLang="en-US" dirty="0"/>
              <a:t>에러 페이지</a:t>
            </a:r>
            <a:r>
              <a:rPr lang="en-US" altLang="ko-KR" dirty="0"/>
              <a:t>, MIME </a:t>
            </a:r>
            <a:r>
              <a:rPr lang="ko-KR" altLang="en-US" dirty="0"/>
              <a:t>타입과 같은 정보 설정</a:t>
            </a:r>
            <a:endParaRPr lang="en-US" altLang="ko-KR" dirty="0"/>
          </a:p>
          <a:p>
            <a:pPr lvl="2"/>
            <a:r>
              <a:rPr lang="en-US" altLang="ko-KR" b="1" dirty="0"/>
              <a:t>include </a:t>
            </a:r>
            <a:r>
              <a:rPr lang="ko-KR" altLang="en-US" b="1" dirty="0"/>
              <a:t>지시어 </a:t>
            </a:r>
            <a:r>
              <a:rPr lang="en-US" altLang="ko-KR" dirty="0"/>
              <a:t>: JSP</a:t>
            </a:r>
            <a:r>
              <a:rPr lang="ko-KR" altLang="en-US" dirty="0"/>
              <a:t>에서 또 다른 </a:t>
            </a:r>
            <a:r>
              <a:rPr lang="en-US" altLang="ko-KR" dirty="0"/>
              <a:t>JSP</a:t>
            </a:r>
            <a:r>
              <a:rPr lang="ko-KR" altLang="en-US" dirty="0"/>
              <a:t>나 </a:t>
            </a:r>
            <a:r>
              <a:rPr lang="en-US" altLang="ko-KR" dirty="0"/>
              <a:t>HTML </a:t>
            </a:r>
            <a:r>
              <a:rPr lang="ko-KR" altLang="en-US" dirty="0"/>
              <a:t>페이지를 포함시킬 때 사용</a:t>
            </a:r>
            <a:endParaRPr lang="en-US" altLang="ko-KR" dirty="0"/>
          </a:p>
          <a:p>
            <a:pPr lvl="2"/>
            <a:r>
              <a:rPr lang="en-US" altLang="ko-KR" b="1" dirty="0" err="1"/>
              <a:t>taglib</a:t>
            </a:r>
            <a:r>
              <a:rPr lang="en-US" altLang="ko-KR" b="1" dirty="0"/>
              <a:t> </a:t>
            </a:r>
            <a:r>
              <a:rPr lang="ko-KR" altLang="en-US" b="1" dirty="0"/>
              <a:t>지시어 </a:t>
            </a:r>
            <a:r>
              <a:rPr lang="en-US" altLang="ko-KR" dirty="0"/>
              <a:t>: EL(</a:t>
            </a:r>
            <a:r>
              <a:rPr lang="ko-KR" altLang="en-US" dirty="0"/>
              <a:t>표현 언어</a:t>
            </a:r>
            <a:r>
              <a:rPr lang="en-US" altLang="ko-KR" dirty="0"/>
              <a:t>)</a:t>
            </a:r>
            <a:r>
              <a:rPr lang="ko-KR" altLang="en-US" dirty="0"/>
              <a:t>에서 자바 클래스의 메서드를 호출하거나</a:t>
            </a:r>
            <a:r>
              <a:rPr lang="en-US" altLang="ko-KR" dirty="0"/>
              <a:t>, JSTL(JSP </a:t>
            </a:r>
            <a:r>
              <a:rPr lang="ko-KR" altLang="en-US" dirty="0"/>
              <a:t>표준 태그 라이브러리</a:t>
            </a:r>
            <a:r>
              <a:rPr lang="en-US" altLang="ko-KR" dirty="0"/>
              <a:t>)</a:t>
            </a:r>
            <a:r>
              <a:rPr lang="ko-KR" altLang="en-US" dirty="0"/>
              <a:t>을 사용하기 위해 선언 </a:t>
            </a:r>
            <a:r>
              <a:rPr lang="en-US" altLang="ko-KR" dirty="0"/>
              <a:t>- 10</a:t>
            </a:r>
            <a:r>
              <a:rPr lang="ko-KR" altLang="en-US" dirty="0"/>
              <a:t>장과 </a:t>
            </a:r>
            <a:r>
              <a:rPr lang="en-US" altLang="ko-KR" dirty="0"/>
              <a:t>11</a:t>
            </a:r>
            <a:r>
              <a:rPr lang="ko-KR" altLang="en-US" dirty="0"/>
              <a:t>장에서 학습</a:t>
            </a:r>
            <a:endParaRPr lang="en-US" altLang="ko-KR" dirty="0"/>
          </a:p>
          <a:p>
            <a:pPr lvl="1"/>
            <a:r>
              <a:rPr lang="ko-KR" altLang="en-US" b="1" dirty="0"/>
              <a:t>스크립트 요소</a:t>
            </a:r>
          </a:p>
          <a:p>
            <a:pPr lvl="2"/>
            <a:r>
              <a:rPr lang="ko-KR" altLang="en-US" b="1" dirty="0"/>
              <a:t>선언부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멤버 변수나 메서드를 선언할 때 사용하는 영역</a:t>
            </a:r>
            <a:endParaRPr lang="en-US" altLang="ko-KR" dirty="0"/>
          </a:p>
          <a:p>
            <a:pPr lvl="2"/>
            <a:r>
              <a:rPr lang="ko-KR" altLang="en-US" b="1" dirty="0"/>
              <a:t>스크립틀릿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선언부에서 선언된 메서드를 호출하거나 자바 코드를 작성하는 영역</a:t>
            </a:r>
            <a:endParaRPr lang="en-US" altLang="ko-KR" dirty="0"/>
          </a:p>
          <a:p>
            <a:pPr lvl="2"/>
            <a:r>
              <a:rPr lang="ko-KR" altLang="en-US" b="1" dirty="0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주로 변수의 값을 간단하게 출력할 때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개념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탄생 배경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동작 원리의 이해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파일의 기본 구조와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핵심 요소 학습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동적인 웹 페이지를 개발하기 위한 웹 프로그래밍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자바 언어로 서버 측에서 웹 페이지들을 생성해 웹 브라우저로 전송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D867AB-DFD4-4B1F-A9D9-D0DE91A24D24}"/>
              </a:ext>
            </a:extLst>
          </p:cNvPr>
          <p:cNvGrpSpPr/>
          <p:nvPr/>
        </p:nvGrpSpPr>
        <p:grpSpPr>
          <a:xfrm>
            <a:off x="2953265" y="1219200"/>
            <a:ext cx="5406132" cy="1797698"/>
            <a:chOff x="2953265" y="1219200"/>
            <a:chExt cx="5406132" cy="17976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32DBE6-BCED-48A0-8CFE-43B34387019F}"/>
                </a:ext>
              </a:extLst>
            </p:cNvPr>
            <p:cNvSpPr>
              <a:spLocks/>
            </p:cNvSpPr>
            <p:nvPr/>
          </p:nvSpPr>
          <p:spPr>
            <a:xfrm>
              <a:off x="2953265" y="1219200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기본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용어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소개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7B0D80-D191-4CE8-B0E8-4E6864EFF1C7}"/>
                </a:ext>
              </a:extLst>
            </p:cNvPr>
            <p:cNvSpPr>
              <a:spLocks/>
            </p:cNvSpPr>
            <p:nvPr/>
          </p:nvSpPr>
          <p:spPr>
            <a:xfrm>
              <a:off x="5086393" y="1219200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JSP </a:t>
              </a:r>
              <a:r>
                <a:rPr lang="ko-KR" altLang="en-US" sz="1100" dirty="0">
                  <a:solidFill>
                    <a:schemeClr val="tx1"/>
                  </a:solidFill>
                </a:rPr>
                <a:t>파일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기본 구조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10D48B-8B60-4C82-9EC7-8C5D69485E9A}"/>
                </a:ext>
              </a:extLst>
            </p:cNvPr>
            <p:cNvSpPr>
              <a:spLocks/>
            </p:cNvSpPr>
            <p:nvPr/>
          </p:nvSpPr>
          <p:spPr>
            <a:xfrm>
              <a:off x="4019829" y="1219200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탄생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배경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8C44E3-85C3-4D4C-9190-917E0F3D72AD}"/>
                </a:ext>
              </a:extLst>
            </p:cNvPr>
            <p:cNvSpPr>
              <a:spLocks/>
            </p:cNvSpPr>
            <p:nvPr/>
          </p:nvSpPr>
          <p:spPr>
            <a:xfrm>
              <a:off x="6152957" y="1219200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지시어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D9CA90-C17C-4A71-8662-9D7514BB90A7}"/>
                </a:ext>
              </a:extLst>
            </p:cNvPr>
            <p:cNvSpPr>
              <a:spLocks/>
            </p:cNvSpPr>
            <p:nvPr/>
          </p:nvSpPr>
          <p:spPr>
            <a:xfrm>
              <a:off x="7251414" y="1219200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스크립트 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요소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1F2BC8-A3DF-4138-BA1C-8730E3B058BD}"/>
                </a:ext>
              </a:extLst>
            </p:cNvPr>
            <p:cNvSpPr>
              <a:spLocks/>
            </p:cNvSpPr>
            <p:nvPr/>
          </p:nvSpPr>
          <p:spPr>
            <a:xfrm>
              <a:off x="5792957" y="2296898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/>
                  </a:solidFill>
                </a:rPr>
                <a:t>page</a:t>
              </a: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/>
                  </a:solidFill>
                </a:rPr>
                <a:t>include</a:t>
              </a: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taglib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8FB617-7AF6-4D96-BECC-914EE8592640}"/>
                </a:ext>
              </a:extLst>
            </p:cNvPr>
            <p:cNvSpPr>
              <a:spLocks/>
            </p:cNvSpPr>
            <p:nvPr/>
          </p:nvSpPr>
          <p:spPr>
            <a:xfrm>
              <a:off x="6863432" y="2296898"/>
              <a:ext cx="1495965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선언부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스크립틀릿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표현식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스크립트 요소 활용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658BD7-6AFB-4F6E-888E-4A5AFFE9DE81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>
              <a:off x="3673265" y="1579200"/>
              <a:ext cx="346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5E6644-E996-4A02-9D06-9B862FC0F893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4739829" y="1579200"/>
              <a:ext cx="346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55BF55-ADD2-48DD-9AB5-A90BC737E4C8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5806393" y="1579200"/>
              <a:ext cx="346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FB61882-CC82-4185-ACF5-36FAD154B90C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6872957" y="1579200"/>
              <a:ext cx="3784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24EF0F-0830-4CAA-9182-B7C0E59F438D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7611414" y="1939200"/>
              <a:ext cx="1" cy="3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BC9204F-5DF9-4D7E-9FEE-91035FBD4FB6}"/>
                </a:ext>
              </a:extLst>
            </p:cNvPr>
            <p:cNvCxnSpPr>
              <a:endCxn id="24" idx="0"/>
            </p:cNvCxnSpPr>
            <p:nvPr/>
          </p:nvCxnSpPr>
          <p:spPr>
            <a:xfrm rot="5400000">
              <a:off x="6149346" y="1933286"/>
              <a:ext cx="367223" cy="360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장점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짧은 코드로 동적인 웹 페이지를 생성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기본적인 예외는 자동으로 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많은 확장 라이브러리를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스레드 기반으로 실행되어 시스템 자원을 절약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기업용 자바 기술의 집합체인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 EE(Java Platform, Enterprise Edition)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핵심 요소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 EE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대한민국 정부 표준 프레임워크의 근간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정부나 공기업 주도의 사업 등 대규모 기업용 시스템 구축에 주로 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클라우드 시대가 되면서 구글 앱 엔진과 아마존 웹 서비스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(AWS)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등에서도 지원하기 시작하면서 활용 폭이 더욱 넓어짐</a:t>
            </a:r>
          </a:p>
        </p:txBody>
      </p:sp>
    </p:spTree>
    <p:extLst>
      <p:ext uri="{BB962C8B-B14F-4D97-AF65-F5344CB8AC3E}">
        <p14:creationId xmlns:p14="http://schemas.microsoft.com/office/powerpoint/2010/main" val="32861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기본 용어 소개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4765125" cy="14107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서버</a:t>
            </a:r>
            <a:r>
              <a:rPr lang="en-US" altLang="ko-KR" sz="1600" dirty="0">
                <a:solidFill>
                  <a:schemeClr val="tx1"/>
                </a:solidFill>
              </a:rPr>
              <a:t>(Server)</a:t>
            </a:r>
          </a:p>
          <a:p>
            <a:r>
              <a:rPr lang="ko-KR" altLang="en-US" sz="1600" dirty="0"/>
              <a:t>웹 서버</a:t>
            </a:r>
            <a:r>
              <a:rPr lang="en-US" altLang="ko-KR" sz="1600" dirty="0"/>
              <a:t>(Web Server)</a:t>
            </a:r>
          </a:p>
          <a:p>
            <a:r>
              <a:rPr lang="ko-KR" altLang="en-US" sz="1600" dirty="0"/>
              <a:t>웹 컨테이너</a:t>
            </a:r>
            <a:r>
              <a:rPr lang="en-US" altLang="ko-KR" sz="1600" dirty="0"/>
              <a:t>(Web Container)</a:t>
            </a:r>
          </a:p>
          <a:p>
            <a:r>
              <a:rPr lang="en-US" altLang="ko-KR" sz="1600" dirty="0"/>
              <a:t>WAS(Web Application Server)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A2ADD-C8B1-4093-9F7D-F1661CB8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95" y="2312551"/>
            <a:ext cx="7143750" cy="2101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512960-258A-494D-A20B-BD85808CEFAB}"/>
              </a:ext>
            </a:extLst>
          </p:cNvPr>
          <p:cNvSpPr txBox="1"/>
          <p:nvPr/>
        </p:nvSpPr>
        <p:spPr>
          <a:xfrm>
            <a:off x="4480470" y="1027611"/>
            <a:ext cx="3881438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244475">
              <a:lnSpc>
                <a:spcPct val="115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HTTP(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ea typeface="+mn-ea"/>
              </a:rPr>
              <a:t>HyperText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 Transfer Protocol) </a:t>
            </a:r>
            <a:b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HTTPS(HTTP Secure)</a:t>
            </a:r>
          </a:p>
          <a:p>
            <a:pPr marL="358775" indent="-244475">
              <a:lnSpc>
                <a:spcPct val="115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프로토콜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(Protocol)</a:t>
            </a:r>
          </a:p>
          <a:p>
            <a:pPr marL="358775" indent="-244475">
              <a:lnSpc>
                <a:spcPct val="115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포트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(Port)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BEA8A-7E73-4C14-AFEB-1BF304A3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11" y="1608527"/>
            <a:ext cx="4978552" cy="1356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6808D8-5168-49F6-A8A2-BA87D946E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511" y="2963889"/>
            <a:ext cx="4978552" cy="1812678"/>
          </a:xfrm>
          <a:prstGeom prst="rect">
            <a:avLst/>
          </a:prstGeom>
        </p:spPr>
      </p:pic>
      <p:pic>
        <p:nvPicPr>
          <p:cNvPr id="82" name="Google Shape;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1.1.1 </a:t>
            </a:r>
            <a:r>
              <a:rPr lang="ko-KR" altLang="en-US" sz="1800" b="1" i="0" u="none" strike="noStrike" baseline="0" dirty="0"/>
              <a:t>정적 웹 페이지와 동적 웹 페이지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정적 웹 페이지 구동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동적 웹 페이지 구동 방식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18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1.1.2 </a:t>
            </a:r>
            <a:r>
              <a:rPr lang="ko-KR" altLang="en-US" sz="1800" b="1" i="0" u="none" strike="noStrike" baseline="0" dirty="0"/>
              <a:t>애플릿</a:t>
            </a:r>
            <a:r>
              <a:rPr lang="en-US" altLang="ko-KR" sz="1800" b="1" i="0" u="none" strike="noStrike" baseline="0" dirty="0"/>
              <a:t>, </a:t>
            </a:r>
            <a:r>
              <a:rPr lang="ko-KR" altLang="en-US" sz="1800" b="1" i="0" u="none" strike="noStrike" baseline="0" dirty="0"/>
              <a:t>동적 웹을 향한 자바의 첫걸음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동적 웹 페이지 기술로 분류되지는 않지만 웹을 동적으로 만들기 위한 고대의 자바 기술이 바로 자바 애플릿</a:t>
            </a:r>
            <a:endParaRPr lang="en-US" altLang="ko-KR" dirty="0"/>
          </a:p>
          <a:p>
            <a:pPr lvl="2"/>
            <a:r>
              <a:rPr lang="ko-KR" altLang="en-US" dirty="0"/>
              <a:t>자바 애플릿은 웹에서 실행되도록 설계된 자바 애플리케이션을 통째로 웹 브라우저로 전송한 후</a:t>
            </a:r>
            <a:r>
              <a:rPr lang="en-US" altLang="ko-KR" dirty="0"/>
              <a:t>, </a:t>
            </a:r>
            <a:r>
              <a:rPr lang="ko-KR" altLang="en-US" dirty="0"/>
              <a:t>자바 가상 머신을 탑재한 웹 브라우저가 이를 실행하는 방식으로 구동</a:t>
            </a:r>
            <a:endParaRPr lang="en-US" altLang="ko-KR" dirty="0"/>
          </a:p>
          <a:p>
            <a:pPr lvl="2"/>
            <a:r>
              <a:rPr lang="ko-KR" altLang="en-US" dirty="0"/>
              <a:t>동적 웹 기술이 발달하기 전 시절에는 한때 이목을 끌었지만</a:t>
            </a:r>
            <a:r>
              <a:rPr lang="en-US" altLang="ko-KR" dirty="0"/>
              <a:t>, </a:t>
            </a:r>
            <a:r>
              <a:rPr lang="ko-KR" altLang="en-US" dirty="0"/>
              <a:t>표준 기술인 </a:t>
            </a:r>
            <a:r>
              <a:rPr lang="en-US" altLang="ko-KR" dirty="0"/>
              <a:t>HTML</a:t>
            </a:r>
            <a:r>
              <a:rPr lang="ko-KR" altLang="en-US" dirty="0"/>
              <a:t>과 자바스크립트가 발전하면서 지금은 더 이상 지원되지 않는 추억의 기술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351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1.1.3 </a:t>
            </a:r>
            <a:r>
              <a:rPr lang="ko-KR" altLang="en-US" sz="1800" b="1" i="0" u="none" strike="noStrike" baseline="0" dirty="0"/>
              <a:t>서블릿</a:t>
            </a:r>
            <a:r>
              <a:rPr lang="en-US" altLang="ko-KR" sz="1800" b="1" i="0" u="none" strike="noStrike" baseline="0" dirty="0"/>
              <a:t>, </a:t>
            </a:r>
            <a:r>
              <a:rPr lang="ko-KR" altLang="en-US" sz="1800" b="1" i="0" u="none" strike="noStrike" baseline="0" dirty="0"/>
              <a:t>자바 웹 기술의 새 지평을 열다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자바 애플릿</a:t>
            </a:r>
            <a:r>
              <a:rPr lang="en-US" altLang="ko-KR" dirty="0"/>
              <a:t>: </a:t>
            </a:r>
            <a:r>
              <a:rPr lang="ko-KR" altLang="en-US" dirty="0"/>
              <a:t>애플리케이션 전체가 클라이언트에 다운로드된 후 실행</a:t>
            </a:r>
            <a:r>
              <a:rPr lang="en-US" altLang="ko-KR" dirty="0"/>
              <a:t>.</a:t>
            </a:r>
            <a:r>
              <a:rPr lang="ko-KR" altLang="en-US" dirty="0"/>
              <a:t> 속도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유연성 등에서 한계</a:t>
            </a:r>
            <a:endParaRPr lang="en-US" altLang="ko-KR" dirty="0"/>
          </a:p>
          <a:p>
            <a:pPr lvl="2"/>
            <a:r>
              <a:rPr lang="ko-KR" altLang="en-US" dirty="0"/>
              <a:t>서블릿</a:t>
            </a:r>
            <a:r>
              <a:rPr lang="en-US" altLang="ko-KR" dirty="0"/>
              <a:t>: </a:t>
            </a:r>
            <a:r>
              <a:rPr lang="ko-KR" altLang="en-US" dirty="0"/>
              <a:t>서버 측에서 실행</a:t>
            </a:r>
            <a:r>
              <a:rPr lang="en-US" altLang="ko-KR" dirty="0"/>
              <a:t>. </a:t>
            </a:r>
            <a:r>
              <a:rPr lang="ko-KR" altLang="en-US" dirty="0"/>
              <a:t>클라이언트의 요청을 받으면 서버에서 처리한 후</a:t>
            </a:r>
            <a:r>
              <a:rPr lang="en-US" altLang="ko-KR" dirty="0"/>
              <a:t>, </a:t>
            </a:r>
            <a:r>
              <a:rPr lang="ko-KR" altLang="en-US" dirty="0"/>
              <a:t>응답으로는 결괏값만 보내주는 구조</a:t>
            </a:r>
            <a:endParaRPr lang="en-US" altLang="ko-KR" dirty="0"/>
          </a:p>
          <a:p>
            <a:pPr lvl="2"/>
            <a:r>
              <a:rPr lang="ko-KR" altLang="en-US" dirty="0"/>
              <a:t>자바 파일</a:t>
            </a:r>
            <a:r>
              <a:rPr lang="en-US" altLang="ko-KR" dirty="0"/>
              <a:t>(.java)</a:t>
            </a:r>
            <a:r>
              <a:rPr lang="ko-KR" altLang="en-US" dirty="0"/>
              <a:t>을 컴파일한 클래스 파일</a:t>
            </a:r>
            <a:r>
              <a:rPr lang="en-US" altLang="ko-KR" dirty="0"/>
              <a:t>(.class) </a:t>
            </a:r>
            <a:r>
              <a:rPr lang="ko-KR" altLang="en-US" dirty="0"/>
              <a:t>형태</a:t>
            </a:r>
            <a:r>
              <a:rPr lang="en-US" altLang="ko-KR" dirty="0"/>
              <a:t>. </a:t>
            </a:r>
            <a:r>
              <a:rPr lang="ko-KR" altLang="en-US" dirty="0"/>
              <a:t>실행하고 관리해주는 런타임이 서블릿 컨테이너이며</a:t>
            </a:r>
            <a:r>
              <a:rPr lang="en-US" altLang="ko-KR" dirty="0"/>
              <a:t>. </a:t>
            </a:r>
            <a:r>
              <a:rPr lang="ko-KR" altLang="en-US" dirty="0"/>
              <a:t>아파치 톰캣이 대표적인 서블릿 컨테이너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3C692-9FEB-4134-940F-5EB9A5742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4" y="2913697"/>
            <a:ext cx="5449325" cy="17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1.1.4 JSP, </a:t>
            </a:r>
            <a:r>
              <a:rPr lang="ko-KR" altLang="en-US" sz="1800" b="1" i="0" u="none" strike="noStrike" baseline="0" dirty="0"/>
              <a:t>자바 웹 기술의 최종 진화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기본을 </a:t>
            </a:r>
            <a:r>
              <a:rPr lang="en-US" altLang="ko-KR" dirty="0"/>
              <a:t>HTML</a:t>
            </a:r>
            <a:r>
              <a:rPr lang="ko-KR" altLang="en-US" dirty="0"/>
              <a:t>로 하고 필요한 부분만 자바 코드를 삽입하는 형태인 </a:t>
            </a:r>
            <a:r>
              <a:rPr lang="en-US" altLang="ko-KR" dirty="0"/>
              <a:t>JSP</a:t>
            </a:r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클라이언트에 보여지는 결과 페이지를 생성할 때 주로 쓰이며</a:t>
            </a:r>
            <a:r>
              <a:rPr lang="en-US" altLang="ko-KR" dirty="0"/>
              <a:t>, </a:t>
            </a:r>
            <a:r>
              <a:rPr lang="ko-KR" altLang="en-US" dirty="0"/>
              <a:t>서블릿은 </a:t>
            </a:r>
            <a:r>
              <a:rPr lang="en-US" altLang="ko-KR" dirty="0"/>
              <a:t>UI </a:t>
            </a:r>
            <a:r>
              <a:rPr lang="ko-KR" altLang="en-US" dirty="0"/>
              <a:t>요소가 없는 제어나 기타 처리 용도로 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EC239-95F4-4D27-96DD-304691F7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2166208"/>
            <a:ext cx="5219700" cy="2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3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12122</TotalTime>
  <Words>1540</Words>
  <Application>Microsoft Office PowerPoint</Application>
  <PresentationFormat>화면 슬라이드 쇼(16:9)</PresentationFormat>
  <Paragraphs>313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나눔고딕코딩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기본 용어 소개</vt:lpstr>
      <vt:lpstr>1.1 동적 웹 페이지로의 여정과 JSP(1)</vt:lpstr>
      <vt:lpstr>1.1 동적 웹 페이지로의 여정과 JSP(2)</vt:lpstr>
      <vt:lpstr>1.1 동적 웹 페이지로의 여정과 JSP(3)</vt:lpstr>
      <vt:lpstr>1.1 동적 웹 페이지로의 여정과 JSP(4)</vt:lpstr>
      <vt:lpstr>1.1 동적 웹 페이지로의 여정과 JSP(5)</vt:lpstr>
      <vt:lpstr>1.1 동적 웹 페이지로의 여정과 JSP(6)</vt:lpstr>
      <vt:lpstr>1.2 JSP 파일 기본 구조</vt:lpstr>
      <vt:lpstr>1.3 지시어(Directive)(1)</vt:lpstr>
      <vt:lpstr>1.3 지시어(Directive)(2)</vt:lpstr>
      <vt:lpstr>1.3 지시어(Directive)(3)</vt:lpstr>
      <vt:lpstr>1.3 지시어(Directive)(4)</vt:lpstr>
      <vt:lpstr>1.3 지시어(Directive)(5)</vt:lpstr>
      <vt:lpstr>1.3 지시어(Directive)(6)</vt:lpstr>
      <vt:lpstr>1.3 지시어(Directive)(7)</vt:lpstr>
      <vt:lpstr>1.4 스크립트 요소(Script Elements)(1)</vt:lpstr>
      <vt:lpstr>1.4 스크립트 요소(Script Elements)(2)</vt:lpstr>
      <vt:lpstr>1.4 스크립트 요소(Script Elements)(3)</vt:lpstr>
      <vt:lpstr>1.4 스크립트 요소(Script Elements)(4)</vt:lpstr>
      <vt:lpstr>1.4 스크립트 요소(Script Elements)(5)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USER</cp:lastModifiedBy>
  <cp:revision>38</cp:revision>
  <dcterms:modified xsi:type="dcterms:W3CDTF">2022-10-26T03:59:28Z</dcterms:modified>
</cp:coreProperties>
</file>