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나눔고딕코딩" panose="020B0600000101010101" charset="-127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855C"/>
    <a:srgbClr val="CC9900"/>
    <a:srgbClr val="996633"/>
    <a:srgbClr val="FFFFFF"/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075" autoAdjust="0"/>
  </p:normalViewPr>
  <p:slideViewPr>
    <p:cSldViewPr snapToGrid="0">
      <p:cViewPr varScale="1">
        <p:scale>
          <a:sx n="138" d="100"/>
          <a:sy n="138" d="100"/>
        </p:scale>
        <p:origin x="132" y="204"/>
      </p:cViewPr>
      <p:guideLst>
        <p:guide orient="horz" pos="1620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8485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106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627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51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297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848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924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892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166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72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657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185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786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867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06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694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314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967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4123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487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56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304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572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405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340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72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59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09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96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93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2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9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1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1912411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62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3633" y="1090114"/>
            <a:ext cx="55611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smtClean="0">
                <a:latin typeface="+mj-ea"/>
                <a:ea typeface="+mj-ea"/>
              </a:rPr>
              <a:t>웹 프로그래밍</a:t>
            </a:r>
            <a:endParaRPr lang="ko-KR" altLang="en-US" sz="80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8121" y="3102077"/>
            <a:ext cx="377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전 민 호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010-8454-3004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j1004me@naver.com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2.2 request </a:t>
            </a:r>
            <a:r>
              <a:rPr lang="ko-KR" altLang="en-US" b="1" dirty="0"/>
              <a:t>객체</a:t>
            </a:r>
            <a:r>
              <a:rPr lang="en-US" altLang="ko-KR" b="1" dirty="0"/>
              <a:t>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2.2.3 HTTP </a:t>
            </a:r>
            <a:r>
              <a:rPr lang="ko-KR" altLang="en-US" b="1" dirty="0"/>
              <a:t>요청 헤더 정보 읽기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2-4] </a:t>
            </a:r>
            <a:r>
              <a:rPr lang="ko-KR" altLang="en-US" dirty="0"/>
              <a:t>요청 헤더 읽기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getHeaderNames</a:t>
            </a:r>
            <a:r>
              <a:rPr lang="en-US" altLang="ko-KR" dirty="0"/>
              <a:t>( ) </a:t>
            </a:r>
            <a:r>
              <a:rPr lang="ko-KR" altLang="en-US" dirty="0"/>
              <a:t>메서드는 모든 요청 헤더의 이름을 반환</a:t>
            </a:r>
            <a:r>
              <a:rPr lang="en-US" altLang="ko-KR" dirty="0"/>
              <a:t>. </a:t>
            </a:r>
            <a:r>
              <a:rPr lang="ko-KR" altLang="en-US" dirty="0"/>
              <a:t>반환 타입은 </a:t>
            </a:r>
            <a:r>
              <a:rPr lang="en-US" altLang="ko-KR" dirty="0"/>
              <a:t>Enumeration</a:t>
            </a:r>
            <a:br>
              <a:rPr lang="en-US" altLang="ko-KR" dirty="0"/>
            </a:br>
            <a:r>
              <a:rPr lang="en-US" altLang="ko-KR" dirty="0"/>
              <a:t>- while</a:t>
            </a:r>
            <a:r>
              <a:rPr lang="ko-KR" altLang="en-US" dirty="0"/>
              <a:t>문에서 </a:t>
            </a:r>
            <a:r>
              <a:rPr lang="en-US" altLang="ko-KR" dirty="0" err="1"/>
              <a:t>hasMoreElements</a:t>
            </a:r>
            <a:r>
              <a:rPr lang="en-US" altLang="ko-KR" dirty="0"/>
              <a:t>( )</a:t>
            </a:r>
            <a:r>
              <a:rPr lang="ko-KR" altLang="en-US" dirty="0"/>
              <a:t>를 이용해 출력할 요청 헤더명이 더 있는지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헤더명이 더 있다면 요청 헤더의 이름을 획득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getHeader</a:t>
            </a:r>
            <a:r>
              <a:rPr lang="en-US" altLang="ko-KR" dirty="0"/>
              <a:t>( ) </a:t>
            </a:r>
            <a:r>
              <a:rPr lang="ko-KR" altLang="en-US" dirty="0"/>
              <a:t>메서드에 헤더명을 건네 헤더값을 얻어옴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user-agent : </a:t>
            </a:r>
            <a:r>
              <a:rPr lang="ko-KR" altLang="en-US" dirty="0"/>
              <a:t>웹 브라우저의 종류를 알 수 있음</a:t>
            </a:r>
            <a:r>
              <a:rPr lang="en-US" altLang="ko-KR" dirty="0"/>
              <a:t>. 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익스플로러 등 여러 가지 웹 브라우저에서 테스트해보면 조금씩 다른 결과가 출력</a:t>
            </a:r>
            <a:endParaRPr lang="en-US" altLang="ko-KR" dirty="0"/>
          </a:p>
          <a:p>
            <a:pPr lvl="2"/>
            <a:r>
              <a:rPr lang="en-US" altLang="ko-KR" dirty="0" err="1"/>
              <a:t>referer</a:t>
            </a:r>
            <a:r>
              <a:rPr lang="en-US" altLang="ko-KR" dirty="0"/>
              <a:t> : </a:t>
            </a:r>
            <a:r>
              <a:rPr lang="ko-KR" altLang="en-US" dirty="0"/>
              <a:t>리퍼러는 웹을 서핑하면서 링크를 통해 다른 사이트로 방문 시 남는 흔적</a:t>
            </a:r>
            <a:endParaRPr lang="en-US" altLang="ko-KR" dirty="0"/>
          </a:p>
          <a:p>
            <a:pPr lvl="2"/>
            <a:r>
              <a:rPr lang="en-US" altLang="ko-KR" dirty="0"/>
              <a:t>cookie : </a:t>
            </a:r>
            <a:r>
              <a:rPr lang="ko-KR" altLang="en-US" dirty="0"/>
              <a:t>요청 헤더를 통해 쿠키도 확인 가능 </a:t>
            </a:r>
            <a:r>
              <a:rPr lang="en-US" altLang="ko-KR" dirty="0"/>
              <a:t>(4</a:t>
            </a:r>
            <a:r>
              <a:rPr lang="ko-KR" altLang="en-US" dirty="0"/>
              <a:t>장 ‘쿠키’에서 자세히 학습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6728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2.3 response </a:t>
            </a:r>
            <a:r>
              <a:rPr lang="ko-KR" altLang="en-US" b="1" dirty="0"/>
              <a:t>객체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2.3.1 </a:t>
            </a:r>
            <a:r>
              <a:rPr lang="en-US" altLang="ko-KR" b="1" dirty="0" err="1"/>
              <a:t>sendRedirect</a:t>
            </a:r>
            <a:r>
              <a:rPr lang="en-US" altLang="ko-KR" b="1" dirty="0"/>
              <a:t>()</a:t>
            </a:r>
            <a:r>
              <a:rPr lang="ko-KR" altLang="en-US" b="1" dirty="0"/>
              <a:t>로 페이지 이동하기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2-5] </a:t>
            </a:r>
            <a:r>
              <a:rPr lang="ko-KR" altLang="en-US" dirty="0"/>
              <a:t>로그인 폼과 응답 헤더 설정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loginErr</a:t>
            </a:r>
            <a:r>
              <a:rPr lang="ko-KR" altLang="en-US" dirty="0"/>
              <a:t>은 로그인 실패 여부를 알려주는 매개변수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이 매개변수에 값이 들어 있다면  “로그인 실패”를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아이디와 패스워드를 입력받는 간단한 로그인 폼을 구성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응답 헤더 추가를 위한 입력 폼을 구성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헤더에 추가할 데이터의 형식별로 </a:t>
            </a:r>
            <a:r>
              <a:rPr lang="en-US" altLang="ko-KR" dirty="0"/>
              <a:t>value </a:t>
            </a:r>
            <a:r>
              <a:rPr lang="ko-KR" altLang="en-US" dirty="0"/>
              <a:t>속성에 미리 입력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A1FDD-B097-4CF4-8FCD-D4B8AE958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1367092"/>
            <a:ext cx="5486400" cy="11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0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2.3 response </a:t>
            </a:r>
            <a:r>
              <a:rPr lang="ko-KR" altLang="en-US" b="1" dirty="0"/>
              <a:t>객체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2-6] </a:t>
            </a:r>
            <a:r>
              <a:rPr lang="ko-KR" altLang="en-US" dirty="0"/>
              <a:t>로그인 처리하기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request </a:t>
            </a:r>
            <a:r>
              <a:rPr lang="ko-KR" altLang="en-US" dirty="0"/>
              <a:t>내장 객체로 전송된 매개변수를 얻어옴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회원 인증을 진행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인증에 성공하면 </a:t>
            </a:r>
            <a:r>
              <a:rPr lang="en-US" altLang="ko-KR" dirty="0" err="1"/>
              <a:t>ResponseWelcome.jsp</a:t>
            </a:r>
            <a:r>
              <a:rPr lang="ko-KR" altLang="en-US" dirty="0"/>
              <a:t>이 실행되며</a:t>
            </a:r>
            <a:r>
              <a:rPr lang="en-US" altLang="ko-KR" dirty="0"/>
              <a:t>, </a:t>
            </a:r>
            <a:r>
              <a:rPr lang="en-US" altLang="ko-KR" dirty="0" err="1"/>
              <a:t>sendRedirect</a:t>
            </a:r>
            <a:r>
              <a:rPr lang="en-US" altLang="ko-KR" dirty="0"/>
              <a:t>( ) </a:t>
            </a:r>
            <a:r>
              <a:rPr lang="ko-KR" altLang="en-US" dirty="0"/>
              <a:t>메서드에 건넨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응답 페이지로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인증에 실패하면 </a:t>
            </a:r>
            <a:r>
              <a:rPr lang="en-US" altLang="ko-KR" dirty="0"/>
              <a:t>request </a:t>
            </a:r>
            <a:r>
              <a:rPr lang="ko-KR" altLang="en-US" dirty="0"/>
              <a:t>내장 객체를 통해 로그인 페이지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 err="1"/>
              <a:t>ResponseMain.jsp</a:t>
            </a:r>
            <a:r>
              <a:rPr lang="ko-KR" altLang="en-US" dirty="0"/>
              <a:t>로 포워드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매개 변수 </a:t>
            </a:r>
            <a:r>
              <a:rPr lang="en-US" altLang="ko-KR" dirty="0" err="1"/>
              <a:t>loginErr</a:t>
            </a:r>
            <a:r>
              <a:rPr lang="ko-KR" altLang="en-US" dirty="0"/>
              <a:t>가 전달되고 로그인 실패 메시지를 화면에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2-7] </a:t>
            </a:r>
            <a:r>
              <a:rPr lang="ko-KR" altLang="en-US" dirty="0"/>
              <a:t>로그인 성공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특별한 로직 없이 성공 여부만 간단히 보여줌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4055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2.3 response </a:t>
            </a:r>
            <a:r>
              <a:rPr lang="ko-KR" altLang="en-US" b="1" dirty="0"/>
              <a:t>객체</a:t>
            </a:r>
            <a:r>
              <a:rPr lang="en-US" altLang="ko-KR" b="1" dirty="0"/>
              <a:t>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2.3.2 HTTP </a:t>
            </a:r>
            <a:r>
              <a:rPr lang="ko-KR" altLang="en-US" b="1" dirty="0"/>
              <a:t>헤더에 응답 헤더 추가하기</a:t>
            </a:r>
            <a:endParaRPr lang="en-US" altLang="ko-KR" b="1" dirty="0"/>
          </a:p>
          <a:p>
            <a:pPr lvl="2"/>
            <a:r>
              <a:rPr lang="en-US" altLang="ko-KR" dirty="0"/>
              <a:t>add </a:t>
            </a:r>
            <a:r>
              <a:rPr lang="ko-KR" altLang="en-US" dirty="0"/>
              <a:t>계열은 헤더값을 새로 추가할 때 사용하고</a:t>
            </a:r>
            <a:r>
              <a:rPr lang="en-US" altLang="ko-KR" dirty="0"/>
              <a:t>, set </a:t>
            </a:r>
            <a:r>
              <a:rPr lang="ko-KR" altLang="en-US" dirty="0"/>
              <a:t>계열은 기존의 헤더를 수정할 때 사용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2-8] </a:t>
            </a:r>
            <a:r>
              <a:rPr lang="ko-KR" altLang="en-US" dirty="0"/>
              <a:t>응답 헤더에 값 추가하기</a:t>
            </a:r>
            <a:endParaRPr lang="en-US" altLang="ko-KR" dirty="0"/>
          </a:p>
          <a:p>
            <a:pPr lvl="3"/>
            <a:r>
              <a:rPr lang="ko-KR" altLang="en-US" dirty="0">
                <a:latin typeface="+mn-ea"/>
                <a:ea typeface="+mn-ea"/>
              </a:rPr>
              <a:t>응답 헤더에 추가할 값들을 준비하는 코드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- 0000-00-00(</a:t>
            </a:r>
            <a:r>
              <a:rPr lang="ko-KR" altLang="en-US" dirty="0">
                <a:latin typeface="+mn-ea"/>
                <a:ea typeface="+mn-ea"/>
              </a:rPr>
              <a:t>년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>
                <a:latin typeface="+mn-ea"/>
                <a:ea typeface="+mn-ea"/>
              </a:rPr>
              <a:t>월</a:t>
            </a:r>
            <a:r>
              <a:rPr lang="en-US" altLang="ko-KR" dirty="0">
                <a:latin typeface="+mn-ea"/>
                <a:ea typeface="+mn-ea"/>
              </a:rPr>
              <a:t>-</a:t>
            </a:r>
            <a:r>
              <a:rPr lang="ko-KR" altLang="en-US" dirty="0">
                <a:latin typeface="+mn-ea"/>
                <a:ea typeface="+mn-ea"/>
              </a:rPr>
              <a:t>일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형식으로 전송된 </a:t>
            </a:r>
            <a:r>
              <a:rPr lang="en-US" altLang="ko-KR" dirty="0" err="1">
                <a:latin typeface="+mn-ea"/>
                <a:ea typeface="+mn-ea"/>
              </a:rPr>
              <a:t>add_date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매개변수의 값을 </a:t>
            </a:r>
            <a:r>
              <a:rPr lang="en-US" altLang="ko-KR" dirty="0">
                <a:latin typeface="+mn-ea"/>
                <a:ea typeface="+mn-ea"/>
              </a:rPr>
              <a:t>long </a:t>
            </a:r>
            <a:r>
              <a:rPr lang="ko-KR" altLang="en-US" dirty="0">
                <a:latin typeface="+mn-ea"/>
                <a:ea typeface="+mn-ea"/>
              </a:rPr>
              <a:t>타입으로 변경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 (</a:t>
            </a:r>
            <a:r>
              <a:rPr lang="ko-KR" altLang="en-US" dirty="0">
                <a:latin typeface="+mn-ea"/>
                <a:ea typeface="+mn-ea"/>
              </a:rPr>
              <a:t>타임스탬프</a:t>
            </a:r>
            <a:r>
              <a:rPr lang="en-US" altLang="ko-KR" dirty="0">
                <a:latin typeface="+mn-ea"/>
                <a:ea typeface="+mn-ea"/>
              </a:rPr>
              <a:t>: 1970</a:t>
            </a:r>
            <a:r>
              <a:rPr lang="ko-KR" altLang="en-US" dirty="0">
                <a:latin typeface="+mn-ea"/>
                <a:ea typeface="+mn-ea"/>
              </a:rPr>
              <a:t>년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월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일 </a:t>
            </a:r>
            <a:r>
              <a:rPr lang="en-US" altLang="ko-KR" dirty="0">
                <a:latin typeface="+mn-ea"/>
                <a:ea typeface="+mn-ea"/>
              </a:rPr>
              <a:t>0</a:t>
            </a:r>
            <a:r>
              <a:rPr lang="ko-KR" altLang="en-US" dirty="0">
                <a:latin typeface="+mn-ea"/>
                <a:ea typeface="+mn-ea"/>
              </a:rPr>
              <a:t>시 </a:t>
            </a:r>
            <a:r>
              <a:rPr lang="en-US" altLang="ko-KR" dirty="0">
                <a:latin typeface="+mn-ea"/>
                <a:ea typeface="+mn-ea"/>
              </a:rPr>
              <a:t>0</a:t>
            </a:r>
            <a:r>
              <a:rPr lang="ko-KR" altLang="en-US" dirty="0">
                <a:latin typeface="+mn-ea"/>
                <a:ea typeface="+mn-ea"/>
              </a:rPr>
              <a:t>분 </a:t>
            </a:r>
            <a:r>
              <a:rPr lang="en-US" altLang="ko-KR" dirty="0">
                <a:latin typeface="+mn-ea"/>
                <a:ea typeface="+mn-ea"/>
              </a:rPr>
              <a:t>0</a:t>
            </a:r>
            <a:r>
              <a:rPr lang="ko-KR" altLang="en-US" dirty="0">
                <a:latin typeface="+mn-ea"/>
                <a:ea typeface="+mn-ea"/>
              </a:rPr>
              <a:t>초부터 현재까지의 시간을 밀리초 단위로 환산</a:t>
            </a:r>
            <a:r>
              <a:rPr lang="en-US" altLang="ko-KR" dirty="0">
                <a:latin typeface="+mn-ea"/>
                <a:ea typeface="+mn-ea"/>
              </a:rPr>
              <a:t>)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폼값으로 전송되는 값은 항상 </a:t>
            </a:r>
            <a:r>
              <a:rPr lang="en-US" altLang="ko-KR" dirty="0">
                <a:latin typeface="+mn-ea"/>
                <a:ea typeface="+mn-ea"/>
              </a:rPr>
              <a:t>String </a:t>
            </a:r>
            <a:r>
              <a:rPr lang="ko-KR" altLang="en-US" dirty="0">
                <a:latin typeface="+mn-ea"/>
                <a:ea typeface="+mn-ea"/>
              </a:rPr>
              <a:t>타입이므로 </a:t>
            </a:r>
            <a:r>
              <a:rPr lang="en-US" altLang="ko-KR" dirty="0" err="1">
                <a:latin typeface="+mn-ea"/>
                <a:ea typeface="+mn-ea"/>
              </a:rPr>
              <a:t>add_int</a:t>
            </a:r>
            <a:r>
              <a:rPr lang="ko-KR" altLang="en-US" dirty="0">
                <a:latin typeface="+mn-ea"/>
                <a:ea typeface="+mn-ea"/>
              </a:rPr>
              <a:t>도 문자열로 얻어지므로 이를 정수 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  </a:t>
            </a:r>
            <a:r>
              <a:rPr lang="ko-KR" altLang="en-US" dirty="0">
                <a:latin typeface="+mn-ea"/>
                <a:ea typeface="+mn-ea"/>
              </a:rPr>
              <a:t>형태로 사용할 때는 반드시 변환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응답 헤더에 값을 추가하는 코드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add </a:t>
            </a:r>
            <a:r>
              <a:rPr lang="ko-KR" altLang="en-US" dirty="0">
                <a:latin typeface="+mn-ea"/>
                <a:ea typeface="+mn-ea"/>
              </a:rPr>
              <a:t>계열의 메서드로 헤더값을 추가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set </a:t>
            </a:r>
            <a:r>
              <a:rPr lang="ko-KR" altLang="en-US" dirty="0">
                <a:latin typeface="+mn-ea"/>
                <a:ea typeface="+mn-ea"/>
              </a:rPr>
              <a:t>계열의 메서드를 사용하면 이전 값이 수정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0938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2.4 out </a:t>
            </a:r>
            <a:r>
              <a:rPr lang="ko-KR" altLang="en-US" b="1" dirty="0"/>
              <a:t>객체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out </a:t>
            </a:r>
            <a:r>
              <a:rPr lang="ko-KR" altLang="en-US" dirty="0"/>
              <a:t>내장 객체는 웹 브라우저에 변수 등의 값을 출력할 때 주로 사용</a:t>
            </a:r>
            <a:endParaRPr lang="en-US" altLang="ko-KR" dirty="0"/>
          </a:p>
          <a:p>
            <a:pPr lvl="2"/>
            <a:r>
              <a:rPr lang="en-US" altLang="ko-KR" dirty="0"/>
              <a:t>out </a:t>
            </a:r>
            <a:r>
              <a:rPr lang="ko-KR" altLang="en-US" dirty="0"/>
              <a:t>내장 객체는 버퍼를 사용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출력되는 모든 정보는 버퍼에 먼저 저장된 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웹 브라우저에 출력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2-9] out </a:t>
            </a:r>
            <a:r>
              <a:rPr lang="ko-KR" altLang="en-US" dirty="0"/>
              <a:t>객체로 값 출력하기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print( ) </a:t>
            </a:r>
            <a:r>
              <a:rPr lang="ko-KR" altLang="en-US" dirty="0"/>
              <a:t>메서드로 쓴 내용은 먼저 버퍼에 들어감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clearBuffer</a:t>
            </a:r>
            <a:r>
              <a:rPr lang="en-US" altLang="ko-KR" dirty="0"/>
              <a:t>( ) </a:t>
            </a:r>
            <a:r>
              <a:rPr lang="ko-KR" altLang="en-US" dirty="0"/>
              <a:t>메서드로 버퍼 안의 내용을 삭제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getBufferSize</a:t>
            </a:r>
            <a:r>
              <a:rPr lang="en-US" altLang="ko-KR" dirty="0"/>
              <a:t>( )</a:t>
            </a:r>
            <a:r>
              <a:rPr lang="ko-KR" altLang="en-US" dirty="0"/>
              <a:t>는 현재 페이지에 설정된 버퍼의 크기를 가져옴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8KB)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getRemaining</a:t>
            </a:r>
            <a:r>
              <a:rPr lang="en-US" altLang="ko-KR" dirty="0"/>
              <a:t>( ) </a:t>
            </a:r>
            <a:r>
              <a:rPr lang="ko-KR" altLang="en-US" dirty="0"/>
              <a:t>메서드는 사용하고 남은 버퍼의 크기를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flush( ) </a:t>
            </a:r>
            <a:r>
              <a:rPr lang="ko-KR" altLang="en-US" dirty="0"/>
              <a:t>메서드는 버퍼에 담긴 내용을 강제로 플러시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print( ) </a:t>
            </a:r>
            <a:r>
              <a:rPr lang="ko-KR" altLang="en-US" dirty="0"/>
              <a:t>메서드를 이용해 다양한 타입의 데이터를 출력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6674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2.5 application </a:t>
            </a:r>
            <a:r>
              <a:rPr lang="ko-KR" altLang="en-US" b="1" dirty="0"/>
              <a:t>객체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application </a:t>
            </a:r>
            <a:r>
              <a:rPr lang="ko-KR" altLang="en-US" dirty="0"/>
              <a:t>내장 객체는 웹 애플리케이션당 하나만 생성되며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JSP </a:t>
            </a:r>
            <a:r>
              <a:rPr lang="ko-KR" altLang="en-US" dirty="0"/>
              <a:t>페이지에서 접근 가능</a:t>
            </a:r>
            <a:endParaRPr lang="en-US" altLang="ko-KR" dirty="0"/>
          </a:p>
          <a:p>
            <a:pPr lvl="2"/>
            <a:r>
              <a:rPr lang="en-US" altLang="ko-KR" dirty="0"/>
              <a:t>web.xml</a:t>
            </a:r>
            <a:r>
              <a:rPr lang="ko-KR" altLang="en-US" dirty="0"/>
              <a:t>에 설정한 컨텍스트 초기화 매개변수를 읽어오고 폴더의 물리적 경로 찾기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2-10] </a:t>
            </a:r>
            <a:r>
              <a:rPr lang="ko-KR" altLang="en-US" dirty="0"/>
              <a:t>초기화 매개변수 추가하기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&lt;context-param&gt; </a:t>
            </a:r>
            <a:r>
              <a:rPr lang="ko-KR" altLang="en-US" dirty="0"/>
              <a:t>태그를 만들고</a:t>
            </a:r>
            <a:r>
              <a:rPr lang="en-US" altLang="ko-KR" dirty="0"/>
              <a:t>, </a:t>
            </a:r>
            <a:r>
              <a:rPr lang="ko-KR" altLang="en-US" dirty="0"/>
              <a:t>그 안에 초기화 매개변수의 이름과 값을 입력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2-11] </a:t>
            </a:r>
            <a:r>
              <a:rPr lang="ko-KR" altLang="en-US" dirty="0"/>
              <a:t>다양한 서버 정보 얻어오기</a:t>
            </a:r>
            <a:endParaRPr lang="en-US" altLang="ko-KR" dirty="0"/>
          </a:p>
          <a:p>
            <a:pPr lvl="3"/>
            <a:r>
              <a:rPr lang="en-US" altLang="ko-KR" dirty="0" err="1">
                <a:latin typeface="+mn-ea"/>
                <a:ea typeface="+mn-ea"/>
              </a:rPr>
              <a:t>getInitParameter</a:t>
            </a:r>
            <a:r>
              <a:rPr lang="en-US" altLang="ko-KR" dirty="0">
                <a:latin typeface="+mn-ea"/>
                <a:ea typeface="+mn-ea"/>
              </a:rPr>
              <a:t>( ) </a:t>
            </a:r>
            <a:r>
              <a:rPr lang="ko-KR" altLang="en-US" dirty="0">
                <a:latin typeface="+mn-ea"/>
                <a:ea typeface="+mn-ea"/>
              </a:rPr>
              <a:t>메서드를 이용해서 </a:t>
            </a:r>
            <a:r>
              <a:rPr lang="en-US" altLang="ko-KR" dirty="0">
                <a:latin typeface="+mn-ea"/>
                <a:ea typeface="+mn-ea"/>
              </a:rPr>
              <a:t>web.xml</a:t>
            </a:r>
            <a:r>
              <a:rPr lang="ko-KR" altLang="en-US" dirty="0">
                <a:latin typeface="+mn-ea"/>
                <a:ea typeface="+mn-ea"/>
              </a:rPr>
              <a:t>에 설정한 초기화 매개변수 읽기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en-US" altLang="ko-KR" dirty="0" err="1">
                <a:latin typeface="+mn-ea"/>
                <a:ea typeface="+mn-ea"/>
              </a:rPr>
              <a:t>getRealPath</a:t>
            </a:r>
            <a:r>
              <a:rPr lang="en-US" altLang="ko-KR" dirty="0">
                <a:latin typeface="+mn-ea"/>
                <a:ea typeface="+mn-ea"/>
              </a:rPr>
              <a:t>( ) </a:t>
            </a:r>
            <a:r>
              <a:rPr lang="ko-KR" altLang="en-US" dirty="0">
                <a:latin typeface="+mn-ea"/>
                <a:ea typeface="+mn-ea"/>
              </a:rPr>
              <a:t>메서드로 현재 예제를 작성 중인 폴더</a:t>
            </a:r>
            <a:r>
              <a:rPr lang="en-US" altLang="ko-KR" dirty="0">
                <a:latin typeface="+mn-ea"/>
                <a:ea typeface="+mn-ea"/>
              </a:rPr>
              <a:t>(“/02ImplicitObject”)</a:t>
            </a:r>
            <a:r>
              <a:rPr lang="ko-KR" altLang="en-US" dirty="0">
                <a:latin typeface="+mn-ea"/>
                <a:ea typeface="+mn-ea"/>
              </a:rPr>
              <a:t>의 물리적 경로를 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 얻어와서 출력</a:t>
            </a:r>
            <a:endParaRPr lang="en-US" altLang="ko-KR" dirty="0">
              <a:latin typeface="+mn-ea"/>
              <a:ea typeface="+mn-ea"/>
            </a:endParaRPr>
          </a:p>
          <a:p>
            <a:pPr lvl="3"/>
            <a:r>
              <a:rPr lang="ko-KR" altLang="en-US" dirty="0">
                <a:latin typeface="+mn-ea"/>
                <a:ea typeface="+mn-ea"/>
              </a:rPr>
              <a:t>선언부에서 </a:t>
            </a:r>
            <a:r>
              <a:rPr lang="en-US" altLang="ko-KR" dirty="0">
                <a:latin typeface="+mn-ea"/>
                <a:ea typeface="+mn-ea"/>
              </a:rPr>
              <a:t>application </a:t>
            </a:r>
            <a:r>
              <a:rPr lang="ko-KR" altLang="en-US" dirty="0">
                <a:latin typeface="+mn-ea"/>
                <a:ea typeface="+mn-ea"/>
              </a:rPr>
              <a:t>내장 객체 사용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this </a:t>
            </a:r>
            <a:r>
              <a:rPr lang="ko-KR" altLang="en-US" dirty="0">
                <a:latin typeface="+mn-ea"/>
                <a:ea typeface="+mn-ea"/>
              </a:rPr>
              <a:t>사용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내장 객체를 인수로 전달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4016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2.6 exception </a:t>
            </a:r>
            <a:r>
              <a:rPr lang="ko-KR" altLang="en-US" b="1" dirty="0"/>
              <a:t>객체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HTTP </a:t>
            </a:r>
            <a:r>
              <a:rPr lang="ko-KR" altLang="en-US" dirty="0"/>
              <a:t>에러 코드 설명 및 조치 방법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A24C6B-8269-4B8B-9344-8D3E966708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1474470"/>
          <a:ext cx="7296152" cy="2194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3219451">
                  <a:extLst>
                    <a:ext uri="{9D8B030D-6E8A-4147-A177-3AD203B41FA5}">
                      <a16:colId xmlns:a16="http://schemas.microsoft.com/office/drawing/2014/main" val="538549093"/>
                    </a:ext>
                  </a:extLst>
                </a:gridCol>
                <a:gridCol w="3219451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HTTP 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에러 코드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에러 의미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조치 방법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404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Not Found 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클라이언트가 요청한 경로에서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문서를 찾을 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상의 경로명이나 파일명이 제대로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입력되었는지 확인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Method Not Allowed 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허용되지 않는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메서드라는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뜻으로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GET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방식 혹은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POST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방식으로 요청했는데 이를 처리할 컨트롤러가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주로 서블릿으로 개발할 때 발생하게 되는데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doGet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  ),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doPost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  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메서드가 적절히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오버라이딩되었는지 확인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500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Internal Server Error 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서버 내부 오류로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코드에 오타가 있거나 로직에 문제가 있어 웹 서버가 요청 사항을 수행할 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가장 많이 발생하는 에러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개발 중인 코드를 전반적으로 확인하여 오류를 처리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81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2.6 exception </a:t>
            </a:r>
            <a:r>
              <a:rPr lang="ko-KR" altLang="en-US" b="1" dirty="0"/>
              <a:t>객체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에러가 발생했을 때 에러별로 출력할 페이지를 분기하는 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web.xml</a:t>
            </a:r>
            <a:r>
              <a:rPr lang="ko-KR" altLang="en-US" dirty="0"/>
              <a:t>에 설정 추가 필요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2-12] web.xml</a:t>
            </a:r>
            <a:r>
              <a:rPr lang="ko-KR" altLang="en-US" dirty="0"/>
              <a:t>에 에러별 출력 페이지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에러 코드를 정수로 명시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해당 에러 발생 시 웹 브라우저에 출력할 페이지와 경로를 지정</a:t>
            </a:r>
            <a:r>
              <a:rPr lang="en-US" altLang="ko-KR" dirty="0"/>
              <a:t>. &lt;location&gt; </a:t>
            </a:r>
            <a:r>
              <a:rPr lang="ko-KR" altLang="en-US" dirty="0"/>
              <a:t>엘리먼트에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경로를 명시할 때는 컨텍스트 루트를 제외한 나머지를 기술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경로는 슬래시</a:t>
            </a:r>
            <a:r>
              <a:rPr lang="en-US" altLang="ko-KR" dirty="0"/>
              <a:t>(/)</a:t>
            </a:r>
            <a:r>
              <a:rPr lang="ko-KR" altLang="en-US" dirty="0"/>
              <a:t>로 시작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편의상 </a:t>
            </a:r>
            <a:r>
              <a:rPr lang="en-US" altLang="ko-KR" dirty="0" err="1"/>
              <a:t>Exception.jsp</a:t>
            </a:r>
            <a:r>
              <a:rPr lang="ko-KR" altLang="en-US" dirty="0"/>
              <a:t>라는 파일 하나에서 모든 에러를 처리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2-13] </a:t>
            </a:r>
            <a:r>
              <a:rPr lang="ko-KR" altLang="en-US" dirty="0"/>
              <a:t>에러 출력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response </a:t>
            </a:r>
            <a:r>
              <a:rPr lang="ko-KR" altLang="en-US" dirty="0"/>
              <a:t>내장 객체로부터 에러 코드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에러 코드에 따라 적절한 메시지 출력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0430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en-US" altLang="ko-KR" dirty="0"/>
              <a:t>request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클라이언트의 요청을 받거나 웹 브라우저에 대한 정보 혹은 요청 헤더에 대한 정보를 읽을 때 사용</a:t>
            </a:r>
            <a:endParaRPr lang="en-US" altLang="ko-KR" dirty="0"/>
          </a:p>
          <a:p>
            <a:pPr lvl="1"/>
            <a:r>
              <a:rPr lang="en-US" altLang="ko-KR" dirty="0"/>
              <a:t>response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요청에 대한 응답을 웹 브라우저로 보낼 때 사용</a:t>
            </a:r>
            <a:r>
              <a:rPr lang="en-US" altLang="ko-KR" dirty="0"/>
              <a:t>. </a:t>
            </a:r>
            <a:r>
              <a:rPr lang="ko-KR" altLang="en-US" dirty="0"/>
              <a:t>페이지 이동이나 응답 헤더를 추가할 때도 사용</a:t>
            </a:r>
            <a:endParaRPr lang="en-US" altLang="ko-KR" dirty="0"/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변수 등의 값을 웹 브라우저에 출력할 때 주로 사용</a:t>
            </a:r>
            <a:endParaRPr lang="en-US" altLang="ko-KR" dirty="0"/>
          </a:p>
          <a:p>
            <a:pPr lvl="1"/>
            <a:r>
              <a:rPr lang="en-US" altLang="ko-KR" dirty="0"/>
              <a:t>application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웹 애플리케이션을 구성하는 모든 </a:t>
            </a:r>
            <a:r>
              <a:rPr lang="en-US" altLang="ko-KR" dirty="0"/>
              <a:t>JSP</a:t>
            </a:r>
            <a:r>
              <a:rPr lang="ko-KR" altLang="en-US" dirty="0"/>
              <a:t>에서 접근 가능한 객체로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웹 애플리케이션에 대한 설정값을 저장할 때 주로 사용</a:t>
            </a:r>
            <a:endParaRPr lang="en-US" altLang="ko-KR" dirty="0"/>
          </a:p>
          <a:p>
            <a:pPr lvl="1"/>
            <a:r>
              <a:rPr lang="en-US" altLang="ko-KR" dirty="0"/>
              <a:t>exception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예외 처리를 위해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1919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03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181100" y="2349606"/>
            <a:ext cx="6214984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내장 객체의</a:t>
            </a:r>
            <a:endParaRPr lang="en-US" altLang="ko-KR" sz="40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영역</a:t>
            </a:r>
            <a:r>
              <a:rPr lang="en-US" altLang="ko-KR" sz="4000" b="1" dirty="0">
                <a:solidFill>
                  <a:schemeClr val="lt1"/>
                </a:solidFill>
              </a:rPr>
              <a:t>(Scope)</a:t>
            </a:r>
            <a:endParaRPr sz="4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7052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02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181100" y="2349606"/>
            <a:ext cx="6214984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내장 객체</a:t>
            </a:r>
            <a:endParaRPr lang="en-US" altLang="ko-KR" sz="40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lt1"/>
                </a:solidFill>
              </a:rPr>
              <a:t>(Implicit Object)</a:t>
            </a:r>
            <a:endParaRPr sz="2000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7304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내장 객체의 유효기간이라 할 수 있는 영역과 데이터의 저장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공유 학습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가지 내장 객체의 영역 개념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ko-KR" altLang="en-US" dirty="0">
                <a:solidFill>
                  <a:schemeClr val="tx1"/>
                </a:solidFill>
                <a:latin typeface="+mn-ea"/>
              </a:rPr>
              <a:t>웹에서는 페이지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(page)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들이 모여 하나의 요청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(request)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처리하며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요청들이 모여 하나의 세션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(session)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다시 세션들이 모여 하나의 웹 애플리케이션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(application)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을 구현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구체적인 구현 방식은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다르더라도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개념들은 다른 웹 프로그래밍 기술들에도 그대로 적용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2DBE6-BCED-48A0-8CFE-43B34387019F}"/>
              </a:ext>
            </a:extLst>
          </p:cNvPr>
          <p:cNvSpPr>
            <a:spLocks/>
          </p:cNvSpPr>
          <p:nvPr/>
        </p:nvSpPr>
        <p:spPr>
          <a:xfrm>
            <a:off x="2640992" y="1801199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내장 객체의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영역 소개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7B0D80-D191-4CE8-B0E8-4E6864EFF1C7}"/>
              </a:ext>
            </a:extLst>
          </p:cNvPr>
          <p:cNvSpPr>
            <a:spLocks/>
          </p:cNvSpPr>
          <p:nvPr/>
        </p:nvSpPr>
        <p:spPr>
          <a:xfrm>
            <a:off x="4629544" y="1322024"/>
            <a:ext cx="3646533" cy="1678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rIns="72000" rtlCol="0" anchor="t" anchorCtr="0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내장 객체의 영역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540AC8-0A18-437D-8DE4-CDDF4ACDB286}"/>
              </a:ext>
            </a:extLst>
          </p:cNvPr>
          <p:cNvSpPr/>
          <p:nvPr/>
        </p:nvSpPr>
        <p:spPr>
          <a:xfrm>
            <a:off x="4953000" y="1781210"/>
            <a:ext cx="1422568" cy="285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영역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A613E6-07C7-46CB-A8B1-4BA89A6ABD14}"/>
              </a:ext>
            </a:extLst>
          </p:cNvPr>
          <p:cNvSpPr/>
          <p:nvPr/>
        </p:nvSpPr>
        <p:spPr>
          <a:xfrm>
            <a:off x="6574669" y="1781210"/>
            <a:ext cx="1422568" cy="285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request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영역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38E1A5-D9A9-44AB-A1CC-B444DF0835FB}"/>
              </a:ext>
            </a:extLst>
          </p:cNvPr>
          <p:cNvSpPr/>
          <p:nvPr/>
        </p:nvSpPr>
        <p:spPr>
          <a:xfrm>
            <a:off x="4953000" y="2519653"/>
            <a:ext cx="1422568" cy="285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session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영역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512A2-D9FA-4211-94FC-999946AF4694}"/>
              </a:ext>
            </a:extLst>
          </p:cNvPr>
          <p:cNvSpPr/>
          <p:nvPr/>
        </p:nvSpPr>
        <p:spPr>
          <a:xfrm>
            <a:off x="6574669" y="2519653"/>
            <a:ext cx="1422568" cy="285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application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영역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DE513-D6A2-4BF5-9B42-705D82CF63A7}"/>
              </a:ext>
            </a:extLst>
          </p:cNvPr>
          <p:cNvSpPr>
            <a:spLocks/>
          </p:cNvSpPr>
          <p:nvPr/>
        </p:nvSpPr>
        <p:spPr>
          <a:xfrm>
            <a:off x="3635268" y="1801199"/>
            <a:ext cx="7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데이터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전송 객체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(DTO)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준비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DED3E14-E310-4438-B3C8-AD3C52CABDD5}"/>
              </a:ext>
            </a:extLst>
          </p:cNvPr>
          <p:cNvCxnSpPr>
            <a:stCxn id="11" idx="3"/>
            <a:endCxn id="61" idx="1"/>
          </p:cNvCxnSpPr>
          <p:nvPr/>
        </p:nvCxnSpPr>
        <p:spPr>
          <a:xfrm>
            <a:off x="3360992" y="2161199"/>
            <a:ext cx="274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88770D-C563-4D6B-985A-F70658200475}"/>
              </a:ext>
            </a:extLst>
          </p:cNvPr>
          <p:cNvCxnSpPr>
            <a:cxnSpLocks/>
            <a:stCxn id="61" idx="3"/>
            <a:endCxn id="18" idx="1"/>
          </p:cNvCxnSpPr>
          <p:nvPr/>
        </p:nvCxnSpPr>
        <p:spPr>
          <a:xfrm>
            <a:off x="4355268" y="2161199"/>
            <a:ext cx="274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25CB3A-8457-4FFE-9746-6D82E239AB82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6375568" y="1924085"/>
            <a:ext cx="19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AE2A239-0AAA-4CFE-8872-2E4EA87768E8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6375568" y="2662528"/>
            <a:ext cx="19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FF5F5EE-081D-44C2-ACCB-6C33CA2E9742}"/>
              </a:ext>
            </a:extLst>
          </p:cNvPr>
          <p:cNvSpPr/>
          <p:nvPr/>
        </p:nvSpPr>
        <p:spPr>
          <a:xfrm>
            <a:off x="4781550" y="1933575"/>
            <a:ext cx="3362325" cy="762000"/>
          </a:xfrm>
          <a:custGeom>
            <a:avLst/>
            <a:gdLst>
              <a:gd name="connsiteX0" fmla="*/ 3219450 w 3362325"/>
              <a:gd name="connsiteY0" fmla="*/ 0 h 762000"/>
              <a:gd name="connsiteX1" fmla="*/ 3362325 w 3362325"/>
              <a:gd name="connsiteY1" fmla="*/ 0 h 762000"/>
              <a:gd name="connsiteX2" fmla="*/ 3362325 w 3362325"/>
              <a:gd name="connsiteY2" fmla="*/ 400050 h 762000"/>
              <a:gd name="connsiteX3" fmla="*/ 0 w 3362325"/>
              <a:gd name="connsiteY3" fmla="*/ 400050 h 762000"/>
              <a:gd name="connsiteX4" fmla="*/ 0 w 3362325"/>
              <a:gd name="connsiteY4" fmla="*/ 762000 h 762000"/>
              <a:gd name="connsiteX5" fmla="*/ 180975 w 3362325"/>
              <a:gd name="connsiteY5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2325" h="762000">
                <a:moveTo>
                  <a:pt x="3219450" y="0"/>
                </a:moveTo>
                <a:lnTo>
                  <a:pt x="3362325" y="0"/>
                </a:lnTo>
                <a:lnTo>
                  <a:pt x="3362325" y="400050"/>
                </a:lnTo>
                <a:lnTo>
                  <a:pt x="0" y="400050"/>
                </a:lnTo>
                <a:lnTo>
                  <a:pt x="0" y="762000"/>
                </a:lnTo>
                <a:lnTo>
                  <a:pt x="180975" y="7620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2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3.1 </a:t>
            </a:r>
            <a:r>
              <a:rPr lang="ko-KR" altLang="en-US" b="1" dirty="0"/>
              <a:t>내장 객체의 영역이란</a:t>
            </a:r>
            <a:r>
              <a:rPr lang="en-US" altLang="ko-KR" b="1" dirty="0"/>
              <a:t>?(1)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내장 객체의 영역은 각 객체가 저장되는 메모리의 유효기간</a:t>
            </a:r>
            <a:endParaRPr lang="en-US" altLang="ko-KR" dirty="0"/>
          </a:p>
          <a:p>
            <a:pPr lvl="2"/>
            <a:r>
              <a:rPr lang="en-US" altLang="ko-KR" dirty="0"/>
              <a:t>page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동일한 페이지에서만 공유됩니다</a:t>
            </a:r>
            <a:r>
              <a:rPr lang="en-US" altLang="ko-KR" dirty="0"/>
              <a:t>. </a:t>
            </a:r>
            <a:r>
              <a:rPr lang="ko-KR" altLang="en-US" dirty="0"/>
              <a:t>페이지를 벗어나면 소멸</a:t>
            </a:r>
            <a:endParaRPr lang="en-US" altLang="ko-KR" dirty="0"/>
          </a:p>
          <a:p>
            <a:pPr lvl="2"/>
            <a:r>
              <a:rPr lang="en-US" altLang="ko-KR" dirty="0"/>
              <a:t>request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하나의 요청에 의해 호출된 페이지와 포워드</a:t>
            </a:r>
            <a:r>
              <a:rPr lang="en-US" altLang="ko-KR" dirty="0"/>
              <a:t>(</a:t>
            </a:r>
            <a:r>
              <a:rPr lang="ko-KR" altLang="en-US" dirty="0"/>
              <a:t>요청 전달</a:t>
            </a:r>
            <a:r>
              <a:rPr lang="en-US" altLang="ko-KR" dirty="0"/>
              <a:t>)</a:t>
            </a:r>
            <a:r>
              <a:rPr lang="ko-KR" altLang="en-US" dirty="0"/>
              <a:t>된 페이지까지 공유</a:t>
            </a:r>
            <a:endParaRPr lang="en-US" altLang="ko-KR" dirty="0"/>
          </a:p>
          <a:p>
            <a:pPr lvl="2"/>
            <a:r>
              <a:rPr lang="en-US" altLang="ko-KR" dirty="0"/>
              <a:t>session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클라이언트가 처음 접속한 후 웹 브라우저를 닫을 때까지 공유</a:t>
            </a:r>
            <a:endParaRPr lang="en-US" altLang="ko-KR" dirty="0"/>
          </a:p>
          <a:p>
            <a:pPr lvl="2"/>
            <a:r>
              <a:rPr lang="en-US" altLang="ko-KR" dirty="0"/>
              <a:t>application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한 번 저장되면 웹 애플리케이션이 종료될 때까지 유지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A1D80-2593-48F8-B999-75B853373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2491721"/>
            <a:ext cx="5561920" cy="19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2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3.1 </a:t>
            </a:r>
            <a:r>
              <a:rPr lang="ko-KR" altLang="en-US" b="1" dirty="0"/>
              <a:t>내장 객체의 영역이란</a:t>
            </a:r>
            <a:r>
              <a:rPr lang="en-US" altLang="ko-KR" b="1" dirty="0"/>
              <a:t>?(2)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영역이 제공하는 주요 메서드</a:t>
            </a:r>
            <a:endParaRPr lang="en-US" altLang="ko-KR" dirty="0"/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setAttribute</a:t>
            </a:r>
            <a:r>
              <a:rPr lang="en-US" altLang="ko-KR" dirty="0"/>
              <a:t>(String name, Object value)</a:t>
            </a:r>
          </a:p>
          <a:p>
            <a:pPr lvl="3"/>
            <a:r>
              <a:rPr lang="ko-KR" altLang="en-US" dirty="0"/>
              <a:t>각 영역에 속성을 저장</a:t>
            </a:r>
            <a:endParaRPr lang="en-US" altLang="ko-KR" dirty="0"/>
          </a:p>
          <a:p>
            <a:pPr lvl="3"/>
            <a:r>
              <a:rPr lang="ko-KR" altLang="en-US" dirty="0"/>
              <a:t>첫 번째 인수는 속성명</a:t>
            </a:r>
            <a:r>
              <a:rPr lang="en-US" altLang="ko-KR" dirty="0"/>
              <a:t>, </a:t>
            </a:r>
            <a:r>
              <a:rPr lang="ko-KR" altLang="en-US" dirty="0"/>
              <a:t>두 번째 인수는 저장할 값</a:t>
            </a:r>
            <a:endParaRPr lang="en-US" altLang="ko-KR" dirty="0"/>
          </a:p>
          <a:p>
            <a:pPr lvl="3"/>
            <a:r>
              <a:rPr lang="ko-KR" altLang="en-US" dirty="0"/>
              <a:t>값의 타입은 </a:t>
            </a:r>
            <a:r>
              <a:rPr lang="en-US" altLang="ko-KR" dirty="0"/>
              <a:t>Object</a:t>
            </a:r>
            <a:r>
              <a:rPr lang="ko-KR" altLang="en-US" dirty="0"/>
              <a:t>이므로 모든 타입의 객체를 저장</a:t>
            </a:r>
            <a:endParaRPr lang="en-US" altLang="ko-KR" dirty="0"/>
          </a:p>
          <a:p>
            <a:pPr lvl="2"/>
            <a:r>
              <a:rPr lang="en-US" altLang="ko-KR" dirty="0"/>
              <a:t>Object </a:t>
            </a:r>
            <a:r>
              <a:rPr lang="en-US" altLang="ko-KR" dirty="0" err="1"/>
              <a:t>getAttribute</a:t>
            </a:r>
            <a:r>
              <a:rPr lang="en-US" altLang="ko-KR" dirty="0"/>
              <a:t>(String name)</a:t>
            </a:r>
          </a:p>
          <a:p>
            <a:pPr lvl="3"/>
            <a:r>
              <a:rPr lang="ko-KR" altLang="en-US" dirty="0"/>
              <a:t>영역에 저장된 속성값을 얻어옴</a:t>
            </a:r>
            <a:endParaRPr lang="en-US" altLang="ko-KR" dirty="0"/>
          </a:p>
          <a:p>
            <a:pPr lvl="3"/>
            <a:r>
              <a:rPr lang="en-US" altLang="ko-KR" dirty="0"/>
              <a:t>Object</a:t>
            </a:r>
            <a:r>
              <a:rPr lang="ko-KR" altLang="en-US" dirty="0"/>
              <a:t>로 자동 형변환되어 저장되므로 원래 타입으로 형변환 후 사용</a:t>
            </a:r>
            <a:endParaRPr lang="en-US" altLang="ko-KR" dirty="0"/>
          </a:p>
          <a:p>
            <a:pPr lvl="2"/>
            <a:r>
              <a:rPr lang="en-US" altLang="ko-KR" dirty="0"/>
              <a:t>void </a:t>
            </a:r>
            <a:r>
              <a:rPr lang="en-US" altLang="ko-KR" dirty="0" err="1"/>
              <a:t>removeAttribute</a:t>
            </a:r>
            <a:r>
              <a:rPr lang="en-US" altLang="ko-KR" dirty="0"/>
              <a:t>(String name)</a:t>
            </a:r>
          </a:p>
          <a:p>
            <a:pPr lvl="3"/>
            <a:r>
              <a:rPr lang="ko-KR" altLang="en-US" dirty="0"/>
              <a:t>영역에 저장된 속성을 삭제</a:t>
            </a:r>
            <a:endParaRPr lang="en-US" altLang="ko-KR" dirty="0"/>
          </a:p>
          <a:p>
            <a:pPr lvl="3"/>
            <a:r>
              <a:rPr lang="ko-KR" altLang="en-US" dirty="0"/>
              <a:t>삭제할 속성명이 존재하지 않더라도 에러는 발생하지 않음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185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3.2 </a:t>
            </a:r>
            <a:r>
              <a:rPr lang="ko-KR" altLang="en-US" b="1" dirty="0"/>
              <a:t>데이터 전송 객체</a:t>
            </a:r>
            <a:r>
              <a:rPr lang="en-US" altLang="ko-KR" b="1" dirty="0"/>
              <a:t>(DTO) </a:t>
            </a:r>
            <a:r>
              <a:rPr lang="ko-KR" altLang="en-US" b="1" dirty="0"/>
              <a:t>준비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데이터 전송 객체</a:t>
            </a:r>
            <a:r>
              <a:rPr lang="en-US" altLang="ko-KR" dirty="0"/>
              <a:t>(Data Transfer Object, DTO)</a:t>
            </a:r>
          </a:p>
          <a:p>
            <a:pPr lvl="2"/>
            <a:r>
              <a:rPr lang="ko-KR" altLang="en-US" dirty="0"/>
              <a:t>데이터를 저장하거나 전송하는 데 쓰이는 객체로</a:t>
            </a:r>
            <a:r>
              <a:rPr lang="en-US" altLang="ko-KR" dirty="0"/>
              <a:t>, </a:t>
            </a:r>
            <a:r>
              <a:rPr lang="ko-KR" altLang="en-US" dirty="0"/>
              <a:t>다른 로직 없이 순수하게 데이터만을 담고 있으며</a:t>
            </a:r>
            <a:r>
              <a:rPr lang="en-US" altLang="ko-KR" dirty="0"/>
              <a:t>, ‘</a:t>
            </a:r>
            <a:r>
              <a:rPr lang="ko-KR" altLang="en-US" dirty="0"/>
              <a:t>값 객체</a:t>
            </a:r>
            <a:r>
              <a:rPr lang="en-US" altLang="ko-KR" dirty="0"/>
              <a:t>(Value Object)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2"/>
            <a:r>
              <a:rPr lang="ko-KR" altLang="en-US" dirty="0"/>
              <a:t>자바빈즈</a:t>
            </a:r>
            <a:r>
              <a:rPr lang="en-US" altLang="ko-KR" dirty="0"/>
              <a:t>(Java Beans)</a:t>
            </a:r>
            <a:r>
              <a:rPr lang="ko-KR" altLang="en-US" dirty="0"/>
              <a:t> 규약에 따라 작성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자바빈즈는 기본</a:t>
            </a:r>
            <a:r>
              <a:rPr lang="en-US" altLang="ko-KR" dirty="0"/>
              <a:t>(default) </a:t>
            </a:r>
            <a:r>
              <a:rPr lang="ko-KR" altLang="en-US" dirty="0"/>
              <a:t>패키지 이외의 패키지에 속해야 함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멤버 변수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의 접근 지정자는 </a:t>
            </a:r>
            <a:r>
              <a:rPr lang="en-US" altLang="ko-KR" dirty="0"/>
              <a:t>private</a:t>
            </a:r>
            <a:r>
              <a:rPr lang="ko-KR" altLang="en-US" dirty="0"/>
              <a:t>으로 선언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기본 생성자가 있어야 함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멤버 변수에 접근할 수 있는 게터</a:t>
            </a:r>
            <a:r>
              <a:rPr lang="en-US" altLang="ko-KR" dirty="0"/>
              <a:t>(getter)/</a:t>
            </a:r>
            <a:r>
              <a:rPr lang="ko-KR" altLang="en-US" dirty="0"/>
              <a:t>세터</a:t>
            </a:r>
            <a:r>
              <a:rPr lang="en-US" altLang="ko-KR" dirty="0"/>
              <a:t>(setter) </a:t>
            </a:r>
            <a:r>
              <a:rPr lang="ko-KR" altLang="en-US" dirty="0"/>
              <a:t>메서드가 필요</a:t>
            </a:r>
            <a:endParaRPr lang="en-US" altLang="ko-KR" dirty="0"/>
          </a:p>
          <a:p>
            <a:pPr marL="1238250" lvl="3" indent="-342900">
              <a:buFont typeface="+mj-lt"/>
              <a:buAutoNum type="arabicPeriod"/>
            </a:pPr>
            <a:r>
              <a:rPr lang="ko-KR" altLang="en-US" dirty="0"/>
              <a:t>게터</a:t>
            </a:r>
            <a:r>
              <a:rPr lang="en-US" altLang="ko-KR" dirty="0"/>
              <a:t>/</a:t>
            </a:r>
            <a:r>
              <a:rPr lang="ko-KR" altLang="en-US" dirty="0"/>
              <a:t>세터 메서드의 접근 지정자는 </a:t>
            </a:r>
            <a:r>
              <a:rPr lang="en-US" altLang="ko-KR" dirty="0"/>
              <a:t>public</a:t>
            </a:r>
            <a:r>
              <a:rPr lang="ko-KR" altLang="en-US" dirty="0"/>
              <a:t>으로 선언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21107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3.2 </a:t>
            </a:r>
            <a:r>
              <a:rPr lang="ko-KR" altLang="en-US" b="1" dirty="0"/>
              <a:t>데이터 전송 객체</a:t>
            </a:r>
            <a:r>
              <a:rPr lang="en-US" altLang="ko-KR" b="1" dirty="0"/>
              <a:t>(DTO) </a:t>
            </a:r>
            <a:r>
              <a:rPr lang="ko-KR" altLang="en-US" b="1" dirty="0"/>
              <a:t>준비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/>
              <a:t>‘Person’</a:t>
            </a:r>
            <a:r>
              <a:rPr lang="ko-KR" altLang="en-US" dirty="0"/>
              <a:t> 이름의 </a:t>
            </a:r>
            <a:r>
              <a:rPr lang="en-US" altLang="ko-KR" dirty="0"/>
              <a:t>DTO</a:t>
            </a:r>
            <a:r>
              <a:rPr lang="ko-KR" altLang="en-US" dirty="0"/>
              <a:t>를 작성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01 </a:t>
            </a:r>
            <a:r>
              <a:rPr lang="ko-KR" altLang="en-US" dirty="0"/>
              <a:t>프로젝트 탐색기 </a:t>
            </a:r>
            <a:r>
              <a:rPr lang="en-US" altLang="ko-KR" dirty="0"/>
              <a:t>① Java Resources → ② </a:t>
            </a:r>
            <a:r>
              <a:rPr lang="en-US" altLang="ko-KR" dirty="0" err="1"/>
              <a:t>src</a:t>
            </a:r>
            <a:r>
              <a:rPr lang="ko-KR" altLang="en-US" dirty="0"/>
              <a:t>에서 마우스 우클릭 → </a:t>
            </a:r>
            <a:r>
              <a:rPr lang="en-US" altLang="ko-KR" dirty="0"/>
              <a:t>③ [New] →④ [Class]</a:t>
            </a:r>
            <a:r>
              <a:rPr lang="ko-KR" altLang="en-US" dirty="0"/>
              <a:t>를 클릭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02 ① </a:t>
            </a:r>
            <a:r>
              <a:rPr lang="ko-KR" altLang="en-US" dirty="0"/>
              <a:t>패키지명을 “</a:t>
            </a:r>
            <a:r>
              <a:rPr lang="en-US" altLang="ko-KR" dirty="0"/>
              <a:t>common”, ② </a:t>
            </a:r>
            <a:r>
              <a:rPr lang="ko-KR" altLang="en-US" dirty="0"/>
              <a:t>클래스명을 “</a:t>
            </a:r>
            <a:r>
              <a:rPr lang="en-US" altLang="ko-KR" dirty="0"/>
              <a:t>Person”</a:t>
            </a:r>
            <a:r>
              <a:rPr lang="ko-KR" altLang="en-US" dirty="0"/>
              <a:t>으로 입력한 후 </a:t>
            </a:r>
            <a:r>
              <a:rPr lang="en-US" altLang="ko-KR" dirty="0"/>
              <a:t>③ [Finish] </a:t>
            </a:r>
            <a:r>
              <a:rPr lang="ko-KR" altLang="en-US" dirty="0"/>
              <a:t>버튼을 클릭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Person </a:t>
            </a:r>
            <a:r>
              <a:rPr lang="ko-KR" altLang="en-US" dirty="0"/>
              <a:t>클래스가 생성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03 String </a:t>
            </a:r>
            <a:r>
              <a:rPr lang="ko-KR" altLang="en-US" dirty="0"/>
              <a:t>타입의 이름</a:t>
            </a:r>
            <a:r>
              <a:rPr lang="en-US" altLang="ko-KR" dirty="0"/>
              <a:t>(name)</a:t>
            </a:r>
            <a:r>
              <a:rPr lang="ko-KR" altLang="en-US" dirty="0"/>
              <a:t>과 </a:t>
            </a:r>
            <a:r>
              <a:rPr lang="en-US" altLang="ko-KR" dirty="0"/>
              <a:t>int </a:t>
            </a:r>
            <a:r>
              <a:rPr lang="ko-KR" altLang="en-US" dirty="0"/>
              <a:t>타입의 나이</a:t>
            </a:r>
            <a:r>
              <a:rPr lang="en-US" altLang="ko-KR" dirty="0"/>
              <a:t>(age) </a:t>
            </a:r>
            <a:r>
              <a:rPr lang="ko-KR" altLang="en-US" dirty="0"/>
              <a:t>멤버 변수를 </a:t>
            </a:r>
            <a:r>
              <a:rPr lang="en-US" altLang="ko-KR" dirty="0"/>
              <a:t>private</a:t>
            </a:r>
            <a:r>
              <a:rPr lang="ko-KR" altLang="en-US" dirty="0"/>
              <a:t>으로 선언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04 </a:t>
            </a:r>
            <a:r>
              <a:rPr lang="ko-KR" altLang="en-US" dirty="0"/>
              <a:t>기본 생성자를 정의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- [</a:t>
            </a:r>
            <a:r>
              <a:rPr lang="ko-KR" altLang="en-US" dirty="0"/>
              <a:t>예제 </a:t>
            </a:r>
            <a:r>
              <a:rPr lang="en-US" altLang="ko-KR" dirty="0"/>
              <a:t>3-1] Person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en-US" altLang="ko-KR" dirty="0" err="1"/>
              <a:t>ver</a:t>
            </a:r>
            <a:r>
              <a:rPr lang="en-US" altLang="ko-KR" dirty="0"/>
              <a:t> 0.1)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2964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3.2 </a:t>
            </a:r>
            <a:r>
              <a:rPr lang="ko-KR" altLang="en-US" b="1" dirty="0"/>
              <a:t>데이터 전송 객체</a:t>
            </a:r>
            <a:r>
              <a:rPr lang="en-US" altLang="ko-KR" b="1" dirty="0"/>
              <a:t>(DTO) </a:t>
            </a:r>
            <a:r>
              <a:rPr lang="ko-KR" altLang="en-US" b="1" dirty="0"/>
              <a:t>준비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1"/>
            <a:ext cx="8596800" cy="3541264"/>
          </a:xfrm>
        </p:spPr>
        <p:txBody>
          <a:bodyPr/>
          <a:lstStyle/>
          <a:p>
            <a:pPr lvl="1"/>
            <a:r>
              <a:rPr lang="en-US" altLang="ko-KR" dirty="0"/>
              <a:t>‘Person’</a:t>
            </a:r>
            <a:r>
              <a:rPr lang="ko-KR" altLang="en-US" dirty="0"/>
              <a:t> 이름의 </a:t>
            </a:r>
            <a:r>
              <a:rPr lang="en-US" altLang="ko-KR" dirty="0"/>
              <a:t>DTO</a:t>
            </a:r>
            <a:r>
              <a:rPr lang="ko-KR" altLang="en-US" dirty="0"/>
              <a:t>를 작성</a:t>
            </a:r>
            <a:endParaRPr lang="en-US" altLang="ko-KR" dirty="0"/>
          </a:p>
          <a:p>
            <a:pPr marL="912812" lvl="2" indent="-285750"/>
            <a:r>
              <a:rPr lang="ko-KR" altLang="en-US" dirty="0"/>
              <a:t>이클립스의 자동 생성 기능을 이용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05 ① </a:t>
            </a:r>
            <a:r>
              <a:rPr lang="ko-KR" altLang="en-US" dirty="0"/>
              <a:t>편집창에서 마우스 우클릭 → ② </a:t>
            </a:r>
            <a:r>
              <a:rPr lang="en-US" altLang="ko-KR" dirty="0"/>
              <a:t>[Source] → ③ [Generate Getters and Setters...] </a:t>
            </a:r>
            <a:r>
              <a:rPr lang="ko-KR" altLang="en-US" dirty="0"/>
              <a:t>메뉴 선택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06 [Select All] → [Generate]</a:t>
            </a:r>
            <a:r>
              <a:rPr lang="ko-KR" altLang="en-US" dirty="0"/>
              <a:t>를 클릭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자바빈즈 규약을 모두 만족하는 </a:t>
            </a:r>
            <a:r>
              <a:rPr lang="en-US" altLang="ko-KR" dirty="0"/>
              <a:t>Person </a:t>
            </a:r>
            <a:r>
              <a:rPr lang="ko-KR" altLang="en-US" dirty="0"/>
              <a:t>클래스가 완성</a:t>
            </a:r>
            <a:endParaRPr lang="en-US" altLang="ko-KR" dirty="0"/>
          </a:p>
          <a:p>
            <a:pPr marL="912812" lvl="2" indent="-285750"/>
            <a:r>
              <a:rPr lang="ko-KR" altLang="en-US" dirty="0"/>
              <a:t>인수들을 받아 모든 속성을 한 번에 초기화해주는 생성자 추가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07 </a:t>
            </a:r>
            <a:r>
              <a:rPr lang="ko-KR" altLang="en-US" dirty="0"/>
              <a:t>편집창에서 마우스 우클릭 → </a:t>
            </a:r>
            <a:r>
              <a:rPr lang="en-US" altLang="ko-KR" dirty="0"/>
              <a:t>[Source] → [Generate Constructor using Fields...] </a:t>
            </a:r>
            <a:r>
              <a:rPr lang="ko-KR" altLang="en-US" dirty="0"/>
              <a:t>메뉴 선택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08 ① [Select All] → ② [Generate]</a:t>
            </a:r>
            <a:r>
              <a:rPr lang="ko-KR" altLang="en-US" dirty="0"/>
              <a:t>를 클릭합니다</a:t>
            </a:r>
            <a:endParaRPr lang="en-US" altLang="ko-KR" dirty="0"/>
          </a:p>
          <a:p>
            <a:pPr marL="895350" lvl="2" indent="-268288">
              <a:buNone/>
            </a:pPr>
            <a:r>
              <a:rPr lang="en-US" altLang="ko-KR" dirty="0"/>
              <a:t>- [</a:t>
            </a:r>
            <a:r>
              <a:rPr lang="ko-KR" altLang="en-US" dirty="0"/>
              <a:t>예제 </a:t>
            </a:r>
            <a:r>
              <a:rPr lang="en-US" altLang="ko-KR" dirty="0"/>
              <a:t>3-2] Person </a:t>
            </a:r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완성 버전</a:t>
            </a:r>
            <a:r>
              <a:rPr lang="en-US" altLang="ko-KR" dirty="0"/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33123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3.3 page </a:t>
            </a:r>
            <a:r>
              <a:rPr lang="ko-KR" altLang="en-US" b="1" dirty="0"/>
              <a:t>영역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page </a:t>
            </a:r>
            <a:r>
              <a:rPr lang="ko-KR" altLang="en-US" dirty="0"/>
              <a:t>영역은 클라이언트의 요청을 처리하는 데 관여하는 </a:t>
            </a:r>
            <a:r>
              <a:rPr lang="en-US" altLang="ko-KR" dirty="0"/>
              <a:t>JSP </a:t>
            </a:r>
            <a:r>
              <a:rPr lang="ko-KR" altLang="en-US" dirty="0"/>
              <a:t>페이지마다 하나씩 생성</a:t>
            </a:r>
            <a:endParaRPr lang="en-US" altLang="ko-KR" dirty="0"/>
          </a:p>
          <a:p>
            <a:pPr lvl="2"/>
            <a:r>
              <a:rPr lang="ko-KR" altLang="en-US" dirty="0"/>
              <a:t>이때 각 </a:t>
            </a:r>
            <a:r>
              <a:rPr lang="en-US" altLang="ko-KR" dirty="0"/>
              <a:t>JSP </a:t>
            </a:r>
            <a:r>
              <a:rPr lang="ko-KR" altLang="en-US" dirty="0"/>
              <a:t>페이지는 </a:t>
            </a:r>
            <a:r>
              <a:rPr lang="en-US" altLang="ko-KR" dirty="0"/>
              <a:t>page </a:t>
            </a:r>
            <a:r>
              <a:rPr lang="ko-KR" altLang="en-US" dirty="0"/>
              <a:t>영역을 사용하기 위한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객체를 할당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3-3] page </a:t>
            </a:r>
            <a:r>
              <a:rPr lang="ko-KR" altLang="en-US" dirty="0"/>
              <a:t>영역에 값을 저장하고 불러오기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먼저 코드에서 외부 클래스인 </a:t>
            </a:r>
            <a:r>
              <a:rPr lang="en-US" altLang="ko-KR" dirty="0" err="1"/>
              <a:t>common.Person</a:t>
            </a:r>
            <a:r>
              <a:rPr lang="ko-KR" altLang="en-US" dirty="0"/>
              <a:t>을 사용하기 위해 임포트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객체를 통해 </a:t>
            </a:r>
            <a:r>
              <a:rPr lang="en-US" altLang="ko-KR" dirty="0"/>
              <a:t>page </a:t>
            </a:r>
            <a:r>
              <a:rPr lang="ko-KR" altLang="en-US" dirty="0"/>
              <a:t>영역에 속성값을 저장</a:t>
            </a:r>
            <a:r>
              <a:rPr lang="en-US" altLang="ko-KR" dirty="0"/>
              <a:t>. </a:t>
            </a:r>
            <a:r>
              <a:rPr lang="ko-KR" altLang="en-US" dirty="0"/>
              <a:t>객체가 아닌 기본 타입 값들은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해당 래퍼 클래스로 오토박싱된 후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저장한 속성들을 다시 읽어오기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모든 속성이 </a:t>
            </a:r>
            <a:r>
              <a:rPr lang="en-US" altLang="ko-KR" dirty="0"/>
              <a:t>Object </a:t>
            </a:r>
            <a:r>
              <a:rPr lang="ko-KR" altLang="en-US" dirty="0"/>
              <a:t>타입으로 저장되어 있으므로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다시 원래의 타입으로 형변환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String </a:t>
            </a:r>
            <a:r>
              <a:rPr lang="ko-KR" altLang="en-US" dirty="0"/>
              <a:t>타입인 경우 </a:t>
            </a:r>
            <a:r>
              <a:rPr lang="en-US" altLang="ko-KR" dirty="0" err="1"/>
              <a:t>toString</a:t>
            </a:r>
            <a:r>
              <a:rPr lang="en-US" altLang="ko-KR" dirty="0"/>
              <a:t>( ) </a:t>
            </a:r>
            <a:r>
              <a:rPr lang="ko-KR" altLang="en-US" dirty="0"/>
              <a:t>메서드를 통해 문자열로 변환하여 출력할 수도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⑤ Person </a:t>
            </a:r>
            <a:r>
              <a:rPr lang="ko-KR" altLang="en-US" dirty="0"/>
              <a:t>객체에서 멤버 변수의 값을 읽어오는 예</a:t>
            </a:r>
            <a:r>
              <a:rPr lang="en-US" altLang="ko-KR" dirty="0"/>
              <a:t>. Person</a:t>
            </a:r>
            <a:r>
              <a:rPr lang="ko-KR" altLang="en-US" dirty="0"/>
              <a:t>은 </a:t>
            </a:r>
            <a:r>
              <a:rPr lang="en-US" altLang="ko-KR" dirty="0"/>
              <a:t>DTO</a:t>
            </a:r>
            <a:r>
              <a:rPr lang="ko-KR" altLang="en-US" dirty="0"/>
              <a:t>라서 멤버 변수가 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private</a:t>
            </a:r>
            <a:r>
              <a:rPr lang="ko-KR" altLang="en-US" dirty="0"/>
              <a:t>으로 선언되었으므로 게터 메서드를 이용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⑥ include </a:t>
            </a:r>
            <a:r>
              <a:rPr lang="ko-KR" altLang="en-US" dirty="0"/>
              <a:t>지시어로 다른 </a:t>
            </a:r>
            <a:r>
              <a:rPr lang="en-US" altLang="ko-KR" dirty="0"/>
              <a:t>JSP </a:t>
            </a:r>
            <a:r>
              <a:rPr lang="ko-KR" altLang="en-US" dirty="0"/>
              <a:t>파일을 포함</a:t>
            </a:r>
            <a:r>
              <a:rPr lang="en-US" altLang="ko-KR" dirty="0"/>
              <a:t>. </a:t>
            </a:r>
            <a:r>
              <a:rPr lang="ko-KR" altLang="en-US" dirty="0"/>
              <a:t>‘포함’ 관계이므로 ‘같은 페이지’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⑦ </a:t>
            </a:r>
            <a:r>
              <a:rPr lang="ko-KR" altLang="en-US" dirty="0"/>
              <a:t>에서 </a:t>
            </a:r>
            <a:r>
              <a:rPr lang="en-US" altLang="ko-KR" dirty="0"/>
              <a:t>&lt;a&gt; </a:t>
            </a:r>
            <a:r>
              <a:rPr lang="ko-KR" altLang="en-US" dirty="0"/>
              <a:t>태그로 감싼 링크를 클릭하면 ‘다른 페이지’로 ‘이동’</a:t>
            </a:r>
            <a:r>
              <a:rPr lang="en-US" altLang="ko-KR" dirty="0"/>
              <a:t>. </a:t>
            </a:r>
            <a:r>
              <a:rPr lang="ko-KR" altLang="en-US" dirty="0"/>
              <a:t>따라서 이전 페이지에서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만든 </a:t>
            </a:r>
            <a:r>
              <a:rPr lang="en-US" altLang="ko-KR" dirty="0"/>
              <a:t>page </a:t>
            </a:r>
            <a:r>
              <a:rPr lang="ko-KR" altLang="en-US" dirty="0"/>
              <a:t>영역은 소멸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428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3.3 page </a:t>
            </a:r>
            <a:r>
              <a:rPr lang="ko-KR" altLang="en-US" b="1" dirty="0"/>
              <a:t>영역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3-4] </a:t>
            </a:r>
            <a:r>
              <a:rPr lang="en-US" altLang="ko-KR" dirty="0" err="1"/>
              <a:t>PageContextMain.jsp</a:t>
            </a:r>
            <a:r>
              <a:rPr lang="ko-KR" altLang="en-US" dirty="0"/>
              <a:t>에 포함시킬 </a:t>
            </a:r>
            <a:r>
              <a:rPr lang="en-US" altLang="ko-KR" dirty="0"/>
              <a:t>JSP </a:t>
            </a:r>
            <a:r>
              <a:rPr lang="ko-KR" altLang="en-US" dirty="0"/>
              <a:t>문서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 앞의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3-3]</a:t>
            </a:r>
            <a:r>
              <a:rPr lang="ko-KR" altLang="en-US" dirty="0"/>
              <a:t>에서처럼 </a:t>
            </a:r>
            <a:r>
              <a:rPr lang="en-US" altLang="ko-KR" dirty="0"/>
              <a:t>page </a:t>
            </a:r>
            <a:r>
              <a:rPr lang="ko-KR" altLang="en-US" dirty="0"/>
              <a:t>영역에 저장된 속성을 읽어와서 형변환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② 직접 출력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3-5] &lt;a&gt; </a:t>
            </a:r>
            <a:r>
              <a:rPr lang="ko-KR" altLang="en-US" dirty="0"/>
              <a:t>태그 링크로 이동할 별도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다른 페이지로 이동한 후 </a:t>
            </a:r>
            <a:r>
              <a:rPr lang="en-US" altLang="ko-KR" dirty="0"/>
              <a:t>page </a:t>
            </a:r>
            <a:r>
              <a:rPr lang="ko-KR" altLang="en-US" dirty="0"/>
              <a:t>영역이 공유되는지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 </a:t>
            </a:r>
            <a:r>
              <a:rPr lang="en-US" altLang="ko-KR" dirty="0"/>
              <a:t>page </a:t>
            </a:r>
            <a:r>
              <a:rPr lang="ko-KR" altLang="en-US" dirty="0"/>
              <a:t>영역에서 속성값을 가져오기</a:t>
            </a:r>
            <a:r>
              <a:rPr lang="en-US" altLang="ko-KR" dirty="0"/>
              <a:t>. </a:t>
            </a:r>
            <a:r>
              <a:rPr lang="ko-KR" altLang="en-US" dirty="0"/>
              <a:t>이번에는 형변환을 하지 않음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가져오려는 속성이 존재하지 않는다면 </a:t>
            </a:r>
            <a:r>
              <a:rPr lang="en-US" altLang="ko-KR" dirty="0" err="1"/>
              <a:t>getAttribute</a:t>
            </a:r>
            <a:r>
              <a:rPr lang="en-US" altLang="ko-KR" dirty="0"/>
              <a:t>( ) </a:t>
            </a:r>
            <a:r>
              <a:rPr lang="ko-KR" altLang="en-US" dirty="0"/>
              <a:t>메서드가 </a:t>
            </a:r>
            <a:r>
              <a:rPr lang="en-US" altLang="ko-KR" dirty="0"/>
              <a:t>null</a:t>
            </a:r>
            <a:r>
              <a:rPr lang="ko-KR" altLang="en-US" dirty="0"/>
              <a:t>을 반환하고</a:t>
            </a:r>
            <a:r>
              <a:rPr lang="en-US" altLang="ko-KR" dirty="0"/>
              <a:t>, null</a:t>
            </a:r>
            <a:r>
              <a:rPr lang="ko-KR" altLang="en-US" dirty="0"/>
              <a:t>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int </a:t>
            </a:r>
            <a:r>
              <a:rPr lang="ko-KR" altLang="en-US" dirty="0"/>
              <a:t>타입 변수에 담으려 시도하면 </a:t>
            </a:r>
            <a:r>
              <a:rPr lang="en-US" altLang="ko-KR" dirty="0" err="1"/>
              <a:t>NullPointerException</a:t>
            </a:r>
            <a:r>
              <a:rPr lang="ko-KR" altLang="en-US" dirty="0"/>
              <a:t>이 발생하기 때문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대신 값을 화면에 출력할 때 </a:t>
            </a:r>
            <a:r>
              <a:rPr lang="en-US" altLang="ko-KR" dirty="0"/>
              <a:t>null</a:t>
            </a:r>
            <a:r>
              <a:rPr lang="ko-KR" altLang="en-US" dirty="0"/>
              <a:t>이 아닌지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17037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3.4 request </a:t>
            </a:r>
            <a:r>
              <a:rPr lang="ko-KR" altLang="en-US" b="1" dirty="0"/>
              <a:t>영역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request </a:t>
            </a:r>
            <a:r>
              <a:rPr lang="ko-KR" altLang="en-US" dirty="0"/>
              <a:t>영역은 하나의 요청에 대한 응답이 완료될 때 소멸하게 되므로 </a:t>
            </a:r>
            <a:r>
              <a:rPr lang="en-US" altLang="ko-KR" dirty="0"/>
              <a:t>page </a:t>
            </a:r>
            <a:r>
              <a:rPr lang="ko-KR" altLang="en-US" dirty="0"/>
              <a:t>영역보다는 접근 범위가 조금 더 넓음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3-6] </a:t>
            </a:r>
            <a:r>
              <a:rPr lang="ko-KR" altLang="en-US" dirty="0"/>
              <a:t>최초 페이지</a:t>
            </a:r>
            <a:r>
              <a:rPr lang="en-US" altLang="ko-KR" dirty="0"/>
              <a:t>(request </a:t>
            </a:r>
            <a:r>
              <a:rPr lang="ko-KR" altLang="en-US" dirty="0"/>
              <a:t>영역 동작 확인용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영역에 </a:t>
            </a:r>
            <a:r>
              <a:rPr lang="en-US" altLang="ko-KR" dirty="0"/>
              <a:t>String </a:t>
            </a:r>
            <a:r>
              <a:rPr lang="ko-KR" altLang="en-US" dirty="0"/>
              <a:t>객체와 </a:t>
            </a:r>
            <a:r>
              <a:rPr lang="en-US" altLang="ko-KR" dirty="0"/>
              <a:t>Person </a:t>
            </a:r>
            <a:r>
              <a:rPr lang="ko-KR" altLang="en-US" dirty="0"/>
              <a:t>객체를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</a:t>
            </a:r>
            <a:r>
              <a:rPr lang="ko-KR" altLang="en-US" dirty="0"/>
              <a:t>와 </a:t>
            </a:r>
            <a:r>
              <a:rPr lang="en-US" altLang="ko-KR" dirty="0"/>
              <a:t>③ request </a:t>
            </a:r>
            <a:r>
              <a:rPr lang="ko-KR" altLang="en-US" dirty="0"/>
              <a:t>영역에 저장된 속성을 삭제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- ② “</a:t>
            </a:r>
            <a:r>
              <a:rPr lang="en-US" altLang="ko-KR" dirty="0" err="1"/>
              <a:t>requestString</a:t>
            </a:r>
            <a:r>
              <a:rPr lang="en-US" altLang="ko-KR" dirty="0"/>
              <a:t>”</a:t>
            </a:r>
            <a:r>
              <a:rPr lang="ko-KR" altLang="en-US" dirty="0"/>
              <a:t>은 당연히 정상적으로 삭제되는데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- ③ </a:t>
            </a:r>
            <a:r>
              <a:rPr lang="ko-KR" altLang="en-US" dirty="0"/>
              <a:t>두 번째 줄에서는 존재하지 않는 “</a:t>
            </a:r>
            <a:r>
              <a:rPr lang="en-US" altLang="ko-KR" dirty="0" err="1"/>
              <a:t>requestInteger</a:t>
            </a:r>
            <a:r>
              <a:rPr lang="en-US" altLang="ko-KR" dirty="0"/>
              <a:t>”</a:t>
            </a:r>
            <a:r>
              <a:rPr lang="ko-KR" altLang="en-US" dirty="0"/>
              <a:t>를 삭제하려 시도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속성값을 읽어와서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⑤ </a:t>
            </a:r>
            <a:r>
              <a:rPr lang="en-US" altLang="ko-KR" dirty="0" err="1"/>
              <a:t>RequestForward.jsp</a:t>
            </a:r>
            <a:r>
              <a:rPr lang="ko-KR" altLang="en-US" dirty="0"/>
              <a:t>로 포워드하는 코드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⑥ request </a:t>
            </a:r>
            <a:r>
              <a:rPr lang="ko-KR" altLang="en-US" dirty="0"/>
              <a:t>내장 객체를 통해 실제로 포워드를 수행하는 코드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C8716F-0DED-47D3-8C9A-460DD02F93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0973" y="3668095"/>
          <a:ext cx="648050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50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request.getRequestDispatcher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포워드할 파일 경로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").forward(request, response)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60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3.4 request </a:t>
            </a:r>
            <a:r>
              <a:rPr lang="ko-KR" altLang="en-US" b="1" dirty="0"/>
              <a:t>영역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포워드된 페이지에서도 영역이 공유되는지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[</a:t>
            </a:r>
            <a:r>
              <a:rPr lang="ko-KR" altLang="en-US" dirty="0"/>
              <a:t>예제 </a:t>
            </a:r>
            <a:r>
              <a:rPr lang="en-US" altLang="ko-KR" dirty="0"/>
              <a:t>3-6]</a:t>
            </a:r>
            <a:r>
              <a:rPr lang="ko-KR" altLang="en-US" dirty="0"/>
              <a:t>에서 포워드하는 부분의 주석을 해제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getRequestDispatcher</a:t>
            </a:r>
            <a:r>
              <a:rPr lang="en-US" altLang="ko-KR" dirty="0"/>
              <a:t>( )</a:t>
            </a:r>
            <a:r>
              <a:rPr lang="ko-KR" altLang="en-US" dirty="0"/>
              <a:t>의 반환 타입이 </a:t>
            </a:r>
            <a:r>
              <a:rPr lang="en-US" altLang="ko-KR" dirty="0" err="1"/>
              <a:t>RequestDispatcher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객체가 요청을 다른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페이지로 넘겨주는 기능을 수행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3-7] </a:t>
            </a:r>
            <a:r>
              <a:rPr lang="ko-KR" altLang="en-US" dirty="0"/>
              <a:t>포워드되는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과 </a:t>
            </a:r>
            <a:r>
              <a:rPr lang="en-US" altLang="ko-KR" dirty="0"/>
              <a:t>② request </a:t>
            </a:r>
            <a:r>
              <a:rPr lang="ko-KR" altLang="en-US" dirty="0"/>
              <a:t>영역에 저장된 속성들을 읽어와서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인코딩 방식을 </a:t>
            </a:r>
            <a:r>
              <a:rPr lang="en-US" altLang="ko-KR" dirty="0"/>
              <a:t>UTF-8</a:t>
            </a:r>
            <a:r>
              <a:rPr lang="ko-KR" altLang="en-US" dirty="0"/>
              <a:t>로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포워드하면서 쿼리스트링으로 전달한 매개변수의 값을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[</a:t>
            </a:r>
            <a:r>
              <a:rPr lang="ko-KR" altLang="en-US" dirty="0"/>
              <a:t>예제 </a:t>
            </a:r>
            <a:r>
              <a:rPr lang="en-US" altLang="ko-KR" dirty="0"/>
              <a:t>3-6]</a:t>
            </a:r>
            <a:r>
              <a:rPr lang="ko-KR" altLang="en-US" dirty="0"/>
              <a:t>의 </a:t>
            </a:r>
            <a:r>
              <a:rPr lang="en-US" altLang="ko-KR" dirty="0" err="1"/>
              <a:t>RequestMain.jsp</a:t>
            </a:r>
            <a:r>
              <a:rPr lang="ko-KR" altLang="en-US" dirty="0"/>
              <a:t>를 다시 실행하여</a:t>
            </a:r>
            <a:r>
              <a:rPr lang="en-US" altLang="ko-KR" dirty="0"/>
              <a:t>, </a:t>
            </a:r>
            <a:r>
              <a:rPr lang="ko-KR" altLang="en-US" dirty="0"/>
              <a:t>포워드된 후에도 </a:t>
            </a:r>
            <a:r>
              <a:rPr lang="en-US" altLang="ko-KR" dirty="0"/>
              <a:t>request </a:t>
            </a:r>
            <a:r>
              <a:rPr lang="ko-KR" altLang="en-US" dirty="0"/>
              <a:t>영역이 여전히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유효한지 확인</a:t>
            </a:r>
            <a:endParaRPr lang="en-US" altLang="ko-KR" dirty="0"/>
          </a:p>
          <a:p>
            <a:pPr lvl="2"/>
            <a:r>
              <a:rPr lang="en-US" altLang="ko-KR" dirty="0"/>
              <a:t>request </a:t>
            </a:r>
            <a:r>
              <a:rPr lang="ko-KR" altLang="en-US" dirty="0"/>
              <a:t>영역에 저장된 속성값은 현재 페이지와 포워드된 페이지까지 공유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9228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클라이언트의 요청을 받거나 응답할 때 사용되는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JSP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기본 내장 객체들의 종류와 사용법 학습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웹 프로그래밍의 근간이 되는 요청과 응답부터 출력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세션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페이지와 애플리케이션 등 없어서는 안 될 개념들을 내장 객체로 제공하므로 수시로 광범위하게 활용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01BFC8-1013-4C6B-9DE2-C4019AFED12D}"/>
              </a:ext>
            </a:extLst>
          </p:cNvPr>
          <p:cNvGrpSpPr/>
          <p:nvPr/>
        </p:nvGrpSpPr>
        <p:grpSpPr>
          <a:xfrm>
            <a:off x="2639964" y="1322024"/>
            <a:ext cx="5636113" cy="1678351"/>
            <a:chOff x="2755412" y="1226774"/>
            <a:chExt cx="5636113" cy="16783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32DBE6-BCED-48A0-8CFE-43B34387019F}"/>
                </a:ext>
              </a:extLst>
            </p:cNvPr>
            <p:cNvSpPr>
              <a:spLocks/>
            </p:cNvSpPr>
            <p:nvPr/>
          </p:nvSpPr>
          <p:spPr>
            <a:xfrm>
              <a:off x="2755412" y="1713928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내장 객체</a:t>
              </a:r>
              <a:r>
                <a:rPr lang="en-US" altLang="ko-KR" sz="1100" dirty="0">
                  <a:solidFill>
                    <a:schemeClr val="tx1"/>
                  </a:solidFill>
                  <a:latin typeface="+mn-ea"/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소개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7B0D80-D191-4CE8-B0E8-4E6864EFF1C7}"/>
                </a:ext>
              </a:extLst>
            </p:cNvPr>
            <p:cNvSpPr>
              <a:spLocks/>
            </p:cNvSpPr>
            <p:nvPr/>
          </p:nvSpPr>
          <p:spPr>
            <a:xfrm>
              <a:off x="3924300" y="1226774"/>
              <a:ext cx="4467225" cy="1678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44000" rIns="72000" rtlCol="0" anchor="t" anchorCtr="0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+mn-ea"/>
                </a:rPr>
                <a:t>내장 객체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A16702-A63F-405D-A079-08D065118E7A}"/>
                </a:ext>
              </a:extLst>
            </p:cNvPr>
            <p:cNvSpPr/>
            <p:nvPr/>
          </p:nvSpPr>
          <p:spPr>
            <a:xfrm>
              <a:off x="4045902" y="1685960"/>
              <a:ext cx="1118720" cy="2857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request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540AC8-0A18-437D-8DE4-CDDF4ACDB286}"/>
                </a:ext>
              </a:extLst>
            </p:cNvPr>
            <p:cNvSpPr/>
            <p:nvPr/>
          </p:nvSpPr>
          <p:spPr>
            <a:xfrm>
              <a:off x="5467546" y="1685960"/>
              <a:ext cx="1118720" cy="2857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response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A613E6-07C7-46CB-A8B1-4BA89A6ABD14}"/>
                </a:ext>
              </a:extLst>
            </p:cNvPr>
            <p:cNvSpPr/>
            <p:nvPr/>
          </p:nvSpPr>
          <p:spPr>
            <a:xfrm>
              <a:off x="6889190" y="1685960"/>
              <a:ext cx="1118720" cy="2857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out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38E1A5-D9A9-44AB-A1CC-B444DF0835FB}"/>
                </a:ext>
              </a:extLst>
            </p:cNvPr>
            <p:cNvSpPr/>
            <p:nvPr/>
          </p:nvSpPr>
          <p:spPr>
            <a:xfrm>
              <a:off x="5467546" y="2424403"/>
              <a:ext cx="1118720" cy="2857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application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4512A2-D9FA-4211-94FC-999946AF4694}"/>
                </a:ext>
              </a:extLst>
            </p:cNvPr>
            <p:cNvSpPr/>
            <p:nvPr/>
          </p:nvSpPr>
          <p:spPr>
            <a:xfrm>
              <a:off x="6889190" y="2424403"/>
              <a:ext cx="1118720" cy="2857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exception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07FDF1B-B754-4935-8896-372D89B33BA5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3436824" y="2065949"/>
              <a:ext cx="4874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0E3269-FE41-40EF-8C60-23DAEF8A7C15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>
              <a:off x="5164622" y="1828835"/>
              <a:ext cx="302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AB07778-316F-49BC-A4D5-04C33E74D15C}"/>
                </a:ext>
              </a:extLst>
            </p:cNvPr>
            <p:cNvCxnSpPr>
              <a:endCxn id="42" idx="1"/>
            </p:cNvCxnSpPr>
            <p:nvPr/>
          </p:nvCxnSpPr>
          <p:spPr>
            <a:xfrm>
              <a:off x="6586266" y="1828835"/>
              <a:ext cx="302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959BB49-7E59-41F3-A474-4B7563DC0CEB}"/>
                </a:ext>
              </a:extLst>
            </p:cNvPr>
            <p:cNvCxnSpPr>
              <a:endCxn id="44" idx="1"/>
            </p:cNvCxnSpPr>
            <p:nvPr/>
          </p:nvCxnSpPr>
          <p:spPr>
            <a:xfrm flipV="1">
              <a:off x="6586266" y="2567278"/>
              <a:ext cx="302924" cy="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8B11F08-4D22-4241-97D9-C9FC7D06F38F}"/>
                </a:ext>
              </a:extLst>
            </p:cNvPr>
            <p:cNvCxnSpPr>
              <a:stCxn id="42" idx="3"/>
              <a:endCxn id="43" idx="1"/>
            </p:cNvCxnSpPr>
            <p:nvPr/>
          </p:nvCxnSpPr>
          <p:spPr>
            <a:xfrm flipH="1">
              <a:off x="5467546" y="1828835"/>
              <a:ext cx="2540364" cy="738443"/>
            </a:xfrm>
            <a:prstGeom prst="bentConnector5">
              <a:avLst>
                <a:gd name="adj1" fmla="val -8999"/>
                <a:gd name="adj2" fmla="val 50000"/>
                <a:gd name="adj3" fmla="val 1089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5999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3.5 session </a:t>
            </a:r>
            <a:r>
              <a:rPr lang="ko-KR" altLang="en-US" b="1" dirty="0"/>
              <a:t>영역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세션</a:t>
            </a:r>
            <a:r>
              <a:rPr lang="en-US" altLang="ko-KR" dirty="0"/>
              <a:t>(session): </a:t>
            </a:r>
            <a:r>
              <a:rPr lang="ko-KR" altLang="en-US" dirty="0"/>
              <a:t>클라이언트가 서버에 접속해 있는 상태 혹은 단위</a:t>
            </a:r>
            <a:r>
              <a:rPr lang="en-US" altLang="ko-KR" dirty="0"/>
              <a:t>, </a:t>
            </a:r>
            <a:r>
              <a:rPr lang="ko-KR" altLang="en-US" dirty="0"/>
              <a:t>주로 회원인증 후 로그인 상태를 유지하는 처리에 사용</a:t>
            </a:r>
            <a:endParaRPr lang="en-US" altLang="ko-KR" dirty="0"/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3-8] </a:t>
            </a:r>
            <a:r>
              <a:rPr lang="ko-KR" altLang="en-US" dirty="0"/>
              <a:t>최초 페이지</a:t>
            </a:r>
            <a:r>
              <a:rPr lang="en-US" altLang="ko-KR" dirty="0"/>
              <a:t>(session </a:t>
            </a:r>
            <a:r>
              <a:rPr lang="ko-KR" altLang="en-US" dirty="0"/>
              <a:t>영역 동작 확인용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컬렉션을 생성한 후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String </a:t>
            </a:r>
            <a:r>
              <a:rPr lang="ko-KR" altLang="en-US" dirty="0"/>
              <a:t>객체를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이 컬렉션을 통째로 </a:t>
            </a:r>
            <a:r>
              <a:rPr lang="en-US" altLang="ko-KR" dirty="0"/>
              <a:t>session </a:t>
            </a:r>
            <a:r>
              <a:rPr lang="ko-KR" altLang="en-US" dirty="0"/>
              <a:t>영역에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</a:t>
            </a:r>
            <a:r>
              <a:rPr lang="ko-KR" altLang="en-US" dirty="0"/>
              <a:t> </a:t>
            </a:r>
            <a:r>
              <a:rPr lang="en-US" altLang="ko-KR" dirty="0"/>
              <a:t>session </a:t>
            </a:r>
            <a:r>
              <a:rPr lang="ko-KR" altLang="en-US" dirty="0"/>
              <a:t>영역이 이동된 페이지에서도 공유되는지 확인하기 위한 링크</a:t>
            </a:r>
            <a:endParaRPr lang="en-US" altLang="ko-KR" dirty="0"/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3-9] </a:t>
            </a:r>
            <a:r>
              <a:rPr lang="ko-KR" altLang="en-US" dirty="0"/>
              <a:t>링크를 클릭해 이동된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①session </a:t>
            </a:r>
            <a:r>
              <a:rPr lang="ko-KR" altLang="en-US" dirty="0"/>
              <a:t>영역에서 속성을 읽어온 후 형변환</a:t>
            </a:r>
            <a:r>
              <a:rPr lang="en-US" altLang="ko-KR" dirty="0"/>
              <a:t>. </a:t>
            </a:r>
            <a:r>
              <a:rPr lang="ko-KR" altLang="en-US" dirty="0"/>
              <a:t>컬렉션의 타입은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</a:t>
            </a:r>
            <a:br>
              <a:rPr lang="en-US" altLang="ko-KR" dirty="0"/>
            </a:br>
            <a:r>
              <a:rPr lang="en-US" altLang="ko-KR" dirty="0"/>
              <a:t>② for</a:t>
            </a:r>
            <a:r>
              <a:rPr lang="ko-KR" altLang="en-US" dirty="0"/>
              <a:t>문을 이용해 컬렉션에서 객체들을 꺼내 출력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23076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3.5 session </a:t>
            </a:r>
            <a:r>
              <a:rPr lang="ko-KR" altLang="en-US" b="1" dirty="0"/>
              <a:t>영역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3-8]</a:t>
            </a:r>
            <a:r>
              <a:rPr lang="ko-KR" altLang="en-US" dirty="0"/>
              <a:t>의 </a:t>
            </a:r>
            <a:r>
              <a:rPr lang="en-US" altLang="ko-KR" dirty="0" err="1"/>
              <a:t>SessionMain.jsp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en-US" altLang="ko-KR" dirty="0" err="1"/>
              <a:t>SessionLocation.jsp</a:t>
            </a:r>
            <a:r>
              <a:rPr lang="en-US" altLang="ko-KR" dirty="0"/>
              <a:t> </a:t>
            </a:r>
            <a:r>
              <a:rPr lang="ko-KR" altLang="en-US" dirty="0"/>
              <a:t>바로가기</a:t>
            </a:r>
            <a:r>
              <a:rPr lang="en-US" altLang="ko-KR" dirty="0"/>
              <a:t>]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lvl="3"/>
            <a:r>
              <a:rPr lang="ko-KR" altLang="en-US" dirty="0"/>
              <a:t>페이지가 이동되었지만 </a:t>
            </a:r>
            <a:r>
              <a:rPr lang="en-US" altLang="ko-KR" dirty="0"/>
              <a:t>session </a:t>
            </a:r>
            <a:r>
              <a:rPr lang="ko-KR" altLang="en-US" dirty="0"/>
              <a:t>영역에 저장된 속성값은 정상적으로 출력</a:t>
            </a:r>
            <a:endParaRPr lang="en-US" altLang="ko-KR" dirty="0"/>
          </a:p>
          <a:p>
            <a:pPr lvl="3"/>
            <a:r>
              <a:rPr lang="en-US" altLang="ko-KR" dirty="0"/>
              <a:t>session </a:t>
            </a:r>
            <a:r>
              <a:rPr lang="ko-KR" altLang="en-US" dirty="0"/>
              <a:t>영역의 속성값을 삭제하고 싶다면 웹 브라우저를 완전히 닫았다가 다시 열면 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탭만 닫아서는 </a:t>
            </a:r>
            <a:r>
              <a:rPr lang="en-US" altLang="ko-KR" dirty="0"/>
              <a:t>session</a:t>
            </a:r>
            <a:r>
              <a:rPr lang="ko-KR" altLang="en-US" dirty="0"/>
              <a:t>이 삭제되지 않고</a:t>
            </a:r>
            <a:r>
              <a:rPr lang="en-US" altLang="ko-KR" dirty="0"/>
              <a:t>, </a:t>
            </a:r>
            <a:r>
              <a:rPr lang="ko-KR" altLang="en-US" dirty="0"/>
              <a:t>반드시 웹 브라우저 전체를 닫아야 함</a:t>
            </a:r>
            <a:endParaRPr lang="en-US" altLang="ko-KR" dirty="0"/>
          </a:p>
          <a:p>
            <a:pPr lvl="2"/>
            <a:r>
              <a:rPr lang="ko-KR" altLang="en-US" dirty="0"/>
              <a:t>웹 브라우저 전체를 닫은 후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3-9]</a:t>
            </a:r>
            <a:r>
              <a:rPr lang="ko-KR" altLang="en-US" dirty="0"/>
              <a:t>를 다시 실행</a:t>
            </a:r>
            <a:endParaRPr lang="en-US" altLang="ko-KR" dirty="0"/>
          </a:p>
          <a:p>
            <a:pPr lvl="3"/>
            <a:r>
              <a:rPr lang="en-US" altLang="ko-KR" dirty="0"/>
              <a:t>500 </a:t>
            </a:r>
            <a:r>
              <a:rPr lang="ko-KR" altLang="en-US" dirty="0"/>
              <a:t>에러가 발생</a:t>
            </a:r>
            <a:endParaRPr lang="en-US" altLang="ko-KR" dirty="0"/>
          </a:p>
          <a:p>
            <a:pPr lvl="3"/>
            <a:r>
              <a:rPr lang="ko-KR" altLang="en-US" dirty="0"/>
              <a:t>웹 브라우저를 닫으면 </a:t>
            </a:r>
            <a:r>
              <a:rPr lang="en-US" altLang="ko-KR" dirty="0"/>
              <a:t>session </a:t>
            </a:r>
            <a:r>
              <a:rPr lang="ko-KR" altLang="en-US" dirty="0"/>
              <a:t>객체가 삭제되고</a:t>
            </a:r>
            <a:r>
              <a:rPr lang="en-US" altLang="ko-KR" dirty="0"/>
              <a:t>, </a:t>
            </a:r>
            <a:r>
              <a:rPr lang="ko-KR" altLang="en-US" dirty="0"/>
              <a:t>웹 브라우저를 다시 실행하면 그때 새로운 </a:t>
            </a:r>
            <a:r>
              <a:rPr lang="en-US" altLang="ko-KR" dirty="0"/>
              <a:t>session </a:t>
            </a:r>
            <a:r>
              <a:rPr lang="ko-KR" altLang="en-US" dirty="0"/>
              <a:t>객체가 생성</a:t>
            </a:r>
          </a:p>
          <a:p>
            <a:pPr lvl="3"/>
            <a:r>
              <a:rPr lang="en-US" altLang="ko-KR" dirty="0" err="1"/>
              <a:t>getAttribute</a:t>
            </a:r>
            <a:r>
              <a:rPr lang="en-US" altLang="ko-KR" dirty="0"/>
              <a:t>(“lists”)</a:t>
            </a:r>
            <a:r>
              <a:rPr lang="ko-KR" altLang="en-US" dirty="0"/>
              <a:t>로 속성값을 읽어오려 하면 </a:t>
            </a:r>
            <a:r>
              <a:rPr lang="en-US" altLang="ko-KR" dirty="0"/>
              <a:t>null</a:t>
            </a:r>
            <a:r>
              <a:rPr lang="ko-KR" altLang="en-US" dirty="0"/>
              <a:t>을 반환하여 </a:t>
            </a:r>
            <a:r>
              <a:rPr lang="en-US" altLang="ko-KR" dirty="0" err="1"/>
              <a:t>NullPointerException</a:t>
            </a:r>
            <a:r>
              <a:rPr lang="ko-KR" altLang="en-US" dirty="0"/>
              <a:t>이 발생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18170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3.6 application </a:t>
            </a:r>
            <a:r>
              <a:rPr lang="ko-KR" altLang="en-US" b="1" dirty="0"/>
              <a:t>영역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웹 애플리케이션은 단 하나의 </a:t>
            </a:r>
            <a:r>
              <a:rPr lang="en-US" altLang="ko-KR" dirty="0"/>
              <a:t>application </a:t>
            </a:r>
            <a:r>
              <a:rPr lang="ko-KR" altLang="en-US" dirty="0"/>
              <a:t>객체만 생성하고</a:t>
            </a:r>
            <a:r>
              <a:rPr lang="en-US" altLang="ko-KR" dirty="0"/>
              <a:t>, </a:t>
            </a:r>
            <a:r>
              <a:rPr lang="ko-KR" altLang="en-US" dirty="0"/>
              <a:t>클라이언트가 요청하는 모든 페이지가 </a:t>
            </a:r>
            <a:r>
              <a:rPr lang="en-US" altLang="ko-KR" dirty="0"/>
              <a:t>application </a:t>
            </a:r>
            <a:r>
              <a:rPr lang="ko-KR" altLang="en-US" dirty="0"/>
              <a:t>객체를 공유</a:t>
            </a:r>
            <a:endParaRPr lang="en-US" altLang="ko-KR" dirty="0"/>
          </a:p>
          <a:p>
            <a:pPr lvl="2"/>
            <a:r>
              <a:rPr lang="en-US" altLang="ko-KR" dirty="0"/>
              <a:t>application </a:t>
            </a:r>
            <a:r>
              <a:rPr lang="ko-KR" altLang="en-US" dirty="0"/>
              <a:t>객체는 웹 서버를 시작할 때 만들어지며</a:t>
            </a:r>
            <a:r>
              <a:rPr lang="en-US" altLang="ko-KR" dirty="0"/>
              <a:t>, </a:t>
            </a:r>
            <a:r>
              <a:rPr lang="ko-KR" altLang="en-US" dirty="0"/>
              <a:t>웹 서버를 내릴 때 삭제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3-10] </a:t>
            </a:r>
            <a:r>
              <a:rPr lang="ko-KR" altLang="en-US" dirty="0"/>
              <a:t>최초 페이지</a:t>
            </a:r>
            <a:r>
              <a:rPr lang="en-US" altLang="ko-KR" dirty="0"/>
              <a:t>(application </a:t>
            </a:r>
            <a:r>
              <a:rPr lang="ko-KR" altLang="en-US" dirty="0"/>
              <a:t>영역 동작 확인용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 HashMap </a:t>
            </a:r>
            <a:r>
              <a:rPr lang="ko-KR" altLang="en-US" dirty="0"/>
              <a:t>컬렉션을 생성한 후 두 개의 </a:t>
            </a:r>
            <a:r>
              <a:rPr lang="en-US" altLang="ko-KR" dirty="0"/>
              <a:t>Person </a:t>
            </a:r>
            <a:r>
              <a:rPr lang="ko-KR" altLang="en-US" dirty="0"/>
              <a:t>객체를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컬렉션 채로 </a:t>
            </a:r>
            <a:r>
              <a:rPr lang="en-US" altLang="ko-KR" dirty="0"/>
              <a:t>application </a:t>
            </a:r>
            <a:r>
              <a:rPr lang="ko-KR" altLang="en-US" dirty="0"/>
              <a:t>영역에 저장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3-11] </a:t>
            </a:r>
            <a:r>
              <a:rPr lang="ko-KR" altLang="en-US" dirty="0"/>
              <a:t>결과 페이지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 [</a:t>
            </a:r>
            <a:r>
              <a:rPr lang="ko-KR" altLang="en-US" dirty="0"/>
              <a:t>예제 </a:t>
            </a:r>
            <a:r>
              <a:rPr lang="en-US" altLang="ko-KR" dirty="0"/>
              <a:t>3-10]</a:t>
            </a:r>
            <a:r>
              <a:rPr lang="ko-KR" altLang="en-US" dirty="0"/>
              <a:t>에서 </a:t>
            </a:r>
            <a:r>
              <a:rPr lang="en-US" altLang="ko-KR" dirty="0"/>
              <a:t>application </a:t>
            </a:r>
            <a:r>
              <a:rPr lang="ko-KR" altLang="en-US" dirty="0"/>
              <a:t>영역에 저장한 “</a:t>
            </a:r>
            <a:r>
              <a:rPr lang="en-US" altLang="ko-KR" dirty="0"/>
              <a:t>maps” </a:t>
            </a:r>
            <a:r>
              <a:rPr lang="ko-KR" altLang="en-US" dirty="0"/>
              <a:t>속성값을 읽어서 원래 형태인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Map&lt;String, Person&gt; </a:t>
            </a:r>
            <a:r>
              <a:rPr lang="ko-KR" altLang="en-US" dirty="0"/>
              <a:t>타입 변수에 저장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Map </a:t>
            </a:r>
            <a:r>
              <a:rPr lang="ko-KR" altLang="en-US" dirty="0"/>
              <a:t>컬렉션에 담긴 데이터를 확인하려면 먼저 키</a:t>
            </a:r>
            <a:r>
              <a:rPr lang="en-US" altLang="ko-KR" dirty="0"/>
              <a:t>(key)</a:t>
            </a:r>
            <a:r>
              <a:rPr lang="ko-KR" altLang="en-US" dirty="0"/>
              <a:t>들을 알아야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keySet</a:t>
            </a:r>
            <a:r>
              <a:rPr lang="en-US" altLang="ko-KR" dirty="0"/>
              <a:t>( )</a:t>
            </a:r>
            <a:r>
              <a:rPr lang="ko-KR" altLang="en-US" dirty="0"/>
              <a:t>으로 얻어옴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확장 </a:t>
            </a:r>
            <a:r>
              <a:rPr lang="en-US" altLang="ko-KR" dirty="0"/>
              <a:t>for</a:t>
            </a:r>
            <a:r>
              <a:rPr lang="ko-KR" altLang="en-US" dirty="0"/>
              <a:t>문에서 모든 키에 해당하는 값들을 하나씩 꺼내 출력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Map</a:t>
            </a:r>
            <a:r>
              <a:rPr lang="ko-KR" altLang="en-US" dirty="0"/>
              <a:t>에 저장된 객체를 꺼낼 때는 </a:t>
            </a:r>
            <a:r>
              <a:rPr lang="en-US" altLang="ko-KR" dirty="0"/>
              <a:t>get( )</a:t>
            </a:r>
            <a:r>
              <a:rPr lang="ko-KR" altLang="en-US" dirty="0"/>
              <a:t>을 사용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32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72186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3.6 application </a:t>
            </a:r>
            <a:r>
              <a:rPr lang="ko-KR" altLang="en-US" b="1" dirty="0"/>
              <a:t>영역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7610"/>
            <a:ext cx="8596800" cy="370417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3-10]</a:t>
            </a:r>
            <a:r>
              <a:rPr lang="ko-KR" altLang="en-US" dirty="0"/>
              <a:t>에서 저장한 속성값이 여전히 정상적으로 출력되며</a:t>
            </a:r>
            <a:r>
              <a:rPr lang="en-US" altLang="ko-KR" dirty="0"/>
              <a:t>, </a:t>
            </a:r>
            <a:r>
              <a:rPr lang="ko-KR" altLang="en-US" dirty="0"/>
              <a:t>이 속성값은 웹 서버가 종료되지 않는 한 계속 유지</a:t>
            </a:r>
            <a:endParaRPr lang="en-US" altLang="ko-KR" dirty="0"/>
          </a:p>
          <a:p>
            <a:pPr lvl="2"/>
            <a:r>
              <a:rPr lang="ko-KR" altLang="en-US" dirty="0"/>
              <a:t>웹 서버를 재시동한 후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3-11]</a:t>
            </a:r>
            <a:r>
              <a:rPr lang="ko-KR" altLang="en-US" dirty="0"/>
              <a:t>을 다시 실행하여 확인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01 </a:t>
            </a:r>
            <a:r>
              <a:rPr lang="ko-KR" altLang="en-US" dirty="0"/>
              <a:t>이클립스 화면 아래쪽에서 </a:t>
            </a:r>
            <a:r>
              <a:rPr lang="en-US" altLang="ko-KR" dirty="0"/>
              <a:t>[Servers] </a:t>
            </a:r>
            <a:r>
              <a:rPr lang="ko-KR" altLang="en-US" dirty="0"/>
              <a:t>뷰를 클릭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02 </a:t>
            </a:r>
            <a:r>
              <a:rPr lang="ko-KR" altLang="en-US" dirty="0"/>
              <a:t>서버 이름에서 마우스 우클릭 → </a:t>
            </a:r>
            <a:r>
              <a:rPr lang="en-US" altLang="ko-KR" dirty="0"/>
              <a:t>[Restart] </a:t>
            </a:r>
            <a:r>
              <a:rPr lang="ko-KR" altLang="en-US" dirty="0"/>
              <a:t>메뉴를 클릭하여 웹 서버를 재시동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03 </a:t>
            </a:r>
            <a:r>
              <a:rPr lang="ko-KR" altLang="en-US" dirty="0"/>
              <a:t>결과 확인 페이지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3-11]</a:t>
            </a:r>
            <a:r>
              <a:rPr lang="ko-KR" altLang="en-US" dirty="0"/>
              <a:t>의 </a:t>
            </a:r>
            <a:r>
              <a:rPr lang="en-US" altLang="ko-KR" dirty="0" err="1"/>
              <a:t>ApplicationResult.jsp</a:t>
            </a:r>
            <a:r>
              <a:rPr lang="en-US" altLang="ko-KR" dirty="0"/>
              <a:t> </a:t>
            </a:r>
            <a:r>
              <a:rPr lang="ko-KR" altLang="en-US" dirty="0"/>
              <a:t>파일을 다시 실행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웹 브라우저에서는 </a:t>
            </a:r>
            <a:r>
              <a:rPr lang="en-US" altLang="ko-KR" dirty="0"/>
              <a:t>500 </a:t>
            </a:r>
            <a:r>
              <a:rPr lang="ko-KR" altLang="en-US" dirty="0"/>
              <a:t>에러 메시지를</a:t>
            </a:r>
            <a:r>
              <a:rPr lang="en-US" altLang="ko-KR" dirty="0"/>
              <a:t>, </a:t>
            </a:r>
            <a:r>
              <a:rPr lang="ko-KR" altLang="en-US" dirty="0"/>
              <a:t>이클립스의 </a:t>
            </a:r>
            <a:r>
              <a:rPr lang="en-US" altLang="ko-KR" dirty="0"/>
              <a:t>[Console] </a:t>
            </a:r>
            <a:r>
              <a:rPr lang="ko-KR" altLang="en-US" dirty="0"/>
              <a:t>뷰에서는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 err="1"/>
              <a:t>NullPointerException</a:t>
            </a:r>
            <a:r>
              <a:rPr lang="ko-KR" altLang="en-US" dirty="0"/>
              <a:t>을 확인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065650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r>
              <a:rPr lang="en-US" altLang="ko-KR" b="1" dirty="0"/>
              <a:t>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동일한 페이지에서만 공유</a:t>
            </a:r>
            <a:r>
              <a:rPr lang="en-US" altLang="ko-KR" dirty="0"/>
              <a:t>. </a:t>
            </a:r>
            <a:r>
              <a:rPr lang="ko-KR" altLang="en-US" dirty="0"/>
              <a:t>페이지를 벗어나면 소멸</a:t>
            </a:r>
            <a:endParaRPr lang="en-US" altLang="ko-KR" dirty="0"/>
          </a:p>
          <a:p>
            <a:pPr lvl="1"/>
            <a:r>
              <a:rPr lang="en-US" altLang="ko-KR" dirty="0"/>
              <a:t>request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하나의 요청에 의해 호출된 페이지와 포워드</a:t>
            </a:r>
            <a:r>
              <a:rPr lang="en-US" altLang="ko-KR" dirty="0"/>
              <a:t>(</a:t>
            </a:r>
            <a:r>
              <a:rPr lang="ko-KR" altLang="en-US" dirty="0"/>
              <a:t>요청 전달</a:t>
            </a:r>
            <a:r>
              <a:rPr lang="en-US" altLang="ko-KR" dirty="0"/>
              <a:t>)</a:t>
            </a:r>
            <a:r>
              <a:rPr lang="ko-KR" altLang="en-US" dirty="0"/>
              <a:t>된 페이지까지 공유</a:t>
            </a:r>
            <a:r>
              <a:rPr lang="en-US" altLang="ko-KR" dirty="0"/>
              <a:t>. </a:t>
            </a:r>
            <a:r>
              <a:rPr lang="ko-KR" altLang="en-US" dirty="0"/>
              <a:t>새로운 페이지를 요청</a:t>
            </a:r>
            <a:r>
              <a:rPr lang="en-US" altLang="ko-KR" dirty="0"/>
              <a:t>(</a:t>
            </a:r>
            <a:r>
              <a:rPr lang="ko-KR" altLang="en-US" dirty="0"/>
              <a:t>페이지 이동</a:t>
            </a:r>
            <a:r>
              <a:rPr lang="en-US" altLang="ko-KR" dirty="0"/>
              <a:t>)</a:t>
            </a:r>
            <a:r>
              <a:rPr lang="ko-KR" altLang="en-US" dirty="0"/>
              <a:t>하면 소멸</a:t>
            </a:r>
            <a:endParaRPr lang="en-US" altLang="ko-KR" dirty="0"/>
          </a:p>
          <a:p>
            <a:pPr lvl="1"/>
            <a:r>
              <a:rPr lang="en-US" altLang="ko-KR" dirty="0"/>
              <a:t>session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클라이언트가 처음 접속한 후 웹 브라우저를 닫을 때까지 공유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포워드나 페이지 이동 시에도 영역은 소멸되지 않음</a:t>
            </a:r>
            <a:endParaRPr lang="en-US" altLang="ko-KR" dirty="0"/>
          </a:p>
          <a:p>
            <a:pPr lvl="1"/>
            <a:r>
              <a:rPr lang="en-US" altLang="ko-KR" dirty="0"/>
              <a:t>application </a:t>
            </a:r>
            <a:r>
              <a:rPr lang="ko-KR" altLang="en-US" dirty="0"/>
              <a:t>영역 </a:t>
            </a:r>
            <a:r>
              <a:rPr lang="en-US" altLang="ko-KR" dirty="0"/>
              <a:t>: </a:t>
            </a:r>
            <a:r>
              <a:rPr lang="ko-KR" altLang="en-US" dirty="0"/>
              <a:t>한 번 저장되면 웹 애플리케이션이 종료될 때까지 유지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서버가 셧다운되지 않는다면 언제까지든 공유되는 영역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013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35</a:t>
            </a:fld>
            <a:endParaRPr lang="ko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F793E-6BD0-48A9-923E-40929FAE7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내장 객체 영역별 수명주기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CC3B8-DFAF-44F7-ADDA-F0D6E31E3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682" y="1525785"/>
            <a:ext cx="6505575" cy="28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2.1 </a:t>
            </a:r>
            <a:r>
              <a:rPr lang="ko-KR" altLang="en-US" b="1" dirty="0"/>
              <a:t>내장 객체란</a:t>
            </a:r>
            <a:r>
              <a:rPr lang="en-US" altLang="ko-KR" b="1" dirty="0"/>
              <a:t>?(1)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내장 객체의 특징</a:t>
            </a:r>
            <a:endParaRPr lang="en-US" altLang="ko-KR" dirty="0"/>
          </a:p>
          <a:p>
            <a:pPr lvl="2"/>
            <a:r>
              <a:rPr lang="ko-KR" altLang="en-US" dirty="0"/>
              <a:t>컨테이너가 미리 선언해놓은 참조 변수를 이용해 사용</a:t>
            </a:r>
            <a:endParaRPr lang="en-US" altLang="ko-KR" dirty="0"/>
          </a:p>
          <a:p>
            <a:pPr lvl="2"/>
            <a:r>
              <a:rPr lang="ko-KR" altLang="en-US" dirty="0"/>
              <a:t>별도의 객체 생성 없이 각 내장 객체의 메서드를 사용할 수 있음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문서 안의 </a:t>
            </a:r>
            <a:r>
              <a:rPr lang="en-US" altLang="ko-KR" dirty="0"/>
              <a:t>&lt;% </a:t>
            </a:r>
            <a:r>
              <a:rPr lang="ko-KR" altLang="en-US" dirty="0"/>
              <a:t>스크립틀릿 </a:t>
            </a:r>
            <a:r>
              <a:rPr lang="en-US" altLang="ko-KR" dirty="0"/>
              <a:t>%&gt;</a:t>
            </a:r>
            <a:r>
              <a:rPr lang="ko-KR" altLang="en-US" dirty="0"/>
              <a:t>과 </a:t>
            </a:r>
            <a:r>
              <a:rPr lang="en-US" altLang="ko-KR" dirty="0"/>
              <a:t>&lt;%= </a:t>
            </a:r>
            <a:r>
              <a:rPr lang="ko-KR" altLang="en-US" dirty="0"/>
              <a:t>표현식 </a:t>
            </a:r>
            <a:r>
              <a:rPr lang="en-US" altLang="ko-KR" dirty="0"/>
              <a:t>%&gt;</a:t>
            </a:r>
            <a:r>
              <a:rPr lang="ko-KR" altLang="en-US" dirty="0"/>
              <a:t>에서만 사용할 수 있음</a:t>
            </a:r>
            <a:endParaRPr lang="en-US" altLang="ko-KR" dirty="0"/>
          </a:p>
          <a:p>
            <a:pPr lvl="2"/>
            <a:r>
              <a:rPr lang="en-US" altLang="ko-KR" dirty="0"/>
              <a:t>&lt;%! </a:t>
            </a:r>
            <a:r>
              <a:rPr lang="ko-KR" altLang="en-US" dirty="0"/>
              <a:t>선언부 </a:t>
            </a:r>
            <a:r>
              <a:rPr lang="en-US" altLang="ko-KR" dirty="0"/>
              <a:t>%&gt;</a:t>
            </a:r>
            <a:r>
              <a:rPr lang="ko-KR" altLang="en-US" dirty="0"/>
              <a:t>에서는 즉시 사용은 불가능하고</a:t>
            </a:r>
            <a:r>
              <a:rPr lang="en-US" altLang="ko-KR" dirty="0"/>
              <a:t>, </a:t>
            </a:r>
            <a:r>
              <a:rPr lang="ko-KR" altLang="en-US" dirty="0"/>
              <a:t>매개변수로 전달받아 사용할 수는 있음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A1B5D-305D-4E10-A8DF-5BCB1767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49" y="2571750"/>
            <a:ext cx="4676775" cy="189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2.1 </a:t>
            </a:r>
            <a:r>
              <a:rPr lang="ko-KR" altLang="en-US" b="1" dirty="0"/>
              <a:t>내장 객체란</a:t>
            </a:r>
            <a:r>
              <a:rPr lang="en-US" altLang="ko-KR" b="1" dirty="0"/>
              <a:t>?(2)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내장 객체의 종류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54B3A4-6153-4B57-B0F1-78A7F6AE91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1474470"/>
          <a:ext cx="7296150" cy="2438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538549093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내장 객체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Request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javax.servlet.http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HttpServletRequest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클라이언트의 요청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Response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javax.servlet.http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HttpServletResponse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클라이언트의 요청에 대한 응답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Out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javax.servlet.jsp.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JspWriter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 출력할 내용을 담는 출력 스트림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Session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javax.servlet.http.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HttpSession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웹 브라우저 정보를 유지하기 위한 세션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609499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Application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ServletContext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웹 애플리케이션 관련 컨텍스트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1748649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pageContext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jsp.PageContext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 대한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8925212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Page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java.lang.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Object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페이지를 구현한  자바 클래스의 인스턴스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985412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Config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javax.servlet.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ServletConfig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페이지에 대한 설정 정보를 저장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14879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exception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+mn-ea"/>
                          <a:ea typeface="+mn-ea"/>
                        </a:rPr>
                        <a:t>java.lang.</a:t>
                      </a:r>
                      <a:r>
                        <a:rPr lang="en-US" altLang="ko-KR" sz="1000" b="1" dirty="0" err="1">
                          <a:latin typeface="+mn-ea"/>
                          <a:ea typeface="+mn-ea"/>
                        </a:rPr>
                        <a:t>Throwable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예외가 발생한 경우에 사용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4767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30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2.2 request </a:t>
            </a:r>
            <a:r>
              <a:rPr lang="ko-KR" altLang="en-US" b="1" dirty="0"/>
              <a:t>객체</a:t>
            </a:r>
            <a:r>
              <a:rPr lang="en-US" altLang="ko-KR" b="1" dirty="0"/>
              <a:t>(</a:t>
            </a:r>
            <a:r>
              <a:rPr lang="en-US" altLang="ko-KR" dirty="0"/>
              <a:t>1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/>
              <a:t>request </a:t>
            </a:r>
            <a:r>
              <a:rPr lang="ko-KR" altLang="en-US" dirty="0"/>
              <a:t>내장 객체는 </a:t>
            </a:r>
            <a:r>
              <a:rPr lang="en-US" altLang="ko-KR" dirty="0"/>
              <a:t>JSP</a:t>
            </a:r>
            <a:r>
              <a:rPr lang="ko-KR" altLang="en-US" dirty="0"/>
              <a:t>에서 가장 많이 사용되는 객체로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주로 웹 브라우저</a:t>
            </a:r>
            <a:r>
              <a:rPr lang="en-US" altLang="ko-KR" dirty="0"/>
              <a:t>)</a:t>
            </a:r>
            <a:r>
              <a:rPr lang="ko-KR" altLang="en-US" dirty="0"/>
              <a:t>가 전송한 요청 정보를 담고 있는 객체</a:t>
            </a:r>
            <a:endParaRPr lang="en-US" altLang="ko-KR" dirty="0"/>
          </a:p>
          <a:p>
            <a:pPr lvl="2"/>
            <a:r>
              <a:rPr lang="ko-KR" altLang="en-US" dirty="0"/>
              <a:t>클라이언트와 서버에 대한 정보 읽기</a:t>
            </a:r>
          </a:p>
          <a:p>
            <a:pPr lvl="2"/>
            <a:r>
              <a:rPr lang="ko-KR" altLang="en-US" dirty="0"/>
              <a:t>클라이언트가 전송한 요청 매개변수에 대한 정보 읽기</a:t>
            </a:r>
            <a:endParaRPr lang="en-US" altLang="ko-KR" dirty="0"/>
          </a:p>
          <a:p>
            <a:pPr lvl="2"/>
            <a:r>
              <a:rPr lang="ko-KR" altLang="en-US" dirty="0"/>
              <a:t>요청 헤더 및 쿠키 정보 읽기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8073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2.2 request </a:t>
            </a:r>
            <a:r>
              <a:rPr lang="ko-KR" altLang="en-US" b="1" dirty="0"/>
              <a:t>객체</a:t>
            </a:r>
            <a:r>
              <a:rPr lang="en-US" altLang="ko-KR" b="1" dirty="0"/>
              <a:t>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2.2.1 </a:t>
            </a:r>
            <a:r>
              <a:rPr lang="ko-KR" altLang="en-US" b="1" dirty="0"/>
              <a:t>클라이언트와 서버의 환경정보 읽기</a:t>
            </a:r>
            <a:endParaRPr lang="en-US" altLang="ko-KR" b="1" dirty="0"/>
          </a:p>
          <a:p>
            <a:pPr lvl="1"/>
            <a:r>
              <a:rPr lang="en-US" altLang="ko-KR" dirty="0"/>
              <a:t>request </a:t>
            </a:r>
            <a:r>
              <a:rPr lang="ko-KR" altLang="en-US" dirty="0"/>
              <a:t>내장 객체를 통해 클라이언트와 서버의 환경정보 알아내기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2-1] </a:t>
            </a:r>
            <a:r>
              <a:rPr lang="ko-KR" altLang="en-US" dirty="0"/>
              <a:t>요청 페이지</a:t>
            </a:r>
            <a:endParaRPr lang="en-US" altLang="ko-KR" dirty="0"/>
          </a:p>
          <a:p>
            <a:pPr lvl="2"/>
            <a:r>
              <a:rPr lang="ko-KR" altLang="en-US" dirty="0"/>
              <a:t>클라이언트의 요청에 따른 서버의 환경정보를 읽기 위해 링크를 생성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&lt;a&gt; </a:t>
            </a:r>
            <a:r>
              <a:rPr lang="ko-KR" altLang="en-US" dirty="0"/>
              <a:t>태그로 만든 링크이므로 </a:t>
            </a:r>
            <a:r>
              <a:rPr lang="en-US" altLang="ko-KR" dirty="0"/>
              <a:t>GET </a:t>
            </a:r>
            <a:r>
              <a:rPr lang="ko-KR" altLang="en-US" dirty="0"/>
              <a:t>방식으로 전송되고</a:t>
            </a:r>
            <a:r>
              <a:rPr lang="en-US" altLang="ko-KR" dirty="0"/>
              <a:t>, </a:t>
            </a:r>
            <a:r>
              <a:rPr lang="ko-KR" altLang="en-US" dirty="0"/>
              <a:t>링크 뒤에는 </a:t>
            </a:r>
            <a:r>
              <a:rPr lang="en-US" altLang="ko-KR" dirty="0"/>
              <a:t>2</a:t>
            </a:r>
            <a:r>
              <a:rPr lang="ko-KR" altLang="en-US" dirty="0"/>
              <a:t>개의 매개변수가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  쿼리스트링으로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&lt;form&gt; </a:t>
            </a:r>
            <a:r>
              <a:rPr lang="ko-KR" altLang="en-US" dirty="0"/>
              <a:t>태그를 사용하여 </a:t>
            </a:r>
            <a:r>
              <a:rPr lang="en-US" altLang="ko-KR" dirty="0"/>
              <a:t>POST </a:t>
            </a:r>
            <a:r>
              <a:rPr lang="ko-KR" altLang="en-US" dirty="0"/>
              <a:t>방식으로 요청을 전송</a:t>
            </a:r>
            <a:r>
              <a:rPr lang="en-US" altLang="ko-KR" dirty="0"/>
              <a:t>.</a:t>
            </a:r>
            <a:r>
              <a:rPr lang="ko-KR" altLang="en-US" dirty="0"/>
              <a:t> 다양한 </a:t>
            </a:r>
            <a:r>
              <a:rPr lang="en-US" altLang="ko-KR" dirty="0"/>
              <a:t>&lt;input&gt; </a:t>
            </a:r>
            <a:r>
              <a:rPr lang="ko-KR" altLang="en-US" dirty="0"/>
              <a:t>태그를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HTTP </a:t>
            </a:r>
            <a:r>
              <a:rPr lang="ko-KR" altLang="en-US" dirty="0"/>
              <a:t>요청 헤더를 읽기 위한 링크를 생성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6353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2.2 request </a:t>
            </a:r>
            <a:r>
              <a:rPr lang="ko-KR" altLang="en-US" b="1" dirty="0"/>
              <a:t>객체</a:t>
            </a:r>
            <a:r>
              <a:rPr lang="en-US" altLang="ko-KR" b="1" dirty="0"/>
              <a:t>(</a:t>
            </a:r>
            <a:r>
              <a:rPr lang="en-US" altLang="ko-KR" dirty="0"/>
              <a:t>3</a:t>
            </a:r>
            <a:r>
              <a:rPr lang="en-US" altLang="ko-KR" b="1" dirty="0"/>
              <a:t>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‘</a:t>
            </a:r>
            <a:r>
              <a:rPr lang="en-US" altLang="ko-KR" dirty="0"/>
              <a:t>GET </a:t>
            </a:r>
            <a:r>
              <a:rPr lang="ko-KR" altLang="en-US" dirty="0"/>
              <a:t>방식 전송’ 링크나 </a:t>
            </a:r>
            <a:r>
              <a:rPr lang="en-US" altLang="ko-KR" dirty="0"/>
              <a:t>[POST </a:t>
            </a:r>
            <a:r>
              <a:rPr lang="ko-KR" altLang="en-US" dirty="0"/>
              <a:t>방식 전송</a:t>
            </a:r>
            <a:r>
              <a:rPr lang="en-US" altLang="ko-KR" dirty="0"/>
              <a:t>] </a:t>
            </a:r>
            <a:r>
              <a:rPr lang="ko-KR" altLang="en-US" dirty="0"/>
              <a:t>버튼을 클릭 때 나타나는 페이지 소스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2-2] </a:t>
            </a:r>
            <a:r>
              <a:rPr lang="ko-KR" altLang="en-US" dirty="0"/>
              <a:t>환경정보 읽기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getMethod</a:t>
            </a:r>
            <a:r>
              <a:rPr lang="en-US" altLang="ko-KR" dirty="0"/>
              <a:t>( ) </a:t>
            </a:r>
            <a:r>
              <a:rPr lang="ko-KR" altLang="en-US" dirty="0"/>
              <a:t>메서드는 </a:t>
            </a:r>
            <a:r>
              <a:rPr lang="en-US" altLang="ko-KR" dirty="0"/>
              <a:t>GET</a:t>
            </a:r>
            <a:r>
              <a:rPr lang="ko-KR" altLang="en-US" dirty="0"/>
              <a:t>과 </a:t>
            </a:r>
            <a:r>
              <a:rPr lang="en-US" altLang="ko-KR" dirty="0"/>
              <a:t>POST </a:t>
            </a:r>
            <a:r>
              <a:rPr lang="ko-KR" altLang="en-US" dirty="0"/>
              <a:t>같은 전송 방식을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getRequestURL</a:t>
            </a:r>
            <a:r>
              <a:rPr lang="en-US" altLang="ko-KR" dirty="0"/>
              <a:t>( )</a:t>
            </a:r>
            <a:r>
              <a:rPr lang="ko-KR" altLang="en-US" dirty="0"/>
              <a:t>과 </a:t>
            </a:r>
            <a:r>
              <a:rPr lang="en-US" altLang="ko-KR" dirty="0" err="1"/>
              <a:t>getRequestURI</a:t>
            </a:r>
            <a:r>
              <a:rPr lang="en-US" altLang="ko-KR" dirty="0"/>
              <a:t>( ) </a:t>
            </a:r>
            <a:r>
              <a:rPr lang="ko-KR" altLang="en-US" dirty="0"/>
              <a:t>메서드는 요청 주소를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getRemoteAddr</a:t>
            </a:r>
            <a:r>
              <a:rPr lang="en-US" altLang="ko-KR" dirty="0"/>
              <a:t>( ) </a:t>
            </a:r>
            <a:r>
              <a:rPr lang="ko-KR" altLang="en-US" dirty="0"/>
              <a:t>메서드는 클라이언트의 </a:t>
            </a:r>
            <a:r>
              <a:rPr lang="en-US" altLang="ko-KR" dirty="0"/>
              <a:t>IP </a:t>
            </a:r>
            <a:r>
              <a:rPr lang="ko-KR" altLang="en-US" dirty="0"/>
              <a:t>주소를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getQueryString</a:t>
            </a:r>
            <a:r>
              <a:rPr lang="en-US" altLang="ko-KR" dirty="0"/>
              <a:t>( )</a:t>
            </a:r>
            <a:r>
              <a:rPr lang="ko-KR" altLang="en-US" dirty="0"/>
              <a:t>는 요청 주소 뒷부분의 매개변수 전달을 위한 쿼리스트링 전체를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쿼리스트링 중 특정 키값을 얻어오려면  </a:t>
            </a:r>
            <a:r>
              <a:rPr lang="en-US" altLang="ko-KR" dirty="0" err="1"/>
              <a:t>getParameter</a:t>
            </a:r>
            <a:r>
              <a:rPr lang="en-US" altLang="ko-KR" dirty="0"/>
              <a:t>( ) </a:t>
            </a:r>
            <a:r>
              <a:rPr lang="ko-KR" altLang="en-US" dirty="0"/>
              <a:t>메서드에 키값을 인수로 입력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39A981-5C87-4896-BD01-6514E06D0C0F}"/>
              </a:ext>
            </a:extLst>
          </p:cNvPr>
          <p:cNvGrpSpPr/>
          <p:nvPr/>
        </p:nvGrpSpPr>
        <p:grpSpPr>
          <a:xfrm>
            <a:off x="790575" y="2905125"/>
            <a:ext cx="4533900" cy="1597075"/>
            <a:chOff x="800100" y="2876550"/>
            <a:chExt cx="4533900" cy="15970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2A1993-E1B7-4C32-92B6-7E93720C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0972"/>
            <a:stretch/>
          </p:blipFill>
          <p:spPr>
            <a:xfrm>
              <a:off x="885821" y="3839396"/>
              <a:ext cx="4319587" cy="6342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0772189-9C51-4B56-824E-69AD3C34A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5449"/>
            <a:stretch/>
          </p:blipFill>
          <p:spPr>
            <a:xfrm>
              <a:off x="885822" y="2955454"/>
              <a:ext cx="4319587" cy="75489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38842D-3D82-43E1-8BCF-F5AF2E6C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5821" y="3620991"/>
              <a:ext cx="3780000" cy="10258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9BFE32-DF43-4AC1-85FD-234DA713927B}"/>
                </a:ext>
              </a:extLst>
            </p:cNvPr>
            <p:cNvSpPr/>
            <p:nvPr/>
          </p:nvSpPr>
          <p:spPr>
            <a:xfrm>
              <a:off x="800100" y="2876550"/>
              <a:ext cx="4533900" cy="1597075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F6BDE04-0A30-4C20-AE5D-E2D42AE9B588}"/>
              </a:ext>
            </a:extLst>
          </p:cNvPr>
          <p:cNvSpPr txBox="1"/>
          <p:nvPr/>
        </p:nvSpPr>
        <p:spPr>
          <a:xfrm>
            <a:off x="5015400" y="3466774"/>
            <a:ext cx="361425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28600" indent="-228600">
              <a:buClr>
                <a:schemeClr val="accent4">
                  <a:lumMod val="50000"/>
                </a:schemeClr>
              </a:buClr>
              <a:buFont typeface="+mj-ea"/>
              <a:buAutoNum type="circleNumDbPlain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POST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방식이므로 주소표시줄에는 경로 외에는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아무것도 표시되지 않음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Clr>
                <a:schemeClr val="accent4">
                  <a:lumMod val="50000"/>
                </a:schemeClr>
              </a:buClr>
              <a:buFont typeface="+mj-ea"/>
              <a:buAutoNum type="circleNumDbPlain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쿼리스트링은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null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 출력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buClr>
                <a:schemeClr val="accent4">
                  <a:lumMod val="50000"/>
                </a:schemeClr>
              </a:buClr>
              <a:buFont typeface="+mj-ea"/>
              <a:buAutoNum type="circleNumDbPlain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전송된 값이 한글인 경우 깨져서 출력</a:t>
            </a:r>
          </a:p>
        </p:txBody>
      </p:sp>
    </p:spTree>
    <p:extLst>
      <p:ext uri="{BB962C8B-B14F-4D97-AF65-F5344CB8AC3E}">
        <p14:creationId xmlns:p14="http://schemas.microsoft.com/office/powerpoint/2010/main" val="243539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2.2 request </a:t>
            </a:r>
            <a:r>
              <a:rPr lang="ko-KR" altLang="en-US" b="1" dirty="0"/>
              <a:t>객체</a:t>
            </a:r>
            <a:r>
              <a:rPr lang="en-US" altLang="ko-KR" b="1" dirty="0"/>
              <a:t>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2.2.2 </a:t>
            </a:r>
            <a:r>
              <a:rPr lang="ko-KR" altLang="en-US" b="1" dirty="0"/>
              <a:t>클라이언트의 요청 매개변수 읽기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2-3] </a:t>
            </a:r>
            <a:r>
              <a:rPr lang="ko-KR" altLang="en-US" dirty="0"/>
              <a:t>요청 매개변수 읽기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POST </a:t>
            </a:r>
            <a:r>
              <a:rPr lang="ko-KR" altLang="en-US" dirty="0"/>
              <a:t>방식으로 전송된 값이 한글인 경우 깨져서 출력될 때는 다국어를 지원하는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UTF-8</a:t>
            </a:r>
            <a:r>
              <a:rPr lang="ko-KR" altLang="en-US" dirty="0"/>
              <a:t>로 인코딩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전송되는 값이 하나라면 </a:t>
            </a:r>
            <a:r>
              <a:rPr lang="en-US" altLang="ko-KR" dirty="0" err="1"/>
              <a:t>getParameter</a:t>
            </a:r>
            <a:r>
              <a:rPr lang="en-US" altLang="ko-KR" dirty="0"/>
              <a:t>( ) </a:t>
            </a:r>
            <a:r>
              <a:rPr lang="ko-KR" altLang="en-US" dirty="0"/>
              <a:t>메서드로 받을 수 있음</a:t>
            </a:r>
            <a:r>
              <a:rPr lang="en-US" altLang="ko-KR" dirty="0"/>
              <a:t>. </a:t>
            </a:r>
            <a:r>
              <a:rPr lang="ko-KR" altLang="en-US" dirty="0"/>
              <a:t>주로 </a:t>
            </a:r>
            <a:r>
              <a:rPr lang="en-US" altLang="ko-KR" dirty="0"/>
              <a:t>type </a:t>
            </a:r>
            <a:r>
              <a:rPr lang="ko-KR" altLang="en-US" dirty="0"/>
              <a:t>속성이 </a:t>
            </a:r>
            <a:r>
              <a:rPr lang="en-US" altLang="ko-KR" dirty="0"/>
              <a:t>text, </a:t>
            </a:r>
            <a:br>
              <a:rPr lang="en-US" altLang="ko-KR" dirty="0"/>
            </a:br>
            <a:r>
              <a:rPr lang="en-US" altLang="ko-KR" dirty="0"/>
              <a:t>   radio, password, </a:t>
            </a:r>
            <a:r>
              <a:rPr lang="ko-KR" altLang="en-US" dirty="0"/>
              <a:t>선택값이 하나인 </a:t>
            </a:r>
            <a:r>
              <a:rPr lang="en-US" altLang="ko-KR" dirty="0"/>
              <a:t>checkbox</a:t>
            </a:r>
            <a:r>
              <a:rPr lang="ko-KR" altLang="en-US" dirty="0"/>
              <a:t> 경우 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여러 개 선택에 사용되는 </a:t>
            </a:r>
            <a:r>
              <a:rPr lang="en-US" altLang="ko-KR" dirty="0"/>
              <a:t>type </a:t>
            </a:r>
            <a:r>
              <a:rPr lang="ko-KR" altLang="en-US" dirty="0"/>
              <a:t>속성이 </a:t>
            </a:r>
            <a:r>
              <a:rPr lang="en-US" altLang="ko-KR" dirty="0"/>
              <a:t>checkbox</a:t>
            </a:r>
            <a:r>
              <a:rPr lang="ko-KR" altLang="en-US" dirty="0"/>
              <a:t>는  </a:t>
            </a:r>
            <a:r>
              <a:rPr lang="en-US" altLang="ko-KR" dirty="0" err="1"/>
              <a:t>getParameterValues</a:t>
            </a:r>
            <a:r>
              <a:rPr lang="en-US" altLang="ko-KR" dirty="0"/>
              <a:t>( )</a:t>
            </a:r>
            <a:r>
              <a:rPr lang="ko-KR" altLang="en-US" dirty="0"/>
              <a:t>로 받음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값이 </a:t>
            </a:r>
            <a:r>
              <a:rPr lang="en-US" altLang="ko-KR" dirty="0"/>
              <a:t>2</a:t>
            </a:r>
            <a:r>
              <a:rPr lang="ko-KR" altLang="en-US" dirty="0"/>
              <a:t>개 이상이므로 </a:t>
            </a:r>
            <a:r>
              <a:rPr lang="en-US" altLang="ko-KR" dirty="0"/>
              <a:t>String </a:t>
            </a:r>
            <a:r>
              <a:rPr lang="ko-KR" altLang="en-US" dirty="0"/>
              <a:t>배열을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 for</a:t>
            </a:r>
            <a:r>
              <a:rPr lang="ko-KR" altLang="en-US" dirty="0"/>
              <a:t>문을 이용해서 </a:t>
            </a:r>
            <a:r>
              <a:rPr lang="en-US" altLang="ko-KR" dirty="0"/>
              <a:t>String </a:t>
            </a:r>
            <a:r>
              <a:rPr lang="ko-KR" altLang="en-US" dirty="0"/>
              <a:t>배열에 담긴 값들을 하나의 문자열로 합침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태그는 텍스트를 여러 줄 입력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출력 시에는 </a:t>
            </a:r>
            <a:r>
              <a:rPr lang="en-US" altLang="ko-KR" dirty="0"/>
              <a:t>[enter] </a:t>
            </a:r>
            <a:r>
              <a:rPr lang="ko-KR" altLang="en-US" dirty="0"/>
              <a:t>키를 </a:t>
            </a:r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  <a:r>
              <a:rPr lang="ko-KR" altLang="en-US" dirty="0"/>
              <a:t>태그로 변환해야 줄바꿈이 제대로 반영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31476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12125</TotalTime>
  <Words>1432</Words>
  <Application>Microsoft Office PowerPoint</Application>
  <PresentationFormat>화면 슬라이드 쇼(16:9)</PresentationFormat>
  <Paragraphs>315</Paragraphs>
  <Slides>35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나눔고딕코딩</vt:lpstr>
      <vt:lpstr>Arial</vt:lpstr>
      <vt:lpstr>Simple Light</vt:lpstr>
      <vt:lpstr>PowerPoint 프레젠테이션</vt:lpstr>
      <vt:lpstr>PowerPoint 프레젠테이션</vt:lpstr>
      <vt:lpstr>PowerPoint 프레젠테이션</vt:lpstr>
      <vt:lpstr>2.1 내장 객체란?(1)</vt:lpstr>
      <vt:lpstr>2.1 내장 객체란?(2)</vt:lpstr>
      <vt:lpstr>2.2 request 객체(1)</vt:lpstr>
      <vt:lpstr>2.2 request 객체(2)</vt:lpstr>
      <vt:lpstr>2.2 request 객체(3)</vt:lpstr>
      <vt:lpstr>2.2 request 객체(4)</vt:lpstr>
      <vt:lpstr>2.2 request 객체(5)</vt:lpstr>
      <vt:lpstr>2.3 response 객체(1)</vt:lpstr>
      <vt:lpstr>2.3 response 객체(2)</vt:lpstr>
      <vt:lpstr>2.3 response 객체(3)</vt:lpstr>
      <vt:lpstr>2.4 out 객체</vt:lpstr>
      <vt:lpstr>2.5 application 객체</vt:lpstr>
      <vt:lpstr>2.6 exception 객체(1)</vt:lpstr>
      <vt:lpstr>2.6 exception 객체(2)</vt:lpstr>
      <vt:lpstr>학습 마무리</vt:lpstr>
      <vt:lpstr>PowerPoint 프레젠테이션</vt:lpstr>
      <vt:lpstr>PowerPoint 프레젠테이션</vt:lpstr>
      <vt:lpstr>3.1 내장 객체의 영역이란?(1)</vt:lpstr>
      <vt:lpstr>3.1 내장 객체의 영역이란?(2)</vt:lpstr>
      <vt:lpstr>3.2 데이터 전송 객체(DTO) 준비(1)</vt:lpstr>
      <vt:lpstr>3.2 데이터 전송 객체(DTO) 준비(2)</vt:lpstr>
      <vt:lpstr>3.2 데이터 전송 객체(DTO) 준비(2)</vt:lpstr>
      <vt:lpstr>3.3 page 영역(1)</vt:lpstr>
      <vt:lpstr>3.3 page 영역(2)</vt:lpstr>
      <vt:lpstr>3.4 request 영역(1)</vt:lpstr>
      <vt:lpstr>3.4 request 영역(2)</vt:lpstr>
      <vt:lpstr>3.5 session 영역(1)</vt:lpstr>
      <vt:lpstr>3.5 session 영역(2)</vt:lpstr>
      <vt:lpstr>3.6 application 영역(1)</vt:lpstr>
      <vt:lpstr>3.6 application 영역(2)</vt:lpstr>
      <vt:lpstr>학습 마무리(1)</vt:lpstr>
      <vt:lpstr>학습 마무리(2)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USER</cp:lastModifiedBy>
  <cp:revision>39</cp:revision>
  <dcterms:modified xsi:type="dcterms:W3CDTF">2022-10-26T04:04:13Z</dcterms:modified>
</cp:coreProperties>
</file>