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9"/>
  </p:normalViewPr>
  <p:slideViewPr>
    <p:cSldViewPr snapToGrid="0" snapToObjects="1">
      <p:cViewPr varScale="1">
        <p:scale>
          <a:sx n="112" d="100"/>
          <a:sy n="112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A1C6-BE73-C247-B420-2A858551B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3A4F3-635D-5347-8D19-9343BAE88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D9B20-BFB6-274F-A758-5D3A5173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C06B-5C09-AD45-B99E-0C7B5E4C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2934-AFCA-6044-B46F-BEB649C1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598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6266-A556-E245-9CEE-E9ED2FD4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C6C21-7FBC-5D40-85B2-4ED6F4A99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E8840-1CC8-3047-9AF4-92BE441D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9BAB3-112A-CA41-89FC-54FEAC31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81470-E24D-4B4B-AED6-2591D8D0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584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1EDA3-F18A-1340-A225-406B1E317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88AEB-DFB6-D343-9211-039C9AAF1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E4CE6-278E-4544-9A9E-06D80400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D6799-574C-AA4B-9928-DEB5F73E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59F32-7F7C-344D-A4E6-76A4A005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523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F97B-8388-A14E-A99B-B67265E9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2697-DCC7-8740-9498-3B5C7960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A65B1-F5A4-3147-BFCB-691A63BF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6A34F-FAFD-9843-BB62-0E9B9FA4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31059-C80F-F64D-841E-4D857D81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8454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E561-46EF-7146-BB21-EBF1D9DE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FE164-187A-1543-8ACB-DEAEDE260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08F5C-9220-7C4B-BDE1-BD336523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89044-65A0-1F4C-AF77-33C57D18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0CD5-BEAD-D94C-8CC5-CF64E2CE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3038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6183-7C1E-D140-8E8C-5FD3F9EB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383E-E8CD-5E48-8E34-339B7409C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C3CEA-243F-4141-8DBE-049F7A550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5C1D4-8CE6-D042-8C0E-5C2D4AAF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77937-8C93-1D4D-B02E-D8BD1D4D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7222F-DFB9-DD4C-9FF8-6E44337F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621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FF6F-1C52-A142-94A4-F306A1DA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210E2-C25A-F843-AE33-311424906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3BAE-A05D-774E-B533-A6AE9883B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5F0CE-2D4D-1147-ADFB-33394DC2A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C6A54-A7F0-A940-B3EA-5543E0C56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478D7-DAE0-F949-837A-5EEAEE60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B357D-5D41-CE49-8C52-813394F3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43B3B-B7C2-0C49-A3EF-26F0026F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17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F51E-087D-8C40-B058-25946BD5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08BC6-2F5C-AC47-AC1C-9F353DB8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C5906-A6C9-FF46-AAD8-E93D546A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74F08-E8D9-5742-9BD2-803691D8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837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B2B87-665A-174A-A62C-B897ABFC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0ECB7-E9D1-564E-8EB4-B2D330C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6532B-85BD-8949-9299-5DD9B638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97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6C71-40D8-BE4D-8260-FB58117D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5691-5AB0-8548-924B-D9D595CE8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E01E-5F1E-D440-A0C7-609633BE9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19DC2-66CD-8C40-9008-207103C0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9A675-7609-6A47-BA70-081E6966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7B437-1455-E540-92D2-C11E4238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543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3E6F-5923-8645-BD8C-820554DE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8B985-851A-004C-B8D6-FE8F44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B66A5-0C42-B042-BE54-7BD374AAD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143D-E2BD-4C47-B749-B641D659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F4123-F3D9-C243-9B35-89A383A2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7495D-29EB-E049-980F-B674306D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929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37487-8FA2-1044-82AD-4178D30A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C9A8F-4814-4D4B-A1D3-D5F5DDAD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13FA1-0371-BD49-9D3C-A0AE96A2D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64B4B-3537-D940-99E2-E97CDBD24873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0073E-D191-9642-BD22-379BD42E6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6CAB-D378-AA4C-8005-F806F2371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219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4113FB-B5A8-FD47-85E5-9B67B224DC62}"/>
              </a:ext>
            </a:extLst>
          </p:cNvPr>
          <p:cNvSpPr/>
          <p:nvPr/>
        </p:nvSpPr>
        <p:spPr>
          <a:xfrm>
            <a:off x="3097530" y="1211580"/>
            <a:ext cx="2160270" cy="5829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926F946-46EA-1E49-955F-D5A46D333995}"/>
              </a:ext>
            </a:extLst>
          </p:cNvPr>
          <p:cNvSpPr/>
          <p:nvPr/>
        </p:nvSpPr>
        <p:spPr>
          <a:xfrm>
            <a:off x="3097530" y="2232660"/>
            <a:ext cx="2160270" cy="5829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Learning </a:t>
            </a:r>
            <a:r>
              <a:rPr lang="fi-FI" dirty="0" err="1">
                <a:solidFill>
                  <a:schemeClr val="tx1"/>
                </a:solidFill>
              </a:rPr>
              <a:t>Algorithm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AC0C50-B60A-3546-988C-0DE64EAD3644}"/>
              </a:ext>
            </a:extLst>
          </p:cNvPr>
          <p:cNvSpPr/>
          <p:nvPr/>
        </p:nvSpPr>
        <p:spPr>
          <a:xfrm>
            <a:off x="3097530" y="3253740"/>
            <a:ext cx="2160270" cy="5829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Hypothesis</a:t>
            </a:r>
            <a:r>
              <a:rPr lang="fi-FI" dirty="0">
                <a:solidFill>
                  <a:schemeClr val="tx1"/>
                </a:solidFill>
              </a:rPr>
              <a:t> (h)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285178-6E71-2B40-9647-4A0D93931F4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177665" y="179451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010AD8-1633-E540-B164-EC88DC7C20D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177665" y="281559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D358A4-FF41-C746-BE48-DA93532F33A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34540" y="3545205"/>
            <a:ext cx="1062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FBD762-FE8E-7441-A858-31438FC50E3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257800" y="3545205"/>
            <a:ext cx="1062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E04FF7-3421-0749-9091-D015588EB4EE}"/>
              </a:ext>
            </a:extLst>
          </p:cNvPr>
          <p:cNvSpPr txBox="1"/>
          <p:nvPr/>
        </p:nvSpPr>
        <p:spPr>
          <a:xfrm>
            <a:off x="711644" y="3222039"/>
            <a:ext cx="1674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Number</a:t>
            </a:r>
            <a:r>
              <a:rPr lang="fi-FI" dirty="0"/>
              <a:t> of </a:t>
            </a:r>
          </a:p>
          <a:p>
            <a:r>
              <a:rPr lang="fi-FI" dirty="0" err="1"/>
              <a:t>Reservations</a:t>
            </a:r>
            <a:r>
              <a:rPr lang="fi-FI" dirty="0"/>
              <a:t> (x)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0F7FB4-E319-6041-B939-A8D80EFD68FD}"/>
              </a:ext>
            </a:extLst>
          </p:cNvPr>
          <p:cNvSpPr txBox="1"/>
          <p:nvPr/>
        </p:nvSpPr>
        <p:spPr>
          <a:xfrm>
            <a:off x="6320790" y="3222038"/>
            <a:ext cx="1969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Estimated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</a:t>
            </a:r>
          </a:p>
          <a:p>
            <a:r>
              <a:rPr lang="fi-FI" dirty="0"/>
              <a:t>of </a:t>
            </a:r>
            <a:r>
              <a:rPr lang="fi-FI" dirty="0" err="1"/>
              <a:t>pizzas</a:t>
            </a:r>
            <a:r>
              <a:rPr lang="fi-FI" dirty="0"/>
              <a:t> </a:t>
            </a:r>
            <a:r>
              <a:rPr lang="fi-FI" dirty="0" err="1"/>
              <a:t>sold</a:t>
            </a:r>
            <a:r>
              <a:rPr lang="fi-FI" dirty="0"/>
              <a:t> (y)</a:t>
            </a:r>
          </a:p>
        </p:txBody>
      </p:sp>
    </p:spTree>
    <p:extLst>
      <p:ext uri="{BB962C8B-B14F-4D97-AF65-F5344CB8AC3E}">
        <p14:creationId xmlns:p14="http://schemas.microsoft.com/office/powerpoint/2010/main" val="70473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C23F8E0-E7AF-5F44-8E09-A0E95B2D4F3C}"/>
                  </a:ext>
                </a:extLst>
              </p:cNvPr>
              <p:cNvSpPr/>
              <p:nvPr/>
            </p:nvSpPr>
            <p:spPr>
              <a:xfrm>
                <a:off x="3107148" y="490068"/>
                <a:ext cx="6244145" cy="648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i-F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i-FI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i-FI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i-FI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i-F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fi-FI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fi-FI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i-FI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fi-FI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i-FI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i-FI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C23F8E0-E7AF-5F44-8E09-A0E95B2D4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48" y="490068"/>
                <a:ext cx="6244145" cy="648639"/>
              </a:xfrm>
              <a:prstGeom prst="rect">
                <a:avLst/>
              </a:prstGeom>
              <a:blipFill>
                <a:blip r:embed="rId2"/>
                <a:stretch>
                  <a:fillRect t="-142308" b="-213462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88F5FC-309E-D04D-A086-CF53BADB6A01}"/>
                  </a:ext>
                </a:extLst>
              </p:cNvPr>
              <p:cNvSpPr/>
              <p:nvPr/>
            </p:nvSpPr>
            <p:spPr>
              <a:xfrm>
                <a:off x="3216686" y="1628306"/>
                <a:ext cx="5761770" cy="648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fi-FI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i-FI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i-F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i-FI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i-FI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i-FI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i-F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i-FI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fi-FI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i-FI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i-FI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88F5FC-309E-D04D-A086-CF53BADB6A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86" y="1628306"/>
                <a:ext cx="5761770" cy="648639"/>
              </a:xfrm>
              <a:prstGeom prst="rect">
                <a:avLst/>
              </a:prstGeom>
              <a:blipFill>
                <a:blip r:embed="rId3"/>
                <a:stretch>
                  <a:fillRect t="-144231" b="-213462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FBE6D0F-782D-D342-8DEA-DFFB800C88D6}"/>
                  </a:ext>
                </a:extLst>
              </p:cNvPr>
              <p:cNvSpPr/>
              <p:nvPr/>
            </p:nvSpPr>
            <p:spPr>
              <a:xfrm>
                <a:off x="3006179" y="2552231"/>
                <a:ext cx="6182783" cy="648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fi-FI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i-FI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i-F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i-FI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fi-FI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i-FI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i-FI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FBE6D0F-782D-D342-8DEA-DFFB800C8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179" y="2552231"/>
                <a:ext cx="6182783" cy="648639"/>
              </a:xfrm>
              <a:prstGeom prst="rect">
                <a:avLst/>
              </a:prstGeom>
              <a:blipFill>
                <a:blip r:embed="rId4"/>
                <a:stretch>
                  <a:fillRect t="-144231" b="-213462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7EBA3F8-7318-A145-A098-F5CF2148D748}"/>
                  </a:ext>
                </a:extLst>
              </p:cNvPr>
              <p:cNvSpPr/>
              <p:nvPr/>
            </p:nvSpPr>
            <p:spPr>
              <a:xfrm>
                <a:off x="2035585" y="3690469"/>
                <a:ext cx="8692829" cy="648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fi-FI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i-FI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i-F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i-FI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fi-FI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i-FI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(0.5 −1)</m:t>
                              </m:r>
                            </m:e>
                            <m:sup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1 −2)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(1.5 −3)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fi-FI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0.58</m:t>
                      </m:r>
                    </m:oMath>
                  </m:oMathPara>
                </a14:m>
                <a:endParaRPr lang="fi-FI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7EBA3F8-7318-A145-A098-F5CF2148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585" y="3690469"/>
                <a:ext cx="8692829" cy="648639"/>
              </a:xfrm>
              <a:prstGeom prst="rect">
                <a:avLst/>
              </a:prstGeom>
              <a:blipFill>
                <a:blip r:embed="rId5"/>
                <a:stretch>
                  <a:fillRect t="-144231" b="-213462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3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911BF3-017B-D844-8561-C51BFFC3A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890" y="1087219"/>
            <a:ext cx="7615686" cy="502783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DFA104-2FEE-7742-ADAA-96B0D6930B87}"/>
              </a:ext>
            </a:extLst>
          </p:cNvPr>
          <p:cNvCxnSpPr>
            <a:cxnSpLocks/>
          </p:cNvCxnSpPr>
          <p:nvPr/>
        </p:nvCxnSpPr>
        <p:spPr>
          <a:xfrm flipH="1" flipV="1">
            <a:off x="3814763" y="1943100"/>
            <a:ext cx="612593" cy="11516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74EAE9-8F87-444F-88C3-231BF6CC5E3F}"/>
              </a:ext>
            </a:extLst>
          </p:cNvPr>
          <p:cNvCxnSpPr>
            <a:cxnSpLocks/>
          </p:cNvCxnSpPr>
          <p:nvPr/>
        </p:nvCxnSpPr>
        <p:spPr>
          <a:xfrm>
            <a:off x="4427356" y="3094712"/>
            <a:ext cx="635181" cy="1148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FB72E08-ADD6-A749-B11E-61DD04F8102A}"/>
              </a:ext>
            </a:extLst>
          </p:cNvPr>
          <p:cNvSpPr/>
          <p:nvPr/>
        </p:nvSpPr>
        <p:spPr>
          <a:xfrm>
            <a:off x="4363403" y="301466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284F2C-58B4-1241-9B13-F34A3A2B2353}"/>
              </a:ext>
            </a:extLst>
          </p:cNvPr>
          <p:cNvSpPr/>
          <p:nvPr/>
        </p:nvSpPr>
        <p:spPr>
          <a:xfrm>
            <a:off x="5062537" y="409961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CA6836-EE4D-3741-8E87-DDA11B6A5E56}"/>
              </a:ext>
            </a:extLst>
          </p:cNvPr>
          <p:cNvCxnSpPr>
            <a:cxnSpLocks/>
          </p:cNvCxnSpPr>
          <p:nvPr/>
        </p:nvCxnSpPr>
        <p:spPr>
          <a:xfrm flipH="1" flipV="1">
            <a:off x="4398627" y="3158663"/>
            <a:ext cx="770201" cy="10796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A2AEAE-CF73-B64D-ABDE-9D4A23440338}"/>
              </a:ext>
            </a:extLst>
          </p:cNvPr>
          <p:cNvCxnSpPr>
            <a:cxnSpLocks/>
          </p:cNvCxnSpPr>
          <p:nvPr/>
        </p:nvCxnSpPr>
        <p:spPr>
          <a:xfrm>
            <a:off x="5091266" y="4099615"/>
            <a:ext cx="750452" cy="10295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27ED50-1DDE-C74F-AF02-DD8872FD6DE7}"/>
              </a:ext>
            </a:extLst>
          </p:cNvPr>
          <p:cNvCxnSpPr>
            <a:cxnSpLocks/>
          </p:cNvCxnSpPr>
          <p:nvPr/>
        </p:nvCxnSpPr>
        <p:spPr>
          <a:xfrm flipH="1" flipV="1">
            <a:off x="5062537" y="4238275"/>
            <a:ext cx="865877" cy="69498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E58E7E-EAF0-C64F-B8F0-CB88FD242753}"/>
              </a:ext>
            </a:extLst>
          </p:cNvPr>
          <p:cNvCxnSpPr>
            <a:cxnSpLocks/>
          </p:cNvCxnSpPr>
          <p:nvPr/>
        </p:nvCxnSpPr>
        <p:spPr>
          <a:xfrm>
            <a:off x="5882711" y="4896413"/>
            <a:ext cx="1061014" cy="622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65B1A5B-8E32-BC44-872A-477F9029D3DD}"/>
              </a:ext>
            </a:extLst>
          </p:cNvPr>
          <p:cNvSpPr/>
          <p:nvPr/>
        </p:nvSpPr>
        <p:spPr>
          <a:xfrm>
            <a:off x="5841718" y="482441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EB9BBC-6E14-9A43-A6E6-4BDA1877076E}"/>
              </a:ext>
            </a:extLst>
          </p:cNvPr>
          <p:cNvCxnSpPr>
            <a:cxnSpLocks/>
          </p:cNvCxnSpPr>
          <p:nvPr/>
        </p:nvCxnSpPr>
        <p:spPr>
          <a:xfrm flipV="1">
            <a:off x="6943725" y="4925549"/>
            <a:ext cx="736224" cy="2394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C72AAD-E496-C343-91B4-E35796D983AE}"/>
              </a:ext>
            </a:extLst>
          </p:cNvPr>
          <p:cNvCxnSpPr>
            <a:cxnSpLocks/>
          </p:cNvCxnSpPr>
          <p:nvPr/>
        </p:nvCxnSpPr>
        <p:spPr>
          <a:xfrm flipH="1">
            <a:off x="6240838" y="5173886"/>
            <a:ext cx="703116" cy="195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4F1649F-BB38-6F42-A478-D3B4452291AF}"/>
              </a:ext>
            </a:extLst>
          </p:cNvPr>
          <p:cNvSpPr/>
          <p:nvPr/>
        </p:nvSpPr>
        <p:spPr>
          <a:xfrm>
            <a:off x="6871725" y="509780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61117B-3FCC-3748-A2E7-7447A29D92D1}"/>
              </a:ext>
            </a:extLst>
          </p:cNvPr>
          <p:cNvSpPr txBox="1"/>
          <p:nvPr/>
        </p:nvSpPr>
        <p:spPr>
          <a:xfrm>
            <a:off x="4513004" y="290199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A8B000-BA0F-2C49-AF25-7C7F79CA657E}"/>
              </a:ext>
            </a:extLst>
          </p:cNvPr>
          <p:cNvSpPr txBox="1"/>
          <p:nvPr/>
        </p:nvSpPr>
        <p:spPr>
          <a:xfrm>
            <a:off x="5204052" y="386894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2.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59869C-0E52-5A4D-AFA3-B5DB60821B85}"/>
              </a:ext>
            </a:extLst>
          </p:cNvPr>
          <p:cNvSpPr txBox="1"/>
          <p:nvPr/>
        </p:nvSpPr>
        <p:spPr>
          <a:xfrm>
            <a:off x="5913718" y="455621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3.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8B723D-B245-A846-86E3-F634050DF42E}"/>
              </a:ext>
            </a:extLst>
          </p:cNvPr>
          <p:cNvSpPr txBox="1"/>
          <p:nvPr/>
        </p:nvSpPr>
        <p:spPr>
          <a:xfrm>
            <a:off x="6795035" y="4740777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BD3EB6-6A3F-5748-B4ED-AB8248488FDD}"/>
              </a:ext>
            </a:extLst>
          </p:cNvPr>
          <p:cNvSpPr txBox="1"/>
          <p:nvPr/>
        </p:nvSpPr>
        <p:spPr>
          <a:xfrm>
            <a:off x="6470127" y="478374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n.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7B4EE2-BA78-A847-B977-BF86C0D9816C}"/>
              </a:ext>
            </a:extLst>
          </p:cNvPr>
          <p:cNvCxnSpPr/>
          <p:nvPr/>
        </p:nvCxnSpPr>
        <p:spPr>
          <a:xfrm>
            <a:off x="5563446" y="5173886"/>
            <a:ext cx="2296200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0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72A95A-C9B5-3A4D-B593-92E3F31B46B7}"/>
                  </a:ext>
                </a:extLst>
              </p:cNvPr>
              <p:cNvSpPr txBox="1"/>
              <p:nvPr/>
            </p:nvSpPr>
            <p:spPr>
              <a:xfrm>
                <a:off x="485775" y="297180"/>
                <a:ext cx="2931252" cy="3297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𝑟𝑒𝑝𝑒𝑎𝑡</m:t>
                      </m:r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𝑢𝑛𝑡𝑖𝑙</m:t>
                      </m:r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𝑐𝑜𝑛𝑣𝑒𝑟𝑔𝑒𝑛𝑐𝑒</m:t>
                      </m:r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fi-FI" b="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  <m:r>
                      <m:rPr>
                        <m:nor/>
                      </m:rPr>
                      <a:rPr lang="fi-FI" b="0" i="0" baseline="-25000" smtClean="0"/>
                      <m:t>j</m:t>
                    </m:r>
                    <m:r>
                      <m:rPr>
                        <m:nor/>
                      </m:rPr>
                      <a:rPr lang="fi-FI" b="0" i="0" baseline="-25000" smtClean="0"/>
                      <m:t> </m:t>
                    </m:r>
                    <m:r>
                      <a:rPr lang="fi-FI" b="0" i="1" smtClean="0"/>
                      <m:t>≔</m:t>
                    </m:r>
                    <m:r>
                      <m:rPr>
                        <m:nor/>
                      </m:rPr>
                      <a:rPr lang="el-GR"/>
                      <m:t>Θ</m:t>
                    </m:r>
                    <m:r>
                      <m:rPr>
                        <m:nor/>
                      </m:rPr>
                      <a:rPr lang="fi-FI" b="0" i="0" baseline="-25000" smtClean="0"/>
                      <m:t>j</m:t>
                    </m:r>
                    <m:r>
                      <m:rPr>
                        <m:nor/>
                      </m:rPr>
                      <a:rPr lang="fi-FI" b="0" i="0" smtClean="0"/>
                      <m:t> -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i-FI"/>
                          <m:t>∂</m:t>
                        </m:r>
                      </m:num>
                      <m:den>
                        <m:r>
                          <m:rPr>
                            <m:nor/>
                          </m:rPr>
                          <a:rPr lang="fi-FI"/>
                          <m:t>∂</m:t>
                        </m:r>
                        <m:r>
                          <m:rPr>
                            <m:nor/>
                          </m:rPr>
                          <a:rPr lang="el-GR"/>
                          <m:t>Θ</m:t>
                        </m:r>
                        <m:r>
                          <m:rPr>
                            <m:nor/>
                          </m:rPr>
                          <a:rPr lang="fi-FI" baseline="-25000"/>
                          <m:t>j</m:t>
                        </m:r>
                      </m:den>
                    </m:f>
                  </m:oMath>
                </a14:m>
                <a:r>
                  <a:rPr lang="fi-FI" dirty="0"/>
                  <a:t>J(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  <m:r>
                      <m:rPr>
                        <m:nor/>
                      </m:rPr>
                      <a:rPr lang="fi-FI" b="0" i="0" baseline="-25000" smtClean="0"/>
                      <m:t>0</m:t>
                    </m:r>
                  </m:oMath>
                </a14:m>
                <a:r>
                  <a:rPr lang="fi-FI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  <m:r>
                      <m:rPr>
                        <m:nor/>
                      </m:rPr>
                      <a:rPr lang="fi-FI" b="0" i="0" baseline="-25000" smtClean="0"/>
                      <m:t>1</m:t>
                    </m:r>
                  </m:oMath>
                </a14:m>
                <a:r>
                  <a:rPr lang="fi-FI" dirty="0"/>
                  <a:t>)</a:t>
                </a:r>
              </a:p>
              <a:p>
                <a:r>
                  <a:rPr lang="fi-FI" dirty="0"/>
                  <a:t>} (for j = 0 and j = 1)</a:t>
                </a:r>
              </a:p>
              <a:p>
                <a:endParaRPr lang="fi-FI" dirty="0"/>
              </a:p>
              <a:p>
                <a:r>
                  <a:rPr lang="fi-FI" dirty="0" err="1"/>
                  <a:t>Correct</a:t>
                </a:r>
                <a:r>
                  <a:rPr lang="fi-FI" dirty="0"/>
                  <a:t>: </a:t>
                </a:r>
                <a:r>
                  <a:rPr lang="fi-FI" dirty="0" err="1"/>
                  <a:t>Simultaneous</a:t>
                </a:r>
                <a:r>
                  <a:rPr lang="fi-FI" dirty="0"/>
                  <a:t> </a:t>
                </a:r>
                <a:r>
                  <a:rPr lang="fi-FI" dirty="0" err="1"/>
                  <a:t>update</a:t>
                </a:r>
                <a:endParaRPr lang="fi-FI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i-FI" i="1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fi-FI" b="0" i="0" smtClean="0"/>
                      <m:t>emp</m:t>
                    </m:r>
                    <m:r>
                      <m:rPr>
                        <m:nor/>
                      </m:rPr>
                      <a:rPr lang="fi-FI" b="0" i="0" smtClean="0"/>
                      <m:t>0 </m:t>
                    </m:r>
                    <m:r>
                      <a:rPr lang="fi-FI" b="0" i="1" smtClean="0"/>
                      <m:t>≔</m:t>
                    </m:r>
                    <m:r>
                      <m:rPr>
                        <m:nor/>
                      </m:rPr>
                      <a:rPr lang="el-GR"/>
                      <m:t>Θ</m:t>
                    </m:r>
                    <m:r>
                      <m:rPr>
                        <m:nor/>
                      </m:rPr>
                      <a:rPr lang="fi-FI" baseline="-25000"/>
                      <m:t>0</m:t>
                    </m:r>
                    <m:r>
                      <a:rPr lang="fi-FI" i="1" baseline="-25000"/>
                      <m:t> </m:t>
                    </m:r>
                  </m:oMath>
                </a14:m>
                <a:r>
                  <a:rPr lang="fi-FI" dirty="0"/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i-FI"/>
                          <m:t>∂</m:t>
                        </m:r>
                      </m:num>
                      <m:den>
                        <m:r>
                          <m:rPr>
                            <m:nor/>
                          </m:rPr>
                          <a:rPr lang="fi-FI"/>
                          <m:t>∂</m:t>
                        </m:r>
                        <m:r>
                          <m:rPr>
                            <m:nor/>
                          </m:rPr>
                          <a:rPr lang="el-GR"/>
                          <m:t>Θ</m:t>
                        </m:r>
                        <m:r>
                          <m:rPr>
                            <m:nor/>
                          </m:rPr>
                          <a:rPr lang="fi-FI" b="0" i="0" baseline="-25000" smtClean="0"/>
                          <m:t>0</m:t>
                        </m:r>
                      </m:den>
                    </m:f>
                  </m:oMath>
                </a14:m>
                <a:r>
                  <a:rPr lang="fi-FI" dirty="0"/>
                  <a:t>J(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  <m:r>
                      <m:rPr>
                        <m:nor/>
                      </m:rPr>
                      <a:rPr lang="fi-FI" baseline="-25000"/>
                      <m:t>0</m:t>
                    </m:r>
                  </m:oMath>
                </a14:m>
                <a:r>
                  <a:rPr lang="fi-FI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  <m:r>
                      <m:rPr>
                        <m:nor/>
                      </m:rPr>
                      <a:rPr lang="fi-FI" baseline="-25000"/>
                      <m:t>1</m:t>
                    </m:r>
                  </m:oMath>
                </a14:m>
                <a:r>
                  <a:rPr lang="fi-FI" dirty="0"/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i-FI" i="1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fi-FI"/>
                      <m:t>emp</m:t>
                    </m:r>
                    <m:r>
                      <m:rPr>
                        <m:nor/>
                      </m:rPr>
                      <a:rPr lang="fi-FI" b="0" i="0" smtClean="0"/>
                      <m:t>1</m:t>
                    </m:r>
                    <m:r>
                      <m:rPr>
                        <m:nor/>
                      </m:rPr>
                      <a:rPr lang="fi-FI"/>
                      <m:t> </m:t>
                    </m:r>
                    <m:r>
                      <a:rPr lang="fi-FI" i="1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nor/>
                      </m:rPr>
                      <a:rPr lang="el-GR"/>
                      <m:t>Θ</m:t>
                    </m:r>
                    <m:r>
                      <m:rPr>
                        <m:nor/>
                      </m:rPr>
                      <a:rPr lang="fi-FI" b="0" i="0" baseline="-25000" smtClean="0"/>
                      <m:t>1</m:t>
                    </m:r>
                    <m:r>
                      <a:rPr lang="fi-FI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i-FI" dirty="0"/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i-FI"/>
                          <m:t>∂</m:t>
                        </m:r>
                      </m:num>
                      <m:den>
                        <m:r>
                          <m:rPr>
                            <m:nor/>
                          </m:rPr>
                          <a:rPr lang="fi-FI"/>
                          <m:t>∂</m:t>
                        </m:r>
                        <m:r>
                          <m:rPr>
                            <m:nor/>
                          </m:rPr>
                          <a:rPr lang="el-GR"/>
                          <m:t>Θ</m:t>
                        </m:r>
                        <m:r>
                          <m:rPr>
                            <m:nor/>
                          </m:rPr>
                          <a:rPr lang="fi-FI" b="0" i="0" baseline="-25000" smtClean="0"/>
                          <m:t>1</m:t>
                        </m:r>
                      </m:den>
                    </m:f>
                  </m:oMath>
                </a14:m>
                <a:r>
                  <a:rPr lang="fi-FI" dirty="0"/>
                  <a:t>J(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  <m:r>
                      <m:rPr>
                        <m:nor/>
                      </m:rPr>
                      <a:rPr lang="fi-FI" baseline="-25000"/>
                      <m:t>0</m:t>
                    </m:r>
                  </m:oMath>
                </a14:m>
                <a:r>
                  <a:rPr lang="fi-FI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  <m:r>
                      <m:rPr>
                        <m:nor/>
                      </m:rPr>
                      <a:rPr lang="fi-FI" baseline="-25000"/>
                      <m:t>1</m:t>
                    </m:r>
                  </m:oMath>
                </a14:m>
                <a:r>
                  <a:rPr lang="fi-FI" dirty="0"/>
                  <a:t>)</a:t>
                </a:r>
              </a:p>
              <a:p>
                <a:pPr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  <m:r>
                      <m:rPr>
                        <m:nor/>
                      </m:rPr>
                      <a:rPr lang="fi-FI" b="0" i="0" baseline="-25000" smtClean="0"/>
                      <m:t>0</m:t>
                    </m:r>
                    <m:r>
                      <m:rPr>
                        <m:nor/>
                      </m:rPr>
                      <a:rPr lang="fi-FI" baseline="-25000"/>
                      <m:t> </m:t>
                    </m:r>
                    <m:r>
                      <a:rPr lang="fi-FI" i="1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fi-FI" dirty="0"/>
                  <a:t> temp0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/>
                        <m:t>Θ</m:t>
                      </m:r>
                      <m:r>
                        <m:rPr>
                          <m:nor/>
                        </m:rPr>
                        <a:rPr lang="fi-FI" b="0" i="0" baseline="-25000" smtClean="0"/>
                        <m:t>1</m:t>
                      </m:r>
                      <m:r>
                        <m:rPr>
                          <m:nor/>
                        </m:rPr>
                        <a:rPr lang="fi-FI" baseline="-25000"/>
                        <m:t> </m:t>
                      </m:r>
                      <m:r>
                        <a:rPr lang="fi-FI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i-FI" dirty="0"/>
              </a:p>
              <a:p>
                <a:endParaRPr lang="fi-FI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72A95A-C9B5-3A4D-B593-92E3F31B4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297180"/>
                <a:ext cx="2931252" cy="3297185"/>
              </a:xfrm>
              <a:prstGeom prst="rect">
                <a:avLst/>
              </a:prstGeom>
              <a:blipFill>
                <a:blip r:embed="rId2"/>
                <a:stretch>
                  <a:fillRect l="-4741" t="-383" r="-431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A5185-3ADF-5C42-82B8-77C6100CCD7C}"/>
                  </a:ext>
                </a:extLst>
              </p:cNvPr>
              <p:cNvSpPr txBox="1"/>
              <p:nvPr/>
            </p:nvSpPr>
            <p:spPr>
              <a:xfrm>
                <a:off x="6166485" y="537210"/>
                <a:ext cx="2689519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𝑤𝑥</m:t>
                                  </m:r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i-FI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A5185-3ADF-5C42-82B8-77C6100CC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485" y="537210"/>
                <a:ext cx="2689519" cy="670696"/>
              </a:xfrm>
              <a:prstGeom prst="rect">
                <a:avLst/>
              </a:prstGeom>
              <a:blipFill>
                <a:blip r:embed="rId3"/>
                <a:stretch>
                  <a:fillRect l="-5189" t="-142593" b="-198148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05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3790</TotalTime>
  <Words>146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Jyrki Rantonen</dc:creator>
  <cp:lastModifiedBy>Jyrki Rantonen</cp:lastModifiedBy>
  <cp:revision>16</cp:revision>
  <dcterms:created xsi:type="dcterms:W3CDTF">2019-12-04T21:14:31Z</dcterms:created>
  <dcterms:modified xsi:type="dcterms:W3CDTF">2019-12-12T20:35:08Z</dcterms:modified>
</cp:coreProperties>
</file>