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0"/>
  </p:handoutMasterIdLst>
  <p:sldIdLst>
    <p:sldId id="256" r:id="rId4"/>
    <p:sldId id="262" r:id="rId5"/>
    <p:sldId id="266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9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Obrada upita kod MongoDB-a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C68449-1949-4E2C-A8B3-70CDF75BAFBC}"/>
              </a:ext>
            </a:extLst>
          </p:cNvPr>
          <p:cNvSpPr txBox="1"/>
          <p:nvPr/>
        </p:nvSpPr>
        <p:spPr>
          <a:xfrm>
            <a:off x="4937682" y="3735395"/>
            <a:ext cx="23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Vladimir Janjić, 1283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Upotreba indeksa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37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Poboljšana obrada „sort“, „limit“ i „skip“ funkcija korišćenjem indeksa.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33BE5C-E767-4E1D-B105-BE40EA0AF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8" y="1977787"/>
            <a:ext cx="3683326" cy="4010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3A90C-F631-41CF-90ED-E72817F57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8" y="1667498"/>
            <a:ext cx="7335274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740C-EE39-40DF-BE54-2B563545D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41" y="1977787"/>
            <a:ext cx="2805454" cy="4164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1EA7B3-294F-46B1-B59D-658185FBD09A}"/>
              </a:ext>
            </a:extLst>
          </p:cNvPr>
          <p:cNvSpPr txBox="1"/>
          <p:nvPr/>
        </p:nvSpPr>
        <p:spPr>
          <a:xfrm>
            <a:off x="7685582" y="2772481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Pretraga indeksa za broj dokumenata određen sa </a:t>
            </a:r>
            <a:r>
              <a:rPr lang="sr-Latn-RS" b="1" dirty="0">
                <a:solidFill>
                  <a:schemeClr val="bg1"/>
                </a:solidFill>
              </a:rPr>
              <a:t>LIMIT+SKIP parametrima</a:t>
            </a:r>
            <a:r>
              <a:rPr lang="sr-Latn-RS" dirty="0">
                <a:solidFill>
                  <a:schemeClr val="bg1"/>
                </a:solidFill>
              </a:rPr>
              <a:t>. 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Preskakanje se vrši </a:t>
            </a:r>
            <a:r>
              <a:rPr lang="sr-Latn-RS" b="1" dirty="0">
                <a:solidFill>
                  <a:schemeClr val="bg1"/>
                </a:solidFill>
              </a:rPr>
              <a:t>pre pribavljanja čitavih dokumenata</a:t>
            </a:r>
            <a:r>
              <a:rPr lang="sr-Latn-RS" dirty="0">
                <a:solidFill>
                  <a:schemeClr val="bg1"/>
                </a:solidFill>
              </a:rPr>
              <a:t>, tako da se pribavljuje </a:t>
            </a:r>
            <a:r>
              <a:rPr lang="sr-Latn-RS" b="1" dirty="0">
                <a:solidFill>
                  <a:schemeClr val="bg1"/>
                </a:solidFill>
              </a:rPr>
              <a:t>samo broj koji će biti prikazan</a:t>
            </a:r>
            <a:r>
              <a:rPr lang="sr-Latn-RS" dirty="0">
                <a:solidFill>
                  <a:schemeClr val="bg1"/>
                </a:solidFill>
              </a:rPr>
              <a:t> na kraju.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Upotreba indeksa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Poseban slučaj pribavljanja dokumenata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pokrivenih indeksom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B78C3E5-2847-43B9-B98E-2F03CBA8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44" y="440371"/>
            <a:ext cx="4345799" cy="62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0BE62-546B-4EFE-9630-262E3A1511B7}"/>
              </a:ext>
            </a:extLst>
          </p:cNvPr>
          <p:cNvSpPr txBox="1"/>
          <p:nvPr/>
        </p:nvSpPr>
        <p:spPr>
          <a:xfrm>
            <a:off x="1008459" y="1910592"/>
            <a:ext cx="5494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U okviru upita se definiše </a:t>
            </a:r>
            <a:r>
              <a:rPr lang="sr-Latn-RS" b="1" dirty="0">
                <a:solidFill>
                  <a:schemeClr val="bg1"/>
                </a:solidFill>
              </a:rPr>
              <a:t>projekcija</a:t>
            </a:r>
            <a:r>
              <a:rPr lang="sr-Latn-RS" dirty="0">
                <a:solidFill>
                  <a:schemeClr val="bg1"/>
                </a:solidFill>
              </a:rPr>
              <a:t> koja obuhvata </a:t>
            </a:r>
            <a:r>
              <a:rPr lang="sr-Latn-RS" b="1" dirty="0">
                <a:solidFill>
                  <a:schemeClr val="bg1"/>
                </a:solidFill>
              </a:rPr>
              <a:t>samo ključ </a:t>
            </a:r>
            <a:r>
              <a:rPr lang="sr-Latn-RS" dirty="0">
                <a:solidFill>
                  <a:schemeClr val="bg1"/>
                </a:solidFill>
              </a:rPr>
              <a:t>(ili ključeve kod kompozitnih indeksa) </a:t>
            </a:r>
            <a:r>
              <a:rPr lang="sr-Latn-RS" b="1" dirty="0">
                <a:solidFill>
                  <a:schemeClr val="bg1"/>
                </a:solidFill>
              </a:rPr>
              <a:t>koji je indeksiran</a:t>
            </a:r>
            <a:r>
              <a:rPr lang="sr-Latn-RS" dirty="0">
                <a:solidFill>
                  <a:schemeClr val="bg1"/>
                </a:solidFill>
              </a:rPr>
              <a:t>, uz odstranjivanje „_id“ podrazumevanog ključa.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(Projekcija predstavlja definisanje ključeva koji će biti izdvojeni za prikaz. Poslednja faza u izvršenju, osim ako se ne koristi funkcija za limitiranje.)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Preskače</a:t>
            </a:r>
            <a:r>
              <a:rPr lang="sr-Latn-RS" dirty="0">
                <a:solidFill>
                  <a:schemeClr val="bg1"/>
                </a:solidFill>
              </a:rPr>
              <a:t> se skeniranje dokumenata. Faza „PROJECTION_COVERED“ samo pribavljuje stavke </a:t>
            </a:r>
            <a:r>
              <a:rPr lang="sr-Latn-RS" b="1" dirty="0">
                <a:solidFill>
                  <a:schemeClr val="bg1"/>
                </a:solidFill>
              </a:rPr>
              <a:t>direktno iz indeksa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1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84623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Rasparčavanje i replikacija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41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Načini prihvatanja i obrade upita kod prisustva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replikacionih setova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346EB2-30CF-4F9A-94B0-34CE09F392D8}"/>
              </a:ext>
            </a:extLst>
          </p:cNvPr>
          <p:cNvSpPr txBox="1"/>
          <p:nvPr/>
        </p:nvSpPr>
        <p:spPr>
          <a:xfrm>
            <a:off x="1193922" y="1968582"/>
            <a:ext cx="9894207" cy="388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Modovi</a:t>
            </a:r>
            <a:r>
              <a:rPr lang="sr-Latn-RS" dirty="0">
                <a:solidFill>
                  <a:schemeClr val="bg1"/>
                </a:solidFill>
              </a:rPr>
              <a:t> za određivanje odlomka koji će </a:t>
            </a:r>
            <a:r>
              <a:rPr lang="sr-Latn-RS" b="1" dirty="0">
                <a:solidFill>
                  <a:schemeClr val="bg1"/>
                </a:solidFill>
              </a:rPr>
              <a:t>izvršiti obradu upita</a:t>
            </a:r>
            <a:r>
              <a:rPr lang="sr-Latn-RS" dirty="0">
                <a:solidFill>
                  <a:schemeClr val="bg1"/>
                </a:solidFill>
              </a:rPr>
              <a:t>: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osnovno podešavanje, čitanje dozvoljeno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 sa primarnog odlomka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rezultati čitanja su uvek konzistentni. Ako se javi kvar, javlja grešku.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primaryPreferred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čitanje se obavlja na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primarnom odlomku kad god je moguće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Ukoliko dođe do greške, čitanje se obavlja na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nekoj od replika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nije garantovana konzistentnost.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secondary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čitanje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 sa replika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nekonzistentni podaci. Greška ukoliko se javi kvar na replikama.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secondaryPreferred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čitanje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 je moguće sa replika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Čitanje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 primarnog odlomka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ukoliko se javi greška na replikama.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nearest 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čitanje se obavlja sa </a:t>
            </a:r>
            <a:r>
              <a:rPr lang="sr-Latn-R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najbližeg člana replikacionog seta po merilima kašnjenja na mreži</a:t>
            </a:r>
            <a:r>
              <a:rPr lang="sr-Latn-R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Ne garantuje se konzistentnost podataka.</a:t>
            </a:r>
            <a:endParaRPr lang="en-U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Rasparčavanje i replikacija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Izgled osnovne arhitekture servera sa replikacionim setovima.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45C313-6951-44B7-96FD-4A79C627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603378"/>
            <a:ext cx="4610743" cy="3801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B532EE-8FD3-4638-8F7D-F27D352E01D6}"/>
              </a:ext>
            </a:extLst>
          </p:cNvPr>
          <p:cNvSpPr txBox="1"/>
          <p:nvPr/>
        </p:nvSpPr>
        <p:spPr>
          <a:xfrm>
            <a:off x="5634681" y="1872475"/>
            <a:ext cx="5222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mongod</a:t>
            </a:r>
            <a:r>
              <a:rPr lang="sr-Latn-RS" dirty="0">
                <a:solidFill>
                  <a:schemeClr val="bg1"/>
                </a:solidFill>
              </a:rPr>
              <a:t> – instance servera (</a:t>
            </a:r>
            <a:r>
              <a:rPr lang="sr-Latn-RS" b="1" dirty="0">
                <a:solidFill>
                  <a:schemeClr val="bg1"/>
                </a:solidFill>
              </a:rPr>
              <a:t>odlomci</a:t>
            </a:r>
            <a:r>
              <a:rPr lang="sr-Latn-RS" dirty="0">
                <a:solidFill>
                  <a:schemeClr val="bg1"/>
                </a:solidFill>
              </a:rPr>
              <a:t>) koje </a:t>
            </a:r>
            <a:r>
              <a:rPr lang="sr-Latn-RS" b="1" dirty="0">
                <a:solidFill>
                  <a:schemeClr val="bg1"/>
                </a:solidFill>
              </a:rPr>
              <a:t>sadrže podatke i služe u pretrazi kolekcije i indeksa </a:t>
            </a:r>
            <a:r>
              <a:rPr lang="sr-Latn-RS" dirty="0">
                <a:solidFill>
                  <a:schemeClr val="bg1"/>
                </a:solidFill>
              </a:rPr>
              <a:t>(eventualno limitiranju i sortiranju)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mongos</a:t>
            </a:r>
            <a:r>
              <a:rPr lang="sr-Latn-RS" dirty="0">
                <a:solidFill>
                  <a:schemeClr val="bg1"/>
                </a:solidFill>
              </a:rPr>
              <a:t> – server za </a:t>
            </a:r>
            <a:r>
              <a:rPr lang="sr-Latn-RS" b="1" dirty="0">
                <a:solidFill>
                  <a:schemeClr val="bg1"/>
                </a:solidFill>
              </a:rPr>
              <a:t>rutiranje</a:t>
            </a:r>
            <a:r>
              <a:rPr lang="sr-Latn-RS" dirty="0">
                <a:solidFill>
                  <a:schemeClr val="bg1"/>
                </a:solidFill>
              </a:rPr>
              <a:t> koji vrši </a:t>
            </a:r>
            <a:r>
              <a:rPr lang="sr-Latn-RS" b="1" dirty="0">
                <a:solidFill>
                  <a:schemeClr val="bg1"/>
                </a:solidFill>
              </a:rPr>
              <a:t>raspoređivanje upita na izvršenje </a:t>
            </a:r>
            <a:r>
              <a:rPr lang="sr-Latn-RS" dirty="0">
                <a:solidFill>
                  <a:schemeClr val="bg1"/>
                </a:solidFill>
              </a:rPr>
              <a:t>na nekom od odlomaka, </a:t>
            </a:r>
            <a:r>
              <a:rPr lang="sr-Latn-RS" b="1" dirty="0">
                <a:solidFill>
                  <a:schemeClr val="bg1"/>
                </a:solidFill>
              </a:rPr>
              <a:t>prikupljanje rezultata </a:t>
            </a:r>
            <a:r>
              <a:rPr lang="sr-Latn-RS" dirty="0">
                <a:solidFill>
                  <a:schemeClr val="bg1"/>
                </a:solidFill>
              </a:rPr>
              <a:t>i eventualno dodatno </a:t>
            </a:r>
            <a:r>
              <a:rPr lang="sr-Latn-RS" b="1" dirty="0">
                <a:solidFill>
                  <a:schemeClr val="bg1"/>
                </a:solidFill>
              </a:rPr>
              <a:t>modifikovanje dokumenata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config servers </a:t>
            </a:r>
            <a:r>
              <a:rPr lang="sr-Latn-RS" dirty="0">
                <a:solidFill>
                  <a:schemeClr val="bg1"/>
                </a:solidFill>
              </a:rPr>
              <a:t>– serveri koji čuvaju stanje klastera kao i </a:t>
            </a:r>
            <a:r>
              <a:rPr lang="sr-Latn-RS" b="1" dirty="0">
                <a:solidFill>
                  <a:schemeClr val="bg1"/>
                </a:solidFill>
              </a:rPr>
              <a:t>ključeve odlomaka </a:t>
            </a:r>
            <a:r>
              <a:rPr lang="sr-Latn-RS" dirty="0">
                <a:solidFill>
                  <a:schemeClr val="bg1"/>
                </a:solidFill>
              </a:rPr>
              <a:t>koje „mongos“ koristi za određene upite.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89160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Rasparčavanje i replikacija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Razlika između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ciljanih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i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globalnih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upita.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C3F2E53-BD90-4855-B82E-440413A7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00" y="1847673"/>
            <a:ext cx="2829320" cy="3219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C933E6-0C9E-4388-AB88-B26208C36E72}"/>
              </a:ext>
            </a:extLst>
          </p:cNvPr>
          <p:cNvSpPr txBox="1"/>
          <p:nvPr/>
        </p:nvSpPr>
        <p:spPr>
          <a:xfrm>
            <a:off x="4464908" y="2058432"/>
            <a:ext cx="6163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Ciljani upit </a:t>
            </a:r>
            <a:r>
              <a:rPr lang="sr-Latn-RS" dirty="0">
                <a:solidFill>
                  <a:schemeClr val="bg1"/>
                </a:solidFill>
              </a:rPr>
              <a:t>koristi </a:t>
            </a:r>
            <a:r>
              <a:rPr lang="sr-Latn-RS" b="1" dirty="0">
                <a:solidFill>
                  <a:schemeClr val="bg1"/>
                </a:solidFill>
              </a:rPr>
              <a:t>ključ odlomka </a:t>
            </a:r>
            <a:r>
              <a:rPr lang="sr-Latn-RS" dirty="0">
                <a:solidFill>
                  <a:schemeClr val="bg1"/>
                </a:solidFill>
              </a:rPr>
              <a:t>u okviru upita i samim tim omogućuje </a:t>
            </a:r>
            <a:r>
              <a:rPr lang="sr-Latn-RS" b="1" dirty="0">
                <a:solidFill>
                  <a:schemeClr val="bg1"/>
                </a:solidFill>
              </a:rPr>
              <a:t>korišćenje indeksa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Informacija o ključu se koristi </a:t>
            </a:r>
            <a:r>
              <a:rPr lang="sr-Latn-RS" b="1" dirty="0">
                <a:solidFill>
                  <a:schemeClr val="bg1"/>
                </a:solidFill>
              </a:rPr>
              <a:t>kod rutiranja </a:t>
            </a:r>
            <a:r>
              <a:rPr lang="sr-Latn-RS" dirty="0">
                <a:solidFill>
                  <a:schemeClr val="bg1"/>
                </a:solidFill>
              </a:rPr>
              <a:t>da bi se odabrao </a:t>
            </a:r>
            <a:r>
              <a:rPr lang="sr-Latn-RS" b="1" dirty="0">
                <a:solidFill>
                  <a:schemeClr val="bg1"/>
                </a:solidFill>
              </a:rPr>
              <a:t>samo jedan odlomak </a:t>
            </a:r>
            <a:r>
              <a:rPr lang="sr-Latn-RS" dirty="0">
                <a:solidFill>
                  <a:schemeClr val="bg1"/>
                </a:solidFill>
              </a:rPr>
              <a:t>koji će učestvovati u obradi upita.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Pretražuje se samo </a:t>
            </a:r>
            <a:r>
              <a:rPr lang="sr-Latn-RS" b="1" dirty="0">
                <a:solidFill>
                  <a:schemeClr val="bg1"/>
                </a:solidFill>
              </a:rPr>
              <a:t>deo indeksa </a:t>
            </a:r>
            <a:r>
              <a:rPr lang="sr-Latn-RS" dirty="0">
                <a:solidFill>
                  <a:schemeClr val="bg1"/>
                </a:solidFill>
              </a:rPr>
              <a:t>koji je dodeljen odlomku, čime se </a:t>
            </a:r>
            <a:r>
              <a:rPr lang="sr-Latn-RS" b="1" dirty="0">
                <a:solidFill>
                  <a:schemeClr val="bg1"/>
                </a:solidFill>
              </a:rPr>
              <a:t>ubrzava odziv</a:t>
            </a:r>
            <a:r>
              <a:rPr lang="sr-Latn-RS" dirty="0">
                <a:solidFill>
                  <a:schemeClr val="bg1"/>
                </a:solidFill>
              </a:rPr>
              <a:t>, a takođe su i ostali odlomci </a:t>
            </a:r>
            <a:r>
              <a:rPr lang="sr-Latn-RS" b="1" dirty="0">
                <a:solidFill>
                  <a:schemeClr val="bg1"/>
                </a:solidFill>
              </a:rPr>
              <a:t>oslobođeni nepotrebnog opterećenja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7C4C-1AA6-4130-B86C-F71E21DA9A6D}"/>
              </a:ext>
            </a:extLst>
          </p:cNvPr>
          <p:cNvSpPr txBox="1"/>
          <p:nvPr/>
        </p:nvSpPr>
        <p:spPr>
          <a:xfrm>
            <a:off x="1788382" y="500149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Ciljani upit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4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Rasparčavanje i replikacija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6B8982-7EA7-4071-B430-3E58FEAADE53}"/>
              </a:ext>
            </a:extLst>
          </p:cNvPr>
          <p:cNvSpPr txBox="1"/>
          <p:nvPr/>
        </p:nvSpPr>
        <p:spPr>
          <a:xfrm>
            <a:off x="617584" y="1327895"/>
            <a:ext cx="61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Razlika između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ciljanih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i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globalnih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upita.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995F4B-9489-4C4D-B0DE-319A5122D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73" y="1839453"/>
            <a:ext cx="3848637" cy="29722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D285E-CAE7-4B74-A129-323CA172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1833345"/>
            <a:ext cx="3762900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7A055-A891-431D-A127-48628DC3A47B}"/>
              </a:ext>
            </a:extLst>
          </p:cNvPr>
          <p:cNvSpPr txBox="1"/>
          <p:nvPr/>
        </p:nvSpPr>
        <p:spPr>
          <a:xfrm>
            <a:off x="681855" y="1992370"/>
            <a:ext cx="3593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Globalni upiti ne sadrže ključ odlomka </a:t>
            </a:r>
            <a:r>
              <a:rPr lang="sr-Latn-RS" dirty="0">
                <a:solidFill>
                  <a:schemeClr val="bg1"/>
                </a:solidFill>
              </a:rPr>
              <a:t>u upitu.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Svi odlomci </a:t>
            </a:r>
            <a:r>
              <a:rPr lang="sr-Latn-RS" dirty="0">
                <a:solidFill>
                  <a:schemeClr val="bg1"/>
                </a:solidFill>
              </a:rPr>
              <a:t>učestvuju u </a:t>
            </a:r>
            <a:r>
              <a:rPr lang="sr-Latn-RS" b="1" dirty="0">
                <a:solidFill>
                  <a:schemeClr val="bg1"/>
                </a:solidFill>
              </a:rPr>
              <a:t>skeniranju svog dela kolekcije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Ruter učestvuje u </a:t>
            </a:r>
            <a:r>
              <a:rPr lang="sr-Latn-RS" b="1" dirty="0">
                <a:solidFill>
                  <a:schemeClr val="bg1"/>
                </a:solidFill>
              </a:rPr>
              <a:t>pribavljanju i spajanju dokumenata</a:t>
            </a:r>
            <a:r>
              <a:rPr lang="sr-Latn-RS" dirty="0">
                <a:solidFill>
                  <a:schemeClr val="bg1"/>
                </a:solidFill>
              </a:rPr>
              <a:t> sa </a:t>
            </a:r>
            <a:r>
              <a:rPr lang="sr-Latn-RS" b="1" dirty="0">
                <a:solidFill>
                  <a:schemeClr val="bg1"/>
                </a:solidFill>
              </a:rPr>
              <a:t>svih odlomaka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Vrši se </a:t>
            </a:r>
            <a:r>
              <a:rPr lang="sr-Latn-RS" b="1" dirty="0">
                <a:solidFill>
                  <a:schemeClr val="bg1"/>
                </a:solidFill>
              </a:rPr>
              <a:t>opterećenje nad svim odlomcima</a:t>
            </a:r>
            <a:r>
              <a:rPr lang="sr-Latn-RS" dirty="0">
                <a:solidFill>
                  <a:schemeClr val="bg1"/>
                </a:solidFill>
              </a:rPr>
              <a:t>. Poželjno izbegavati.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AFE2B-50FE-49D9-9C20-E2E3D878391B}"/>
              </a:ext>
            </a:extLst>
          </p:cNvPr>
          <p:cNvSpPr txBox="1"/>
          <p:nvPr/>
        </p:nvSpPr>
        <p:spPr>
          <a:xfrm>
            <a:off x="4593952" y="4791103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Globalni upit (nad dva odlomka)</a:t>
            </a:r>
          </a:p>
        </p:txBody>
      </p:sp>
    </p:spTree>
    <p:extLst>
      <p:ext uri="{BB962C8B-B14F-4D97-AF65-F5344CB8AC3E}">
        <p14:creationId xmlns:p14="http://schemas.microsoft.com/office/powerpoint/2010/main" val="327309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5867" dirty="0">
                <a:solidFill>
                  <a:schemeClr val="bg1"/>
                </a:solidFill>
                <a:cs typeface="Arial" pitchFamily="34" charset="0"/>
              </a:rPr>
              <a:t>Hvala na pažnji!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Sadržaj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166562" y="1710827"/>
            <a:ext cx="6106022" cy="936705"/>
            <a:chOff x="5776287" y="1615577"/>
            <a:chExt cx="6106022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5130330" cy="886162"/>
              <a:chOff x="6751979" y="1666120"/>
              <a:chExt cx="5130330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Kratak osvrt na šemu baze podataka koja se koristi za praktični prikaz obrade upita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513033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Baza podataka GameReviews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501856" cy="830997"/>
            <a:chOff x="5776287" y="1615577"/>
            <a:chExt cx="5501856" cy="8309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Pojedinosti jezika koje utiču na način obrade pojedinih upita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MQL upitni jezik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661178" cy="936705"/>
            <a:chOff x="5776287" y="1615577"/>
            <a:chExt cx="5661178" cy="936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3C7EEA-D7A0-4CCA-B9CA-80018BB8D4A8}"/>
                </a:ext>
              </a:extLst>
            </p:cNvPr>
            <p:cNvGrpSpPr/>
            <p:nvPr/>
          </p:nvGrpSpPr>
          <p:grpSpPr>
            <a:xfrm>
              <a:off x="6751978" y="1666120"/>
              <a:ext cx="4685487" cy="886162"/>
              <a:chOff x="6751978" y="1666120"/>
              <a:chExt cx="4685487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Prikaz obrade upita sa promenama koje nastaju upotrebom indeksa i određenih tipova upita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46854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Upotreba indeksa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661178" cy="936705"/>
            <a:chOff x="5776287" y="1615577"/>
            <a:chExt cx="5661178" cy="9367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685486" cy="886162"/>
              <a:chOff x="6751979" y="1666120"/>
              <a:chExt cx="4685486" cy="88616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Ponašanje klastera, rutiranje i obrada upita kada se kolekcija sastoji iz više odlomaka i replika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68548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Rasparčavanje i replikacija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Baza podataka GameReviews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44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Za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kreiranje šeme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korišćen je sajt Mockaroo, kao i za unošenje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test podataka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78F3A8-BB16-498B-89CA-31A07556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2" y="1643873"/>
            <a:ext cx="7438768" cy="2969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BA6AE-3A66-406F-85A2-C6D44C56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1" y="3687028"/>
            <a:ext cx="7675510" cy="2951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57254-9E66-4D70-B282-5B38C90FFD35}"/>
              </a:ext>
            </a:extLst>
          </p:cNvPr>
          <p:cNvSpPr txBox="1"/>
          <p:nvPr/>
        </p:nvSpPr>
        <p:spPr>
          <a:xfrm>
            <a:off x="9080720" y="331769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Izgled jednog dokumenta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FA1C5-70D4-41DB-BD9D-29E96AF20BF6}"/>
              </a:ext>
            </a:extLst>
          </p:cNvPr>
          <p:cNvSpPr txBox="1"/>
          <p:nvPr/>
        </p:nvSpPr>
        <p:spPr>
          <a:xfrm>
            <a:off x="420901" y="4589643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Izgled šeme kolekcije „games“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MQL upitni jezik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Razlika između „find“ i „findOne“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5AF543-918E-4DD8-9135-C7104AB5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2" y="1908663"/>
            <a:ext cx="5281653" cy="265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A9E0-D87C-44F3-A2FF-13C06ADD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48" y="1079898"/>
            <a:ext cx="4801270" cy="219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BFA72-DF2A-4B7C-B04C-5A896020F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48" y="1283349"/>
            <a:ext cx="4201111" cy="3839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E8C97-5221-4962-9778-00E53C2F7F8B}"/>
              </a:ext>
            </a:extLst>
          </p:cNvPr>
          <p:cNvSpPr txBox="1"/>
          <p:nvPr/>
        </p:nvSpPr>
        <p:spPr>
          <a:xfrm>
            <a:off x="701056" y="4606907"/>
            <a:ext cx="336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</a:rPr>
              <a:t>findOne</a:t>
            </a:r>
            <a:r>
              <a:rPr lang="sr-Latn-RS" sz="1600" dirty="0">
                <a:solidFill>
                  <a:schemeClr val="bg1"/>
                </a:solidFill>
              </a:rPr>
              <a:t> – pribavljuje samo jedan dokumenat, </a:t>
            </a:r>
            <a:r>
              <a:rPr lang="sr-Latn-RS" sz="1600" b="1" dirty="0">
                <a:solidFill>
                  <a:schemeClr val="bg1"/>
                </a:solidFill>
              </a:rPr>
              <a:t>prvi na koji naiđe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4FC2C-3E30-4309-B8E9-DBD0264B51D9}"/>
              </a:ext>
            </a:extLst>
          </p:cNvPr>
          <p:cNvSpPr txBox="1"/>
          <p:nvPr/>
        </p:nvSpPr>
        <p:spPr>
          <a:xfrm>
            <a:off x="6629115" y="5122460"/>
            <a:ext cx="325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solidFill>
                  <a:schemeClr val="bg1"/>
                </a:solidFill>
              </a:rPr>
              <a:t>find</a:t>
            </a:r>
            <a:r>
              <a:rPr lang="sr-Latn-RS" sz="1600" dirty="0">
                <a:solidFill>
                  <a:schemeClr val="bg1"/>
                </a:solidFill>
              </a:rPr>
              <a:t> – vraća </a:t>
            </a:r>
            <a:r>
              <a:rPr lang="sr-Latn-RS" sz="1600" b="1" dirty="0">
                <a:solidFill>
                  <a:schemeClr val="bg1"/>
                </a:solidFill>
              </a:rPr>
              <a:t>„cursor“ objekat </a:t>
            </a:r>
            <a:r>
              <a:rPr lang="sr-Latn-RS" sz="1600" dirty="0">
                <a:solidFill>
                  <a:schemeClr val="bg1"/>
                </a:solidFill>
              </a:rPr>
              <a:t>sa pronađenim dokumentima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MQL upitni jezik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Korišćenje „sort“, „limit“ i „skip“ funkcija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328D8A7-775F-45CA-A46E-180373CF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0" y="1991651"/>
            <a:ext cx="6931254" cy="234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DF407D-D956-4384-BF70-625F9CF2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28" y="418827"/>
            <a:ext cx="3608327" cy="6020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9B167D-C0F0-40C3-966E-7BC6877B36A0}"/>
              </a:ext>
            </a:extLst>
          </p:cNvPr>
          <p:cNvSpPr txBox="1"/>
          <p:nvPr/>
        </p:nvSpPr>
        <p:spPr>
          <a:xfrm>
            <a:off x="996778" y="2457712"/>
            <a:ext cx="601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Vrši se </a:t>
            </a:r>
            <a:r>
              <a:rPr lang="sr-Latn-RS" b="1" dirty="0">
                <a:solidFill>
                  <a:schemeClr val="bg1"/>
                </a:solidFill>
              </a:rPr>
              <a:t>nepotrebno pribavljanje </a:t>
            </a:r>
            <a:r>
              <a:rPr lang="sr-Latn-RS" dirty="0">
                <a:solidFill>
                  <a:schemeClr val="bg1"/>
                </a:solidFill>
              </a:rPr>
              <a:t>dokumenata koji će biti preskočeni i isključeni iz rezultata.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Redosled operacija 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Skeniranje kolekcije i pribavljanje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Ograničavanje dokumenata (</a:t>
            </a:r>
            <a:r>
              <a:rPr lang="sr-Latn-RS" b="1" dirty="0">
                <a:solidFill>
                  <a:schemeClr val="bg1"/>
                </a:solidFill>
              </a:rPr>
              <a:t>uključuje i preskočene</a:t>
            </a:r>
            <a:r>
              <a:rPr lang="sr-Latn-R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Sortiranje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Preskakanje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Vraćanje odgovora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MQL upitni jezik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Obrada upita nad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opsegom vrednosti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7C25C5-BB46-4547-8F77-ACDA535D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706877"/>
            <a:ext cx="8783276" cy="190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583C1-3BD3-4541-935F-4E1FE5D71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897404"/>
            <a:ext cx="5312688" cy="4107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494ED-C518-4DBE-97C6-B8950C89F2E2}"/>
              </a:ext>
            </a:extLst>
          </p:cNvPr>
          <p:cNvSpPr txBox="1"/>
          <p:nvPr/>
        </p:nvSpPr>
        <p:spPr>
          <a:xfrm>
            <a:off x="6664411" y="2658732"/>
            <a:ext cx="4374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Radi na sličnom principu.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Datumi se </a:t>
            </a:r>
            <a:r>
              <a:rPr lang="sr-Latn-RS" b="1" dirty="0">
                <a:solidFill>
                  <a:schemeClr val="bg1"/>
                </a:solidFill>
              </a:rPr>
              <a:t>konvertuju</a:t>
            </a:r>
            <a:r>
              <a:rPr lang="sr-Latn-RS" dirty="0">
                <a:solidFill>
                  <a:schemeClr val="bg1"/>
                </a:solidFill>
              </a:rPr>
              <a:t> u obliku koji MongoDB interno koristi.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Implicitno se </a:t>
            </a:r>
            <a:r>
              <a:rPr lang="sr-Latn-RS" b="1" dirty="0">
                <a:solidFill>
                  <a:schemeClr val="bg1"/>
                </a:solidFill>
              </a:rPr>
              <a:t>podrazumeva operator „and“</a:t>
            </a:r>
            <a:r>
              <a:rPr lang="sr-Latn-RS" dirty="0">
                <a:solidFill>
                  <a:schemeClr val="bg1"/>
                </a:solidFill>
              </a:rPr>
              <a:t> za svaki upit koji sadrži više termina za pretragu, kao što je slučaj kod opsega </a:t>
            </a:r>
            <a:r>
              <a:rPr lang="sr-Latn-RS" b="1" dirty="0">
                <a:solidFill>
                  <a:schemeClr val="bg1"/>
                </a:solidFill>
              </a:rPr>
              <a:t>ograničenog sa obe strane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9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MQL upitni jezik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Ostali operatori dostupni za korišćenje: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8C08DA-833F-473D-93F9-0C86F9655DD9}"/>
              </a:ext>
            </a:extLst>
          </p:cNvPr>
          <p:cNvSpPr txBox="1"/>
          <p:nvPr/>
        </p:nvSpPr>
        <p:spPr>
          <a:xfrm>
            <a:off x="7116903" y="2067211"/>
            <a:ext cx="4208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Set operatori: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$in – log. „or“ na nivou niza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$all – log. „and“ na nivou niza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$nin – </a:t>
            </a:r>
            <a:r>
              <a:rPr lang="sr-Latn-RS" b="1" dirty="0">
                <a:solidFill>
                  <a:schemeClr val="bg1"/>
                </a:solidFill>
              </a:rPr>
              <a:t>ne može da koristi indeks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Koriste se kod ključeva koji imaju niz vrednosti.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F49E6-3C94-4C04-A0A9-1AB0C4A32217}"/>
              </a:ext>
            </a:extLst>
          </p:cNvPr>
          <p:cNvSpPr txBox="1"/>
          <p:nvPr/>
        </p:nvSpPr>
        <p:spPr>
          <a:xfrm>
            <a:off x="866381" y="1901338"/>
            <a:ext cx="5015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Relacioni operatori: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$ne – </a:t>
            </a:r>
            <a:r>
              <a:rPr lang="sr-Latn-RS" b="1" dirty="0">
                <a:solidFill>
                  <a:schemeClr val="bg1"/>
                </a:solidFill>
              </a:rPr>
              <a:t>ne može da koristi indeks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$not – negacija uslova, kombinovanje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$or – </a:t>
            </a:r>
            <a:r>
              <a:rPr lang="sr-Latn-RS" b="1" dirty="0">
                <a:solidFill>
                  <a:schemeClr val="bg1"/>
                </a:solidFill>
              </a:rPr>
              <a:t>omogućava korišćenje više indeksa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$and – implicitni, osim kod složenih izraza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$exists – provera postojanja ključa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Koriste se kod građenja složenih izraza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92DF-BD9D-4CD3-8E19-642B6CA53072}"/>
              </a:ext>
            </a:extLst>
          </p:cNvPr>
          <p:cNvSpPr txBox="1"/>
          <p:nvPr/>
        </p:nvSpPr>
        <p:spPr>
          <a:xfrm>
            <a:off x="3398822" y="4692367"/>
            <a:ext cx="539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Ostali: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„tačka“ – pristup ugnježdenim dokumentima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$where – upotreba JavaScript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$regex – definisanje regularnih izraza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Upotreba indeksa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Indeks predstavlja stukturu koja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pamti deo podataka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kolekcije kako bi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ubrzao obradu upita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 Upotreba indeksa određena na nivou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planera upita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EB4C-043C-4EE7-B7BB-3BDB72C47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48" y="2147919"/>
            <a:ext cx="4801270" cy="21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C2900-8FAD-4B4F-A76D-F70A59A1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96" y="355342"/>
            <a:ext cx="4286851" cy="6147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63DBC7-0BE2-4CF9-8262-5380CAE035C7}"/>
              </a:ext>
            </a:extLst>
          </p:cNvPr>
          <p:cNvSpPr txBox="1"/>
          <p:nvPr/>
        </p:nvSpPr>
        <p:spPr>
          <a:xfrm>
            <a:off x="1021417" y="2362352"/>
            <a:ext cx="523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Pretraživanje se vrši po indeksu ako je naveden </a:t>
            </a:r>
            <a:r>
              <a:rPr lang="sr-Latn-RS" b="1" dirty="0">
                <a:solidFill>
                  <a:schemeClr val="bg1"/>
                </a:solidFill>
              </a:rPr>
              <a:t>indeksirani ključ </a:t>
            </a:r>
            <a:r>
              <a:rPr lang="sr-Latn-RS" dirty="0">
                <a:solidFill>
                  <a:schemeClr val="bg1"/>
                </a:solidFill>
              </a:rPr>
              <a:t>u okviru upita.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Potrebno je pronaći samo </a:t>
            </a:r>
            <a:r>
              <a:rPr lang="sr-Latn-RS" b="1" dirty="0">
                <a:solidFill>
                  <a:schemeClr val="bg1"/>
                </a:solidFill>
              </a:rPr>
              <a:t>prvi dokument </a:t>
            </a:r>
            <a:r>
              <a:rPr lang="sr-Latn-RS" dirty="0">
                <a:solidFill>
                  <a:schemeClr val="bg1"/>
                </a:solidFill>
              </a:rPr>
              <a:t>u indeksu, a zatim </a:t>
            </a:r>
            <a:r>
              <a:rPr lang="sr-Latn-RS" b="1" dirty="0">
                <a:solidFill>
                  <a:schemeClr val="bg1"/>
                </a:solidFill>
              </a:rPr>
              <a:t>sekvencijalno očitati </a:t>
            </a:r>
            <a:r>
              <a:rPr lang="sr-Latn-RS" dirty="0">
                <a:solidFill>
                  <a:schemeClr val="bg1"/>
                </a:solidFill>
              </a:rPr>
              <a:t>ostale (ukoliko je indeks uređen, što je najčešće slučaj).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Faza pribavljanja dokumenata se svodi na čitanje </a:t>
            </a:r>
            <a:r>
              <a:rPr lang="sr-Latn-RS" b="1" dirty="0">
                <a:solidFill>
                  <a:schemeClr val="bg1"/>
                </a:solidFill>
              </a:rPr>
              <a:t>samo onih dokumenata koji su pronađeni u indeksu </a:t>
            </a:r>
            <a:r>
              <a:rPr lang="sr-Latn-RS" dirty="0">
                <a:solidFill>
                  <a:schemeClr val="bg1"/>
                </a:solidFill>
              </a:rPr>
              <a:t>(umesto čitave kolekcije).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Ograničeno na </a:t>
            </a:r>
            <a:r>
              <a:rPr lang="sr-Latn-RS" b="1" dirty="0">
                <a:solidFill>
                  <a:schemeClr val="bg1"/>
                </a:solidFill>
              </a:rPr>
              <a:t>jedan indeks po upitu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9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Upotreba indeksa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Korišćenje operatora „$or“ za pretraživanje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više indeksa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u okviru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istog upita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F5DC7F-1838-46D9-9235-DE367760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724486"/>
            <a:ext cx="7354326" cy="228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13A2D9-63A0-4BDC-95ED-8E45E4A7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953118"/>
            <a:ext cx="4045922" cy="464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D94A66-FB7A-40E6-891D-BB9236D021A8}"/>
              </a:ext>
            </a:extLst>
          </p:cNvPr>
          <p:cNvSpPr txBox="1"/>
          <p:nvPr/>
        </p:nvSpPr>
        <p:spPr>
          <a:xfrm>
            <a:off x="5740890" y="2737848"/>
            <a:ext cx="5074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Potrebno postojanje indeksa nad </a:t>
            </a:r>
            <a:r>
              <a:rPr lang="sr-Latn-RS" b="1" dirty="0">
                <a:solidFill>
                  <a:schemeClr val="bg1"/>
                </a:solidFill>
              </a:rPr>
              <a:t>svim ključevima koji se koriste u upitu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U fazi „OR“ vrši se </a:t>
            </a:r>
            <a:r>
              <a:rPr lang="sr-Latn-RS" b="1" dirty="0">
                <a:solidFill>
                  <a:schemeClr val="bg1"/>
                </a:solidFill>
              </a:rPr>
              <a:t>presek rezultata </a:t>
            </a:r>
            <a:r>
              <a:rPr lang="sr-Latn-RS" dirty="0">
                <a:solidFill>
                  <a:schemeClr val="bg1"/>
                </a:solidFill>
              </a:rPr>
              <a:t>i </a:t>
            </a:r>
            <a:r>
              <a:rPr lang="sr-Latn-RS" b="1" dirty="0">
                <a:solidFill>
                  <a:schemeClr val="bg1"/>
                </a:solidFill>
              </a:rPr>
              <a:t>odstranjuju duplikati </a:t>
            </a:r>
            <a:r>
              <a:rPr lang="sr-Latn-RS" dirty="0">
                <a:solidFill>
                  <a:schemeClr val="bg1"/>
                </a:solidFill>
              </a:rPr>
              <a:t>pronađeni u oba indeksa.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Vrši se skeniranje i pribavljanje </a:t>
            </a:r>
            <a:r>
              <a:rPr lang="sr-Latn-RS" b="1" dirty="0">
                <a:solidFill>
                  <a:schemeClr val="bg1"/>
                </a:solidFill>
              </a:rPr>
              <a:t>samo onih dokumenata koji su nastali presekom</a:t>
            </a:r>
            <a:r>
              <a:rPr lang="sr-Latn-RS" dirty="0">
                <a:solidFill>
                  <a:schemeClr val="bg1"/>
                </a:solidFill>
              </a:rPr>
              <a:t>, kao kod korišćenja jednog indeksa.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352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997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Lord Bluebell</cp:lastModifiedBy>
  <cp:revision>114</cp:revision>
  <dcterms:created xsi:type="dcterms:W3CDTF">2018-04-24T17:14:44Z</dcterms:created>
  <dcterms:modified xsi:type="dcterms:W3CDTF">2021-04-14T21:05:20Z</dcterms:modified>
</cp:coreProperties>
</file>