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6"/>
  </p:handoutMasterIdLst>
  <p:sldIdLst>
    <p:sldId id="256" r:id="rId4"/>
    <p:sldId id="262" r:id="rId5"/>
    <p:sldId id="266" r:id="rId6"/>
    <p:sldId id="278" r:id="rId7"/>
    <p:sldId id="280" r:id="rId8"/>
    <p:sldId id="279" r:id="rId9"/>
    <p:sldId id="281" r:id="rId10"/>
    <p:sldId id="282" r:id="rId11"/>
    <p:sldId id="283" r:id="rId12"/>
    <p:sldId id="284" r:id="rId13"/>
    <p:sldId id="285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0" y="96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6BAE1-9D62-4BE2-92F5-13516D7B1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3F7C2-615E-4315-8EAC-FA55AC989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t>27-Jun-21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43403-C63A-4BA5-B6D3-425E92F02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4DABD-501E-4B8E-B807-AC2FA85FB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6033F2F0-7D0F-4B5D-8E37-7C30E5A5D2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0B2EF10-A0C4-401E-8AA6-CF7463C59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A5E7C78-B7FD-4905-970D-675E6D3961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1CFBF6C-8D5A-4D48-ACE1-2D979A60A2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6D5AB-D725-405F-B143-0753C3C45DCD}"/>
              </a:ext>
            </a:extLst>
          </p:cNvPr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3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6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58CF5-5043-4D3B-92BD-59549782EBBE}"/>
              </a:ext>
            </a:extLst>
          </p:cNvPr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B59EE49C-3795-40A6-B206-565A372E5530}"/>
              </a:ext>
            </a:extLst>
          </p:cNvPr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16E008B-9F44-493C-B58F-ABFC0E7190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C1A2B49-6603-4C93-BCDA-8893B608D8C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70C51E-C968-4707-899F-DE217D809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BA87E5-BDD3-47B0-8C9F-EDFB6B8111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9C68AE-3F02-48D5-A299-9B7311EC8D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BE3651-AB4C-4F00-BF52-0A24EF2A62A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E653C6-4F74-473F-9309-2D2D43F090C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CA35F9-CDD6-4937-8C98-04018E459C3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CE937E-8E2A-4179-91E4-730975E592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7795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A4D14B1E-79D5-4F7D-AEB4-4F537918FBAB}"/>
              </a:ext>
            </a:extLst>
          </p:cNvPr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145CBDFE-5F17-4329-876B-8EC9C2A40C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06B5A04-F323-4B06-B374-0EFFB99917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7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59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7D4BC-8397-4297-9425-5B8BAEB381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8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13D5B-5A42-4F30-9E94-6D9B89BC8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B04BAD-EED5-4C78-BC19-C3DD01D50231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7456AC7-1506-4AAF-A694-1BE710D5F58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D8BFCCB-25F4-4E85-B4F9-18DA5A0F31C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4DE5DB11-A2A8-48F9-9B25-703C78662BD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A3616025-C842-4C0D-B7E3-48176315DDF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B2550ED7-04C5-4FFA-BCF1-8CB64B3F2DA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6D54C7-03B4-4369-97FF-A3456A2A876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D8FCDD3-D367-4581-96F6-BED1A5D7FC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35698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11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11A067AA-F6AF-4715-9F07-7BE30046CBF0}"/>
              </a:ext>
            </a:extLst>
          </p:cNvPr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5DB206C-7370-448F-B4C9-4059BADCA6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383E1CB-8D0E-4180-8C52-C5F4A24ED3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3F4681A-0E5C-4D94-B5F0-6A175DBC6C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2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5" r:id="rId9"/>
    <p:sldLayoutId id="2147483743" r:id="rId10"/>
    <p:sldLayoutId id="2147483744" r:id="rId11"/>
    <p:sldLayoutId id="2147483746" r:id="rId12"/>
    <p:sldLayoutId id="2147483747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89606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Klasterovanje </a:t>
            </a:r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kod 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Neo4j</a:t>
            </a:r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-a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CC68449-1949-4E2C-A8B3-70CDF75BAFBC}"/>
              </a:ext>
            </a:extLst>
          </p:cNvPr>
          <p:cNvSpPr txBox="1"/>
          <p:nvPr/>
        </p:nvSpPr>
        <p:spPr>
          <a:xfrm>
            <a:off x="4937682" y="3735395"/>
            <a:ext cx="231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Vladimir Janjić, 1283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0F47F0A9-ECF9-49C7-AC98-64983FB43246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1"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88129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Upravljanje klasterom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376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Formiranje i konfigurisanje kauzalnog klastera.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97D1FA-6437-46BF-ADA0-F762A6C2EB53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E20D57-C790-4BB3-BB0F-29A82F67A939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00AF8F-323E-42A4-9BEF-2C93AA7FDEF9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6AF3B0E-CDB2-45F2-9C86-1C1976480E24}"/>
              </a:ext>
            </a:extLst>
          </p:cNvPr>
          <p:cNvSpPr txBox="1"/>
          <p:nvPr/>
        </p:nvSpPr>
        <p:spPr>
          <a:xfrm>
            <a:off x="1670063" y="5469202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Deo konfiguracije servera.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745333-7D57-40A6-BFFC-12D959B9D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6" y="1672263"/>
            <a:ext cx="4841302" cy="3797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E1AF2D-CA99-4CA6-B332-B99C30FE23A6}"/>
              </a:ext>
            </a:extLst>
          </p:cNvPr>
          <p:cNvSpPr txBox="1"/>
          <p:nvPr/>
        </p:nvSpPr>
        <p:spPr>
          <a:xfrm>
            <a:off x="5931242" y="1837038"/>
            <a:ext cx="58076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Pre inicijalne upotrebe </a:t>
            </a:r>
            <a:r>
              <a:rPr lang="sr-Latn-RS" b="1" dirty="0">
                <a:solidFill>
                  <a:schemeClr val="bg1"/>
                </a:solidFill>
              </a:rPr>
              <a:t>potrebno konfigurisati svaki od servera</a:t>
            </a:r>
            <a:r>
              <a:rPr lang="sr-Latn-RS" dirty="0">
                <a:solidFill>
                  <a:schemeClr val="bg1"/>
                </a:solidFill>
              </a:rPr>
              <a:t>, bilo da se radi o serverima jezgra ili replikama za čitanje. </a:t>
            </a:r>
            <a:r>
              <a:rPr lang="sr-Latn-RS" b="1" dirty="0">
                <a:solidFill>
                  <a:schemeClr val="bg1"/>
                </a:solidFill>
              </a:rPr>
              <a:t>Većina podešavanja zajednička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Konfiguracija sadrži </a:t>
            </a:r>
            <a:r>
              <a:rPr lang="sr-Latn-RS" b="1" dirty="0">
                <a:solidFill>
                  <a:schemeClr val="bg1"/>
                </a:solidFill>
              </a:rPr>
              <a:t>veliki broj opcija</a:t>
            </a:r>
            <a:r>
              <a:rPr lang="sr-Latn-RS" dirty="0">
                <a:solidFill>
                  <a:schemeClr val="bg1"/>
                </a:solidFill>
              </a:rPr>
              <a:t>, kako za </a:t>
            </a:r>
            <a:r>
              <a:rPr lang="sr-Latn-RS" b="1" dirty="0">
                <a:solidFill>
                  <a:schemeClr val="bg1"/>
                </a:solidFill>
              </a:rPr>
              <a:t>podešavanje klastera</a:t>
            </a:r>
            <a:r>
              <a:rPr lang="sr-Latn-RS" dirty="0">
                <a:solidFill>
                  <a:schemeClr val="bg1"/>
                </a:solidFill>
              </a:rPr>
              <a:t>, tako i za podešavanje </a:t>
            </a:r>
            <a:r>
              <a:rPr lang="sr-Latn-RS" b="1" dirty="0">
                <a:solidFill>
                  <a:schemeClr val="bg1"/>
                </a:solidFill>
              </a:rPr>
              <a:t>pojedinačnih servera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Klaster kreće sa radom kad se </a:t>
            </a:r>
            <a:r>
              <a:rPr lang="sr-Latn-RS" b="1" dirty="0">
                <a:solidFill>
                  <a:schemeClr val="bg1"/>
                </a:solidFill>
              </a:rPr>
              <a:t>priključi dovoljan broj servera</a:t>
            </a:r>
            <a:r>
              <a:rPr lang="sr-Latn-RS" dirty="0">
                <a:solidFill>
                  <a:schemeClr val="bg1"/>
                </a:solidFill>
              </a:rPr>
              <a:t>. Najmanji broj servera jezgra je </a:t>
            </a:r>
            <a:r>
              <a:rPr lang="sr-Latn-RS" b="1" dirty="0">
                <a:solidFill>
                  <a:schemeClr val="bg1"/>
                </a:solidFill>
              </a:rPr>
              <a:t>tri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Nakon pokretanja, svaki od servera </a:t>
            </a:r>
            <a:r>
              <a:rPr lang="sr-Latn-RS" b="1" dirty="0">
                <a:solidFill>
                  <a:schemeClr val="bg1"/>
                </a:solidFill>
              </a:rPr>
              <a:t>dostupan preko web interfejsa</a:t>
            </a:r>
            <a:r>
              <a:rPr lang="sr-Latn-RS" dirty="0">
                <a:solidFill>
                  <a:schemeClr val="bg1"/>
                </a:solidFill>
              </a:rPr>
              <a:t> na odgovarajućem portu.</a:t>
            </a:r>
          </a:p>
        </p:txBody>
      </p:sp>
    </p:spTree>
    <p:extLst>
      <p:ext uri="{BB962C8B-B14F-4D97-AF65-F5344CB8AC3E}">
        <p14:creationId xmlns:p14="http://schemas.microsoft.com/office/powerpoint/2010/main" val="218138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FA7D0D7-C43C-4469-A27D-D58CA6BAE6FF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2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95503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Upravljanje klasterom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F1F746-51AA-4093-8A63-830FC3F5E8DD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CD067A-5F56-4BC7-9B59-49EB50C5B8D8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A1B666-F395-489E-A165-643DFC9A0A93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A014A62-BDBA-46AE-802A-ACA49A0DC1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79" y="1371181"/>
            <a:ext cx="4628934" cy="1421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49A550-D22A-4FA5-9DA0-7AB768C72E34}"/>
              </a:ext>
            </a:extLst>
          </p:cNvPr>
          <p:cNvSpPr txBox="1"/>
          <p:nvPr/>
        </p:nvSpPr>
        <p:spPr>
          <a:xfrm>
            <a:off x="8117980" y="2792844"/>
            <a:ext cx="244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Informacije o klasteru.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A6B5FC-6D6F-48FE-A178-4153B9551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88" y="3207351"/>
            <a:ext cx="2868512" cy="24860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75C216-A09A-49A2-9457-34B8E1D1CA78}"/>
              </a:ext>
            </a:extLst>
          </p:cNvPr>
          <p:cNvSpPr txBox="1"/>
          <p:nvPr/>
        </p:nvSpPr>
        <p:spPr>
          <a:xfrm>
            <a:off x="7990356" y="565028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Rezultat čitanja klastera.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053528-D9EA-4A49-94FB-509F2105693C}"/>
              </a:ext>
            </a:extLst>
          </p:cNvPr>
          <p:cNvSpPr txBox="1"/>
          <p:nvPr/>
        </p:nvSpPr>
        <p:spPr>
          <a:xfrm>
            <a:off x="623380" y="1260696"/>
            <a:ext cx="807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Provera stanja i dodavanje podataka u klaster.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C29C7D-A67D-4D2E-8A7F-233155A2DDDC}"/>
              </a:ext>
            </a:extLst>
          </p:cNvPr>
          <p:cNvSpPr txBox="1"/>
          <p:nvPr/>
        </p:nvSpPr>
        <p:spPr>
          <a:xfrm>
            <a:off x="1095248" y="1848731"/>
            <a:ext cx="56902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U svakom trenutku moguće </a:t>
            </a:r>
            <a:r>
              <a:rPr lang="sr-Latn-RS" b="1" dirty="0">
                <a:solidFill>
                  <a:schemeClr val="bg1"/>
                </a:solidFill>
              </a:rPr>
              <a:t>proveriti stanje klastera </a:t>
            </a:r>
            <a:r>
              <a:rPr lang="sr-Latn-RS" dirty="0">
                <a:solidFill>
                  <a:schemeClr val="bg1"/>
                </a:solidFill>
              </a:rPr>
              <a:t>sa informacijama o veličini, identifikatorima, kešu, transakcionom zapisu i ulogama u svakoj od baza podataka.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b="1" dirty="0">
                <a:solidFill>
                  <a:schemeClr val="bg1"/>
                </a:solidFill>
              </a:rPr>
              <a:t>Inicijalno dodavanje podataka </a:t>
            </a:r>
            <a:r>
              <a:rPr lang="sr-Latn-RS" dirty="0">
                <a:solidFill>
                  <a:schemeClr val="bg1"/>
                </a:solidFill>
              </a:rPr>
              <a:t>se može izvršiti sa neke </a:t>
            </a:r>
            <a:r>
              <a:rPr lang="sr-Latn-RS" b="1" dirty="0">
                <a:solidFill>
                  <a:schemeClr val="bg1"/>
                </a:solidFill>
              </a:rPr>
              <a:t>rezervne kopije</a:t>
            </a:r>
            <a:r>
              <a:rPr lang="sr-Latn-RS" dirty="0">
                <a:solidFill>
                  <a:schemeClr val="bg1"/>
                </a:solidFill>
              </a:rPr>
              <a:t>. Drugi način je </a:t>
            </a:r>
            <a:r>
              <a:rPr lang="sr-Latn-RS" b="1" dirty="0">
                <a:solidFill>
                  <a:schemeClr val="bg1"/>
                </a:solidFill>
              </a:rPr>
              <a:t>direktno učitavanje podataka</a:t>
            </a:r>
            <a:r>
              <a:rPr lang="sr-Latn-RS" dirty="0">
                <a:solidFill>
                  <a:schemeClr val="bg1"/>
                </a:solidFill>
              </a:rPr>
              <a:t> iz datoteka (npr. CSV) ili </a:t>
            </a:r>
            <a:r>
              <a:rPr lang="sr-Latn-RS" b="1" dirty="0">
                <a:solidFill>
                  <a:schemeClr val="bg1"/>
                </a:solidFill>
              </a:rPr>
              <a:t>zadavanjem upita </a:t>
            </a:r>
            <a:r>
              <a:rPr lang="sr-Latn-RS" dirty="0">
                <a:solidFill>
                  <a:schemeClr val="bg1"/>
                </a:solidFill>
              </a:rPr>
              <a:t>na vođi konkretne baze podataka.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Pri normalnom radu, </a:t>
            </a:r>
            <a:r>
              <a:rPr lang="sr-Latn-RS" b="1" dirty="0">
                <a:solidFill>
                  <a:schemeClr val="bg1"/>
                </a:solidFill>
              </a:rPr>
              <a:t>podaci dostupni sa bilo koje instance</a:t>
            </a:r>
            <a:r>
              <a:rPr lang="sr-Latn-RS" dirty="0">
                <a:solidFill>
                  <a:schemeClr val="bg1"/>
                </a:solidFill>
              </a:rPr>
              <a:t>, jedinstven pogled na sistem.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1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650537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Latn-RS" altLang="ko-KR" sz="5867" dirty="0">
                <a:solidFill>
                  <a:schemeClr val="bg1"/>
                </a:solidFill>
                <a:cs typeface="Arial" pitchFamily="34" charset="0"/>
              </a:rPr>
              <a:t>Hvala na pažnji!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50BE5F-66E1-4E8D-ADB5-EB475C7F2D4D}"/>
              </a:ext>
            </a:extLst>
          </p:cNvPr>
          <p:cNvGrpSpPr/>
          <p:nvPr/>
        </p:nvGrpSpPr>
        <p:grpSpPr>
          <a:xfrm>
            <a:off x="2229738" y="716481"/>
            <a:ext cx="7803176" cy="4876117"/>
            <a:chOff x="2229738" y="716481"/>
            <a:chExt cx="7803176" cy="487611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8A5672-B625-4236-8666-6B2C8697FD9C}"/>
                </a:ext>
              </a:extLst>
            </p:cNvPr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1E921E-2438-45A2-AA41-C1A40356A72B}"/>
                </a:ext>
              </a:extLst>
            </p:cNvPr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97B5F1E-CB20-4033-9037-143A9CFF317F}"/>
                  </a:ext>
                </a:extLst>
              </p:cNvPr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ACAC44-0CA4-4D15-AE76-405C924BA3E4}"/>
                  </a:ext>
                </a:extLst>
              </p:cNvPr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F41FE1-6DDF-420A-9003-47CAF9ED3A91}"/>
                  </a:ext>
                </a:extLst>
              </p:cNvPr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7F7607-67B0-483B-ACA2-AABF6AE10F5A}"/>
                  </a:ext>
                </a:extLst>
              </p:cNvPr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C737F8-5AC4-42D6-95C7-D0925369CE05}"/>
                  </a:ext>
                </a:extLst>
              </p:cNvPr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8540" y="323515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Sadržaj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B798CC-A50B-4833-A9F4-CD4A9317294E}"/>
              </a:ext>
            </a:extLst>
          </p:cNvPr>
          <p:cNvGrpSpPr/>
          <p:nvPr/>
        </p:nvGrpSpPr>
        <p:grpSpPr>
          <a:xfrm>
            <a:off x="45529" y="1595439"/>
            <a:ext cx="6106022" cy="936705"/>
            <a:chOff x="5776287" y="1615577"/>
            <a:chExt cx="6106022" cy="93670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F024045-B298-4962-9312-D0F2ECA5F537}"/>
                </a:ext>
              </a:extLst>
            </p:cNvPr>
            <p:cNvGrpSpPr/>
            <p:nvPr/>
          </p:nvGrpSpPr>
          <p:grpSpPr>
            <a:xfrm>
              <a:off x="6751979" y="1666120"/>
              <a:ext cx="5130330" cy="886162"/>
              <a:chOff x="6751979" y="1666120"/>
              <a:chExt cx="5130330" cy="88616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Osnovni principi rada klastera kod Neo4j baze podataka. Upotreba master-slave arhitekture.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51979" y="1666120"/>
                <a:ext cx="513033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sr-Latn-RS" altLang="ko-KR" sz="2700" b="1" noProof="1">
                    <a:solidFill>
                      <a:schemeClr val="bg1"/>
                    </a:solidFill>
                    <a:cs typeface="Arial" pitchFamily="34" charset="0"/>
                  </a:rPr>
                  <a:t>Uvod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9459A3-3616-4690-9950-AA429FBFDFB4}"/>
              </a:ext>
            </a:extLst>
          </p:cNvPr>
          <p:cNvGrpSpPr/>
          <p:nvPr/>
        </p:nvGrpSpPr>
        <p:grpSpPr>
          <a:xfrm>
            <a:off x="45529" y="2735264"/>
            <a:ext cx="5501856" cy="936705"/>
            <a:chOff x="5776287" y="1615577"/>
            <a:chExt cx="5501856" cy="9367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05C2F2B-CA7A-4DFE-9546-DDCD4C7CD701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EB471A-C385-402A-A8DD-57F933A5D346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Serveri za čuvanje podataka. Centralni deo svakog klastera.</a:t>
                </a:r>
              </a:p>
              <a:p>
                <a:r>
                  <a:rPr lang="sr-Latn-R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Glavna funkcionalnost.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96E1CD-75CD-452D-A4BE-E1789794770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sr-Latn-R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Serveri jezgra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892250-0812-424C-9181-78128436C8F3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D876F-7A33-4478-9ED3-A2053B8B8EEA}"/>
              </a:ext>
            </a:extLst>
          </p:cNvPr>
          <p:cNvGrpSpPr/>
          <p:nvPr/>
        </p:nvGrpSpPr>
        <p:grpSpPr>
          <a:xfrm>
            <a:off x="45529" y="3875089"/>
            <a:ext cx="5661178" cy="830997"/>
            <a:chOff x="5776287" y="1615577"/>
            <a:chExt cx="5661178" cy="8309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3C7EEA-D7A0-4CCA-B9CA-80018BB8D4A8}"/>
                </a:ext>
              </a:extLst>
            </p:cNvPr>
            <p:cNvGrpSpPr/>
            <p:nvPr/>
          </p:nvGrpSpPr>
          <p:grpSpPr>
            <a:xfrm>
              <a:off x="6751978" y="1666120"/>
              <a:ext cx="4685487" cy="701496"/>
              <a:chOff x="6751978" y="1666120"/>
              <a:chExt cx="4685487" cy="70149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184A27-D783-41AE-BF78-834B54A99CFA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Postojanje dodatnih servera u svrhe skaliranja čitanja.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DE9DD4-9B53-4681-95FD-81AD463B2625}"/>
                  </a:ext>
                </a:extLst>
              </p:cNvPr>
              <p:cNvSpPr txBox="1"/>
              <p:nvPr/>
            </p:nvSpPr>
            <p:spPr>
              <a:xfrm>
                <a:off x="6751978" y="1666120"/>
                <a:ext cx="4685487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sr-Latn-R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Replike za čitanje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D4E945-B51D-4D17-A36E-ABB30618F236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3FF8F0-0341-431C-9CC0-5437F8473CAD}"/>
              </a:ext>
            </a:extLst>
          </p:cNvPr>
          <p:cNvGrpSpPr/>
          <p:nvPr/>
        </p:nvGrpSpPr>
        <p:grpSpPr>
          <a:xfrm>
            <a:off x="45529" y="5014914"/>
            <a:ext cx="5661178" cy="830997"/>
            <a:chOff x="5776287" y="1615577"/>
            <a:chExt cx="5661178" cy="83099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9585401-6AF6-460A-9FFF-F2B339A0A706}"/>
                </a:ext>
              </a:extLst>
            </p:cNvPr>
            <p:cNvGrpSpPr/>
            <p:nvPr/>
          </p:nvGrpSpPr>
          <p:grpSpPr>
            <a:xfrm>
              <a:off x="6751979" y="1666120"/>
              <a:ext cx="4685486" cy="701496"/>
              <a:chOff x="6751979" y="1666120"/>
              <a:chExt cx="4685486" cy="70149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A6C6CE-4240-4698-BAE8-FECAAD714380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Mehanizmi kauzalne konzistencije. ACID i CAP.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5FFC5C-85C1-4ABD-85BC-2489AF1C6166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68548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sr-Latn-R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Održavanje konzistencije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B8D4DD-DB44-40F9-8FF0-AD92E175052C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6DBC13-95E7-4C1A-AF99-CC8F6212FB9E}"/>
              </a:ext>
            </a:extLst>
          </p:cNvPr>
          <p:cNvGrpSpPr/>
          <p:nvPr/>
        </p:nvGrpSpPr>
        <p:grpSpPr>
          <a:xfrm>
            <a:off x="7861110" y="623255"/>
            <a:ext cx="4330890" cy="419100"/>
            <a:chOff x="8086725" y="476250"/>
            <a:chExt cx="4105275" cy="419100"/>
          </a:xfrm>
          <a:solidFill>
            <a:schemeClr val="bg1">
              <a:alpha val="76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E6F925-1329-461C-AC7C-C7F2CDF199DE}"/>
                </a:ext>
              </a:extLst>
            </p:cNvPr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6628D8-CB2C-471D-9AC3-F09F428486BA}"/>
                </a:ext>
              </a:extLst>
            </p:cNvPr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E0BA12-A4FF-4C16-88CE-9D7AEFD8E9F0}"/>
                </a:ext>
              </a:extLst>
            </p:cNvPr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B6650B-3813-4290-92F3-478A32614B01}"/>
                </a:ext>
              </a:extLst>
            </p:cNvPr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AF4E780-8920-4322-9A87-9DD344690DAE}"/>
              </a:ext>
            </a:extLst>
          </p:cNvPr>
          <p:cNvSpPr/>
          <p:nvPr/>
        </p:nvSpPr>
        <p:spPr>
          <a:xfrm rot="2735247">
            <a:off x="1354415" y="305526"/>
            <a:ext cx="104775" cy="144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D198E3-9A3A-4082-B0E1-E020A95744D1}"/>
              </a:ext>
            </a:extLst>
          </p:cNvPr>
          <p:cNvSpPr/>
          <p:nvPr/>
        </p:nvSpPr>
        <p:spPr>
          <a:xfrm rot="2735247">
            <a:off x="2082685" y="-138606"/>
            <a:ext cx="104775" cy="14452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388F13-C96D-494A-892D-E9F5288077B7}"/>
              </a:ext>
            </a:extLst>
          </p:cNvPr>
          <p:cNvGrpSpPr/>
          <p:nvPr/>
        </p:nvGrpSpPr>
        <p:grpSpPr>
          <a:xfrm>
            <a:off x="6040449" y="2153813"/>
            <a:ext cx="6106022" cy="830997"/>
            <a:chOff x="5776287" y="1615577"/>
            <a:chExt cx="6106022" cy="83099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5967CC4-D6C2-47DF-853D-725C7D5C5AB0}"/>
                </a:ext>
              </a:extLst>
            </p:cNvPr>
            <p:cNvGrpSpPr/>
            <p:nvPr/>
          </p:nvGrpSpPr>
          <p:grpSpPr>
            <a:xfrm>
              <a:off x="6751979" y="1666120"/>
              <a:ext cx="5130330" cy="701496"/>
              <a:chOff x="6751979" y="1666120"/>
              <a:chExt cx="5130330" cy="70149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BA044E-8F34-4A29-BA77-950AB3B7C7FF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Raft, Discovery, Catchup protokoli. Izbori i glasanje.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E62F1E-7660-416A-9BEB-9C6C5579C9E9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513033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sr-Latn-R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Mehanizmi rada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F50F3E-E546-47B1-85E5-1B2848A43AB7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sr-Latn-RS" altLang="ko-KR" sz="48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A28136-112D-4771-9DC1-A860CD7A66C9}"/>
              </a:ext>
            </a:extLst>
          </p:cNvPr>
          <p:cNvGrpSpPr/>
          <p:nvPr/>
        </p:nvGrpSpPr>
        <p:grpSpPr>
          <a:xfrm>
            <a:off x="6040449" y="3293638"/>
            <a:ext cx="5501856" cy="936705"/>
            <a:chOff x="5776287" y="1615577"/>
            <a:chExt cx="5501856" cy="93670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49B3152-4086-4598-BDAB-47557919AC85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4AEF547-8FAA-4086-9B7F-780796D8C835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Upotreba Bolt protokola za prosleđivanje zahteva serveru koji može da ga izvrši.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92DFA5E-D938-4E0B-BD86-ACBB93F6915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sr-Latn-R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Rutiranje zahteva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DE29DC-032A-40EA-9600-4ED625C8B506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sr-Latn-RS" altLang="ko-KR" sz="4800" b="1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769C490-3170-48F7-BC9B-92C116F24BE8}"/>
              </a:ext>
            </a:extLst>
          </p:cNvPr>
          <p:cNvGrpSpPr/>
          <p:nvPr/>
        </p:nvGrpSpPr>
        <p:grpSpPr>
          <a:xfrm>
            <a:off x="6040449" y="4433463"/>
            <a:ext cx="5661178" cy="830997"/>
            <a:chOff x="5776287" y="1615577"/>
            <a:chExt cx="5661178" cy="83099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35F8349-C01C-429D-B51C-6C808A231F29}"/>
                </a:ext>
              </a:extLst>
            </p:cNvPr>
            <p:cNvGrpSpPr/>
            <p:nvPr/>
          </p:nvGrpSpPr>
          <p:grpSpPr>
            <a:xfrm>
              <a:off x="6751978" y="1666120"/>
              <a:ext cx="4685487" cy="701496"/>
              <a:chOff x="6751978" y="1666120"/>
              <a:chExt cx="4685487" cy="701496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6FF6EC-9177-4B2F-A157-D6920541D7FF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Formiranje i korišćenje klastera za male aplikacije.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7173E7B-6DBB-45C7-9D0A-5AB17E28C973}"/>
                  </a:ext>
                </a:extLst>
              </p:cNvPr>
              <p:cNvSpPr txBox="1"/>
              <p:nvPr/>
            </p:nvSpPr>
            <p:spPr>
              <a:xfrm>
                <a:off x="6751978" y="1666120"/>
                <a:ext cx="4685487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sr-Latn-R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Upravljanje klasterom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87EA11-B765-4821-9628-E72B9741A1B8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sr-Latn-RS" altLang="ko-KR" sz="4800" b="1" dirty="0">
                  <a:solidFill>
                    <a:schemeClr val="bg1"/>
                  </a:solidFill>
                  <a:cs typeface="Arial" pitchFamily="34" charset="0"/>
                </a:rPr>
                <a:t>07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FA7D0D7-C43C-4469-A27D-D58CA6BAE6FF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2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95503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Uvod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23381" y="1260696"/>
            <a:ext cx="4665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Osnovne karakteristike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kauzalnog klasterovanja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0CF3D0-3E75-4B9A-86FB-4DBCF34AC62D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BEF99F-03C5-4264-86AE-376FF014FB5E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C113BB-1075-4195-8334-0C76D151BDC5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F1F746-51AA-4093-8A63-830FC3F5E8DD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CD067A-5F56-4BC7-9B59-49EB50C5B8D8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A1B666-F395-489E-A165-643DFC9A0A93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023A97-A73F-414D-B224-17DA3056EBFD}"/>
              </a:ext>
            </a:extLst>
          </p:cNvPr>
          <p:cNvSpPr txBox="1"/>
          <p:nvPr/>
        </p:nvSpPr>
        <p:spPr>
          <a:xfrm>
            <a:off x="7344972" y="5686072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Šema kauzalnog klastera kod Neo4j-a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9A17469-FA59-42F9-8DF2-5846D1218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2335" y="1328845"/>
            <a:ext cx="4488445" cy="4415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0AD738-9214-4B9D-B4B3-4D80FEDF8D8C}"/>
              </a:ext>
            </a:extLst>
          </p:cNvPr>
          <p:cNvSpPr txBox="1"/>
          <p:nvPr/>
        </p:nvSpPr>
        <p:spPr>
          <a:xfrm>
            <a:off x="1188944" y="1853755"/>
            <a:ext cx="4341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Zasniva se na konceptu </a:t>
            </a:r>
            <a:r>
              <a:rPr lang="sr-Latn-RS" b="1" dirty="0">
                <a:solidFill>
                  <a:schemeClr val="bg1"/>
                </a:solidFill>
              </a:rPr>
              <a:t>„master-slave“. </a:t>
            </a:r>
            <a:r>
              <a:rPr lang="sr-Latn-RS" dirty="0">
                <a:solidFill>
                  <a:schemeClr val="bg1"/>
                </a:solidFill>
              </a:rPr>
              <a:t>Dva tipa servera: </a:t>
            </a:r>
            <a:r>
              <a:rPr lang="sr-Latn-RS" b="1" dirty="0">
                <a:solidFill>
                  <a:schemeClr val="bg1"/>
                </a:solidFill>
              </a:rPr>
              <a:t>serveri jezgra </a:t>
            </a:r>
            <a:r>
              <a:rPr lang="sr-Latn-RS" dirty="0">
                <a:solidFill>
                  <a:schemeClr val="bg1"/>
                </a:solidFill>
              </a:rPr>
              <a:t>i </a:t>
            </a:r>
            <a:r>
              <a:rPr lang="sr-Latn-RS" b="1" dirty="0">
                <a:solidFill>
                  <a:schemeClr val="bg1"/>
                </a:solidFill>
              </a:rPr>
              <a:t>replike za čitanje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Tri najvažnije pogodnosti: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Povećanje </a:t>
            </a:r>
            <a:r>
              <a:rPr lang="sr-Latn-RS" b="1" dirty="0">
                <a:solidFill>
                  <a:schemeClr val="bg1"/>
                </a:solidFill>
              </a:rPr>
              <a:t>propusne moći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>
                <a:solidFill>
                  <a:schemeClr val="bg1"/>
                </a:solidFill>
              </a:rPr>
              <a:t>Redundantnost</a:t>
            </a:r>
            <a:r>
              <a:rPr lang="sr-Latn-RS" dirty="0">
                <a:solidFill>
                  <a:schemeClr val="bg1"/>
                </a:solidFill>
              </a:rPr>
              <a:t>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Velika </a:t>
            </a:r>
            <a:r>
              <a:rPr lang="sr-Latn-RS" b="1" dirty="0">
                <a:solidFill>
                  <a:schemeClr val="bg1"/>
                </a:solidFill>
              </a:rPr>
              <a:t>dostupnost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Podržano je i </a:t>
            </a:r>
            <a:r>
              <a:rPr lang="sr-Latn-RS" b="1" dirty="0">
                <a:solidFill>
                  <a:schemeClr val="bg1"/>
                </a:solidFill>
              </a:rPr>
              <a:t>automatsko premošćavanje grešaka</a:t>
            </a:r>
            <a:r>
              <a:rPr lang="sr-Latn-RS" dirty="0">
                <a:solidFill>
                  <a:schemeClr val="bg1"/>
                </a:solidFill>
              </a:rPr>
              <a:t>, kao i </a:t>
            </a:r>
            <a:r>
              <a:rPr lang="sr-Latn-RS" b="1" dirty="0">
                <a:solidFill>
                  <a:schemeClr val="bg1"/>
                </a:solidFill>
              </a:rPr>
              <a:t>proširenje klastera </a:t>
            </a:r>
            <a:r>
              <a:rPr lang="sr-Latn-RS" dirty="0">
                <a:solidFill>
                  <a:schemeClr val="bg1"/>
                </a:solidFill>
              </a:rPr>
              <a:t>u toku rada.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0F47F0A9-ECF9-49C7-AC98-64983FB43246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1"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Serveri jezgra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3" y="1327895"/>
            <a:ext cx="6579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Srž sistema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. Omogućavaju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osnovnu funkcionalnost klastera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97D1FA-6437-46BF-ADA0-F762A6C2EB53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E20D57-C790-4BB3-BB0F-29A82F67A939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00AF8F-323E-42A4-9BEF-2C93AA7FDEF9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FF8A57-D793-4355-8B7A-877C5D025C47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A51A4B-0D04-4F21-BE62-067036006E49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6CD5A8-0DA3-4A9C-B4A5-B03581E493A9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D313AC2-0BD0-41D3-99E1-E4D40B191F9E}"/>
              </a:ext>
            </a:extLst>
          </p:cNvPr>
          <p:cNvSpPr txBox="1"/>
          <p:nvPr/>
        </p:nvSpPr>
        <p:spPr>
          <a:xfrm>
            <a:off x="7344972" y="5686072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Šema kauzalnog klastera kod Neo4j-a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57547C5-9876-4560-8DE4-ED31855B9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2335" y="1328845"/>
            <a:ext cx="4488445" cy="4415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1FFE58-98BE-472C-AF48-21B3EFD03CB3}"/>
              </a:ext>
            </a:extLst>
          </p:cNvPr>
          <p:cNvSpPr txBox="1"/>
          <p:nvPr/>
        </p:nvSpPr>
        <p:spPr>
          <a:xfrm>
            <a:off x="1103870" y="1968843"/>
            <a:ext cx="49262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Služe za </a:t>
            </a:r>
            <a:r>
              <a:rPr lang="sr-Latn-RS" b="1" dirty="0">
                <a:solidFill>
                  <a:schemeClr val="bg1"/>
                </a:solidFill>
              </a:rPr>
              <a:t>čuvanje i sinhronizaciju </a:t>
            </a:r>
            <a:r>
              <a:rPr lang="sr-Latn-RS" dirty="0">
                <a:solidFill>
                  <a:schemeClr val="bg1"/>
                </a:solidFill>
              </a:rPr>
              <a:t>podataka. Svaki sadrži </a:t>
            </a:r>
            <a:r>
              <a:rPr lang="sr-Latn-RS" b="1" dirty="0">
                <a:solidFill>
                  <a:schemeClr val="bg1"/>
                </a:solidFill>
              </a:rPr>
              <a:t>potpunu kopiju podataka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r>
              <a:rPr lang="sr-Latn-RS" b="1" dirty="0">
                <a:solidFill>
                  <a:schemeClr val="bg1"/>
                </a:solidFill>
              </a:rPr>
              <a:t>Mali broj </a:t>
            </a:r>
            <a:r>
              <a:rPr lang="sr-Latn-RS" dirty="0">
                <a:solidFill>
                  <a:schemeClr val="bg1"/>
                </a:solidFill>
              </a:rPr>
              <a:t>servera, </a:t>
            </a:r>
            <a:r>
              <a:rPr lang="sr-Latn-RS" b="1" dirty="0">
                <a:solidFill>
                  <a:schemeClr val="bg1"/>
                </a:solidFill>
              </a:rPr>
              <a:t>otpornost na greške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Dve uloge: </a:t>
            </a:r>
            <a:r>
              <a:rPr lang="sr-Latn-RS" b="1" dirty="0">
                <a:solidFill>
                  <a:schemeClr val="bg1"/>
                </a:solidFill>
              </a:rPr>
              <a:t>vođa</a:t>
            </a:r>
            <a:r>
              <a:rPr lang="sr-Latn-RS" dirty="0">
                <a:solidFill>
                  <a:schemeClr val="bg1"/>
                </a:solidFill>
              </a:rPr>
              <a:t> (Leader) i </a:t>
            </a:r>
            <a:r>
              <a:rPr lang="sr-Latn-RS" b="1" dirty="0">
                <a:solidFill>
                  <a:schemeClr val="bg1"/>
                </a:solidFill>
              </a:rPr>
              <a:t>pratioci</a:t>
            </a:r>
            <a:r>
              <a:rPr lang="sr-Latn-RS" dirty="0">
                <a:solidFill>
                  <a:schemeClr val="bg1"/>
                </a:solidFill>
              </a:rPr>
              <a:t> (Followers). Posebna uloga </a:t>
            </a:r>
            <a:r>
              <a:rPr lang="sr-Latn-RS" b="1" dirty="0">
                <a:solidFill>
                  <a:schemeClr val="bg1"/>
                </a:solidFill>
              </a:rPr>
              <a:t>kandidata</a:t>
            </a:r>
            <a:r>
              <a:rPr lang="sr-Latn-RS" dirty="0">
                <a:solidFill>
                  <a:schemeClr val="bg1"/>
                </a:solidFill>
              </a:rPr>
              <a:t> (Candidate) kod izbora.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b="1" dirty="0">
                <a:solidFill>
                  <a:schemeClr val="bg1"/>
                </a:solidFill>
              </a:rPr>
              <a:t>Jedan vođa po bazi podataka</a:t>
            </a:r>
            <a:r>
              <a:rPr lang="sr-Latn-RS" dirty="0">
                <a:solidFill>
                  <a:schemeClr val="bg1"/>
                </a:solidFill>
              </a:rPr>
              <a:t>. </a:t>
            </a:r>
            <a:r>
              <a:rPr lang="sr-Latn-RS" b="1" dirty="0">
                <a:solidFill>
                  <a:schemeClr val="bg1"/>
                </a:solidFill>
              </a:rPr>
              <a:t>Automatska zamena vođe </a:t>
            </a:r>
            <a:r>
              <a:rPr lang="sr-Latn-RS" dirty="0">
                <a:solidFill>
                  <a:schemeClr val="bg1"/>
                </a:solidFill>
              </a:rPr>
              <a:t>pri padu servera. Učestvuju u čitanju, dok </a:t>
            </a:r>
            <a:r>
              <a:rPr lang="sr-Latn-RS" b="1" dirty="0">
                <a:solidFill>
                  <a:schemeClr val="bg1"/>
                </a:solidFill>
              </a:rPr>
              <a:t>samo vođa ima ulogu u pisanju</a:t>
            </a:r>
            <a:r>
              <a:rPr lang="sr-Latn-R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FA7D0D7-C43C-4469-A27D-D58CA6BAE6FF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2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95503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Replike za čitanje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23380" y="1260696"/>
            <a:ext cx="807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Dodavanje dodatnih servera za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skaliranje čitanja 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i propusne moći.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F1F746-51AA-4093-8A63-830FC3F5E8DD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CD067A-5F56-4BC7-9B59-49EB50C5B8D8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A1B666-F395-489E-A165-643DFC9A0A93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BB6895-EC62-43E3-8C3D-BF326DEE6A1B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173C31-1BA5-4D0F-9444-62703BA06AC1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C16D74-773B-4D61-B1CD-6458C49D6386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533BE12-2920-4623-9B6D-5A9D53038BED}"/>
              </a:ext>
            </a:extLst>
          </p:cNvPr>
          <p:cNvSpPr txBox="1"/>
          <p:nvPr/>
        </p:nvSpPr>
        <p:spPr>
          <a:xfrm>
            <a:off x="7344972" y="5686072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Šema kauzalnog klastera kod Neo4j-a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0C2FA9ED-2742-45B6-AD84-2B30F5BE1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2335" y="1328845"/>
            <a:ext cx="4488445" cy="4415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4282E2-0EA5-420A-B3BA-CDB5A7E0542E}"/>
              </a:ext>
            </a:extLst>
          </p:cNvPr>
          <p:cNvSpPr txBox="1"/>
          <p:nvPr/>
        </p:nvSpPr>
        <p:spPr>
          <a:xfrm>
            <a:off x="1110098" y="2298789"/>
            <a:ext cx="5285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Potencijalno </a:t>
            </a:r>
            <a:r>
              <a:rPr lang="sr-Latn-RS" b="1" dirty="0">
                <a:solidFill>
                  <a:schemeClr val="bg1"/>
                </a:solidFill>
              </a:rPr>
              <a:t>veliki broj servera</a:t>
            </a:r>
            <a:r>
              <a:rPr lang="sr-Latn-RS" dirty="0">
                <a:solidFill>
                  <a:schemeClr val="bg1"/>
                </a:solidFill>
              </a:rPr>
              <a:t>. Učestvuju </a:t>
            </a:r>
            <a:r>
              <a:rPr lang="sr-Latn-RS" b="1" dirty="0">
                <a:solidFill>
                  <a:schemeClr val="bg1"/>
                </a:solidFill>
              </a:rPr>
              <a:t>isključivo u zahtevima za čitanje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Povremeno </a:t>
            </a:r>
            <a:r>
              <a:rPr lang="sr-Latn-RS" b="1" dirty="0">
                <a:solidFill>
                  <a:schemeClr val="bg1"/>
                </a:solidFill>
              </a:rPr>
              <a:t>ažuriraju svoje stanje </a:t>
            </a:r>
            <a:r>
              <a:rPr lang="sr-Latn-RS" dirty="0">
                <a:solidFill>
                  <a:schemeClr val="bg1"/>
                </a:solidFill>
              </a:rPr>
              <a:t>sa nekog od servera jezgra.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Veoma </a:t>
            </a:r>
            <a:r>
              <a:rPr lang="sr-Latn-RS" b="1" dirty="0">
                <a:solidFill>
                  <a:schemeClr val="bg1"/>
                </a:solidFill>
              </a:rPr>
              <a:t>lako dodavanje i uklanjanje </a:t>
            </a:r>
            <a:r>
              <a:rPr lang="sr-Latn-RS" dirty="0">
                <a:solidFill>
                  <a:schemeClr val="bg1"/>
                </a:solidFill>
              </a:rPr>
              <a:t>servera jer </a:t>
            </a:r>
            <a:r>
              <a:rPr lang="sr-Latn-RS" b="1" dirty="0">
                <a:solidFill>
                  <a:schemeClr val="bg1"/>
                </a:solidFill>
              </a:rPr>
              <a:t>ne utiču na topologiju klastera</a:t>
            </a:r>
            <a:r>
              <a:rPr lang="sr-Latn-R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5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0F47F0A9-ECF9-49C7-AC98-64983FB43246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1"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800987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Održavanje konzistencije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8015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Osnovni principi rada klastera u cilju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održanja konzistentnog stanja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97D1FA-6437-46BF-ADA0-F762A6C2EB53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E20D57-C790-4BB3-BB0F-29A82F67A939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00AF8F-323E-42A4-9BEF-2C93AA7FDEF9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B7D1C543-8745-4F24-90C5-E5C5B8C1A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976" y="1777196"/>
            <a:ext cx="4225446" cy="3910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E3AB2-68EE-4911-A326-8FEA667F1BC8}"/>
              </a:ext>
            </a:extLst>
          </p:cNvPr>
          <p:cNvSpPr txBox="1"/>
          <p:nvPr/>
        </p:nvSpPr>
        <p:spPr>
          <a:xfrm>
            <a:off x="1336635" y="5679130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Princip kauzalne konzistencije.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B5A72-8716-4C49-ACA0-0F4CD91E5AE1}"/>
              </a:ext>
            </a:extLst>
          </p:cNvPr>
          <p:cNvSpPr txBox="1"/>
          <p:nvPr/>
        </p:nvSpPr>
        <p:spPr>
          <a:xfrm>
            <a:off x="5700584" y="1777196"/>
            <a:ext cx="57582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Princip </a:t>
            </a:r>
            <a:r>
              <a:rPr lang="sr-Latn-RS" b="1" dirty="0">
                <a:solidFill>
                  <a:schemeClr val="bg1"/>
                </a:solidFill>
              </a:rPr>
              <a:t>kauzalne konzistencije </a:t>
            </a:r>
            <a:r>
              <a:rPr lang="sr-Latn-RS" dirty="0">
                <a:solidFill>
                  <a:schemeClr val="bg1"/>
                </a:solidFill>
              </a:rPr>
              <a:t>– pri čitanju, klijentskoj aplikaciji je </a:t>
            </a:r>
            <a:r>
              <a:rPr lang="sr-Latn-RS" b="1" dirty="0">
                <a:solidFill>
                  <a:schemeClr val="bg1"/>
                </a:solidFill>
              </a:rPr>
              <a:t>zagarantovano čitanje bar onih upisa koje je sama izvršila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Izmene na jednom serveru </a:t>
            </a:r>
            <a:r>
              <a:rPr lang="sr-Latn-RS" b="1" dirty="0">
                <a:solidFill>
                  <a:schemeClr val="bg1"/>
                </a:solidFill>
              </a:rPr>
              <a:t>brzo vidljive na svim ostalim </a:t>
            </a:r>
            <a:r>
              <a:rPr lang="sr-Latn-RS" dirty="0">
                <a:solidFill>
                  <a:schemeClr val="bg1"/>
                </a:solidFill>
              </a:rPr>
              <a:t>preko </a:t>
            </a:r>
            <a:r>
              <a:rPr lang="sr-Latn-RS" b="1" dirty="0">
                <a:solidFill>
                  <a:schemeClr val="bg1"/>
                </a:solidFill>
              </a:rPr>
              <a:t>asinhrone replikacije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Održavanje </a:t>
            </a:r>
            <a:r>
              <a:rPr lang="sr-Latn-RS" b="1" dirty="0">
                <a:solidFill>
                  <a:schemeClr val="bg1"/>
                </a:solidFill>
              </a:rPr>
              <a:t>redosleda transakcija </a:t>
            </a:r>
            <a:r>
              <a:rPr lang="sr-Latn-RS" dirty="0">
                <a:solidFill>
                  <a:schemeClr val="bg1"/>
                </a:solidFill>
              </a:rPr>
              <a:t>– naredna transakcija se izvršava samo na onim serverima koji su izvršili sve prethodne.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A i C nisu zagarantovani. Konzistencija nije zagarantovana iz CAP teoreme (AP baza podataka).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9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FA7D0D7-C43C-4469-A27D-D58CA6BAE6FF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2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95503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>
                <a:solidFill>
                  <a:schemeClr val="bg1"/>
                </a:solidFill>
                <a:cs typeface="Arial" pitchFamily="34" charset="0"/>
              </a:rPr>
              <a:t>Mehanizmi rada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23380" y="1260696"/>
            <a:ext cx="871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Mehanizmi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otkrivanja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 novih servera jezgra i replika za čitanje.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0CF3D0-3E75-4B9A-86FB-4DBCF34AC62D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BEF99F-03C5-4264-86AE-376FF014FB5E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C113BB-1075-4195-8334-0C76D151BDC5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7C5307AF-1A1A-42F8-8676-CC097DEDD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9668" y="1723821"/>
            <a:ext cx="3996639" cy="298332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8D7A9DB-B489-4487-BFB8-4402D55E0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6307" y="1723820"/>
            <a:ext cx="5097598" cy="29833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3F6DD5-09FE-4B91-9581-F9DE8DD727BA}"/>
              </a:ext>
            </a:extLst>
          </p:cNvPr>
          <p:cNvSpPr txBox="1"/>
          <p:nvPr/>
        </p:nvSpPr>
        <p:spPr>
          <a:xfrm>
            <a:off x="7998941" y="2090138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Dodavanje replika.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7BA077-F5F9-4573-8F93-AB10935999FF}"/>
              </a:ext>
            </a:extLst>
          </p:cNvPr>
          <p:cNvSpPr txBox="1"/>
          <p:nvPr/>
        </p:nvSpPr>
        <p:spPr>
          <a:xfrm>
            <a:off x="2850292" y="209013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Otkrivanje servera.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ED8B3F-DAC7-4BD8-900E-8AF13320FFB3}"/>
              </a:ext>
            </a:extLst>
          </p:cNvPr>
          <p:cNvSpPr txBox="1"/>
          <p:nvPr/>
        </p:nvSpPr>
        <p:spPr>
          <a:xfrm>
            <a:off x="1448611" y="4775781"/>
            <a:ext cx="929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Upotreba </a:t>
            </a:r>
            <a:r>
              <a:rPr lang="sr-Latn-RS" b="1" dirty="0">
                <a:solidFill>
                  <a:schemeClr val="bg1"/>
                </a:solidFill>
              </a:rPr>
              <a:t>Discovery protokola </a:t>
            </a:r>
            <a:r>
              <a:rPr lang="sr-Latn-RS" dirty="0">
                <a:solidFill>
                  <a:schemeClr val="bg1"/>
                </a:solidFill>
              </a:rPr>
              <a:t>za otkrivanje novih servera. </a:t>
            </a:r>
            <a:r>
              <a:rPr lang="sr-Latn-RS" b="1" dirty="0">
                <a:solidFill>
                  <a:schemeClr val="bg1"/>
                </a:solidFill>
              </a:rPr>
              <a:t>Raft protokol </a:t>
            </a:r>
            <a:r>
              <a:rPr lang="sr-Latn-RS" dirty="0">
                <a:solidFill>
                  <a:schemeClr val="bg1"/>
                </a:solidFill>
              </a:rPr>
              <a:t>za dodavanje servera jezgra u grupu.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Dodavanje replika u </a:t>
            </a:r>
            <a:r>
              <a:rPr lang="sr-Latn-RS" b="1" dirty="0">
                <a:solidFill>
                  <a:schemeClr val="bg1"/>
                </a:solidFill>
              </a:rPr>
              <a:t>zajednički Whiteboard</a:t>
            </a:r>
            <a:r>
              <a:rPr lang="sr-Latn-RS" dirty="0">
                <a:solidFill>
                  <a:schemeClr val="bg1"/>
                </a:solidFill>
              </a:rPr>
              <a:t>. Jednostavno uklanjanje kada nije potrebna.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6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0F47F0A9-ECF9-49C7-AC98-64983FB43246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1"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Mehanizmi rada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779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Mehanizmi izbora, sinhronizacije, automatskog premošćavanja grešaka.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C72C03-65ED-4591-ABD8-F78061CAA54A}"/>
              </a:ext>
            </a:extLst>
          </p:cNvPr>
          <p:cNvSpPr txBox="1"/>
          <p:nvPr/>
        </p:nvSpPr>
        <p:spPr>
          <a:xfrm>
            <a:off x="1145036" y="4179380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Razmena transakcionog zapisa.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CAA8513-CDD5-440C-A3C5-71F1D4E4E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379" y="2766219"/>
            <a:ext cx="4562931" cy="148617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750DE05-6642-42F8-A137-1122FA543DCF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4F2148-0588-4F83-A90F-07747013B534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1B7A4F-D756-4328-A062-B44675D52F46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6971183-B2A3-438D-8767-99B73B1838BE}"/>
              </a:ext>
            </a:extLst>
          </p:cNvPr>
          <p:cNvSpPr txBox="1"/>
          <p:nvPr/>
        </p:nvSpPr>
        <p:spPr>
          <a:xfrm>
            <a:off x="5394347" y="1979681"/>
            <a:ext cx="61573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chemeClr val="bg1"/>
                </a:solidFill>
              </a:rPr>
              <a:t>Sinhronizacija</a:t>
            </a:r>
            <a:r>
              <a:rPr lang="sr-Latn-RS" dirty="0">
                <a:solidFill>
                  <a:schemeClr val="bg1"/>
                </a:solidFill>
              </a:rPr>
              <a:t> se obavlja korišćenjem </a:t>
            </a:r>
            <a:r>
              <a:rPr lang="sr-Latn-RS" b="1" dirty="0">
                <a:solidFill>
                  <a:schemeClr val="bg1"/>
                </a:solidFill>
              </a:rPr>
              <a:t>Catchup protokola </a:t>
            </a:r>
            <a:r>
              <a:rPr lang="sr-Latn-RS" dirty="0">
                <a:solidFill>
                  <a:schemeClr val="bg1"/>
                </a:solidFill>
              </a:rPr>
              <a:t>i </a:t>
            </a:r>
            <a:r>
              <a:rPr lang="sr-Latn-RS" b="1" dirty="0">
                <a:solidFill>
                  <a:schemeClr val="bg1"/>
                </a:solidFill>
              </a:rPr>
              <a:t>Raft transakcionog zapisa</a:t>
            </a:r>
            <a:r>
              <a:rPr lang="sr-Latn-RS" dirty="0">
                <a:solidFill>
                  <a:schemeClr val="bg1"/>
                </a:solidFill>
              </a:rPr>
              <a:t>. Replike zahtevaju nove izmene sa servera jezgra i izvršavaju ih.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Inicijalno se vrši </a:t>
            </a:r>
            <a:r>
              <a:rPr lang="sr-Latn-RS" b="1" dirty="0">
                <a:solidFill>
                  <a:schemeClr val="bg1"/>
                </a:solidFill>
              </a:rPr>
              <a:t>kopiranje podataka (Store copy) </a:t>
            </a:r>
            <a:r>
              <a:rPr lang="sr-Latn-RS" dirty="0">
                <a:solidFill>
                  <a:schemeClr val="bg1"/>
                </a:solidFill>
              </a:rPr>
              <a:t>ukoliko novi serveri nemaju baze podataka koje postoje na klasteru. Ukoliko postoji prethodna verzija, samo se </a:t>
            </a:r>
            <a:r>
              <a:rPr lang="sr-Latn-RS" b="1" dirty="0">
                <a:solidFill>
                  <a:schemeClr val="bg1"/>
                </a:solidFill>
              </a:rPr>
              <a:t>dopunjuje izmenama </a:t>
            </a:r>
            <a:r>
              <a:rPr lang="sr-Latn-RS" dirty="0">
                <a:solidFill>
                  <a:schemeClr val="bg1"/>
                </a:solidFill>
              </a:rPr>
              <a:t>iz transakcionog zapisa.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b="1" dirty="0">
                <a:solidFill>
                  <a:schemeClr val="bg1"/>
                </a:solidFill>
              </a:rPr>
              <a:t>Pad vođe pokreće izbore </a:t>
            </a:r>
            <a:r>
              <a:rPr lang="sr-Latn-RS" dirty="0">
                <a:solidFill>
                  <a:schemeClr val="bg1"/>
                </a:solidFill>
              </a:rPr>
              <a:t>na kojima se automatski bira novi. Vođa onaj koji je najduže bio vođa, koji ima najduži zapis ili najsvežije potvrđene izmene.</a:t>
            </a:r>
          </a:p>
          <a:p>
            <a:endParaRPr lang="sr-Latn-RS" dirty="0"/>
          </a:p>
          <a:p>
            <a:r>
              <a:rPr lang="sr-Latn-RS" dirty="0">
                <a:solidFill>
                  <a:schemeClr val="bg1"/>
                </a:solidFill>
              </a:rPr>
              <a:t>Potencijalni problem </a:t>
            </a:r>
            <a:r>
              <a:rPr lang="sr-Latn-RS" b="1" dirty="0">
                <a:solidFill>
                  <a:schemeClr val="bg1"/>
                </a:solidFill>
              </a:rPr>
              <a:t>ustajalih podataka </a:t>
            </a:r>
            <a:r>
              <a:rPr lang="sr-Latn-RS" dirty="0">
                <a:solidFill>
                  <a:schemeClr val="bg1"/>
                </a:solidFill>
              </a:rPr>
              <a:t>replika.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F3779F-138A-4852-9AD3-5725BCCDED21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C7CFD4-2981-4243-A872-006F89BB9D50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F6BDAD-BFC2-42EC-B430-2BDB356979E2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509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FA7D0D7-C43C-4469-A27D-D58CA6BAE6FF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2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95503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Rutiranje zahteva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23380" y="1260696"/>
            <a:ext cx="807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Korišćenje Bolt protokola za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preusmeravanje zahteva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40FAFDC-5F15-45E3-A102-1BE05A36E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012" y="1083826"/>
            <a:ext cx="4221608" cy="22767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D4BD0D-4D78-44F6-BC20-932F10699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012" y="3775652"/>
            <a:ext cx="4221608" cy="2267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F5DD5A-B8C9-4079-A9A6-06CC11592AD7}"/>
              </a:ext>
            </a:extLst>
          </p:cNvPr>
          <p:cNvSpPr txBox="1"/>
          <p:nvPr/>
        </p:nvSpPr>
        <p:spPr>
          <a:xfrm>
            <a:off x="8051020" y="336405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Zahtev prema vođi grupe.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9AA31-9C5C-4505-9504-C078366B167E}"/>
              </a:ext>
            </a:extLst>
          </p:cNvPr>
          <p:cNvSpPr txBox="1"/>
          <p:nvPr/>
        </p:nvSpPr>
        <p:spPr>
          <a:xfrm>
            <a:off x="8122508" y="610010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Zahtev prema pratiocima.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727A8A-C5D4-4F30-B28C-0DD9DCBE48D8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E97E04-9135-4014-95B5-992E06DA9D62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5D5AE2-4F5E-49C5-843B-31AE2F947DC0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BAA9288-A99B-4F92-9D12-B78AAEB76C93}"/>
              </a:ext>
            </a:extLst>
          </p:cNvPr>
          <p:cNvSpPr txBox="1"/>
          <p:nvPr/>
        </p:nvSpPr>
        <p:spPr>
          <a:xfrm>
            <a:off x="1226819" y="2069162"/>
            <a:ext cx="48691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Korišćenjem </a:t>
            </a:r>
            <a:r>
              <a:rPr lang="sr-Latn-RS" b="1" dirty="0">
                <a:solidFill>
                  <a:schemeClr val="bg1"/>
                </a:solidFill>
              </a:rPr>
              <a:t>Bolt protokola</a:t>
            </a:r>
            <a:r>
              <a:rPr lang="sr-Latn-RS" dirty="0">
                <a:solidFill>
                  <a:schemeClr val="bg1"/>
                </a:solidFill>
              </a:rPr>
              <a:t>, omogućeno </a:t>
            </a:r>
            <a:r>
              <a:rPr lang="sr-Latn-RS" b="1" dirty="0">
                <a:solidFill>
                  <a:schemeClr val="bg1"/>
                </a:solidFill>
              </a:rPr>
              <a:t>rutiranje na strani servera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Zahtev koji </a:t>
            </a:r>
            <a:r>
              <a:rPr lang="sr-Latn-RS" b="1" dirty="0">
                <a:solidFill>
                  <a:schemeClr val="bg1"/>
                </a:solidFill>
              </a:rPr>
              <a:t>primi vođa grupe </a:t>
            </a:r>
            <a:r>
              <a:rPr lang="sr-Latn-RS" dirty="0">
                <a:solidFill>
                  <a:schemeClr val="bg1"/>
                </a:solidFill>
              </a:rPr>
              <a:t>se izvršava, a zatim kopira na dovoljan broj servera pre nego što bude potvrđen.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Zahtev koji </a:t>
            </a:r>
            <a:r>
              <a:rPr lang="sr-Latn-RS" b="1" dirty="0">
                <a:solidFill>
                  <a:schemeClr val="bg1"/>
                </a:solidFill>
              </a:rPr>
              <a:t>primi pratilac </a:t>
            </a:r>
            <a:r>
              <a:rPr lang="sr-Latn-RS" dirty="0">
                <a:solidFill>
                  <a:schemeClr val="bg1"/>
                </a:solidFill>
              </a:rPr>
              <a:t>se prvo preusmerava ka vođi koji ga izvršava, a zatim se zahtev izvršava bar na serveru koji je inicijalno primio zahtev.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352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789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Lord Bluebell</cp:lastModifiedBy>
  <cp:revision>152</cp:revision>
  <dcterms:created xsi:type="dcterms:W3CDTF">2018-04-24T17:14:44Z</dcterms:created>
  <dcterms:modified xsi:type="dcterms:W3CDTF">2021-06-27T18:26:07Z</dcterms:modified>
</cp:coreProperties>
</file>