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6"/>
  </p:handoutMasterIdLst>
  <p:sldIdLst>
    <p:sldId id="256" r:id="rId4"/>
    <p:sldId id="262" r:id="rId5"/>
    <p:sldId id="266" r:id="rId6"/>
    <p:sldId id="278" r:id="rId7"/>
    <p:sldId id="280" r:id="rId8"/>
    <p:sldId id="279" r:id="rId9"/>
    <p:sldId id="281" r:id="rId10"/>
    <p:sldId id="282" r:id="rId11"/>
    <p:sldId id="283" r:id="rId12"/>
    <p:sldId id="284" r:id="rId13"/>
    <p:sldId id="28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0" y="96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23-May-21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3" r:id="rId10"/>
    <p:sldLayoutId id="2147483744" r:id="rId11"/>
    <p:sldLayoutId id="2147483746" r:id="rId12"/>
    <p:sldLayoutId id="2147483747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noProof="1">
                <a:solidFill>
                  <a:schemeClr val="bg1"/>
                </a:solidFill>
                <a:cs typeface="Arial" pitchFamily="34" charset="0"/>
              </a:rPr>
              <a:t>Replikacija</a:t>
            </a:r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kod MongoDB-a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C68449-1949-4E2C-A8B3-70CDF75BAFBC}"/>
              </a:ext>
            </a:extLst>
          </p:cNvPr>
          <p:cNvSpPr txBox="1"/>
          <p:nvPr/>
        </p:nvSpPr>
        <p:spPr>
          <a:xfrm>
            <a:off x="4937682" y="3735395"/>
            <a:ext cx="231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Vladimir Janjić, 1283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Primena replikacije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37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Upotreba replikacije na malom setu sa PSA arhitekturom.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7D1FA-6437-46BF-ADA0-F762A6C2EB53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E20D57-C790-4BB3-BB0F-29A82F67A939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0AF8F-323E-42A4-9BEF-2C93AA7FDEF9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DAE018-FB0B-4947-89C7-33BA4197770C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66DE93-5885-4503-AA69-47008671D41F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FE6D83-D389-45EC-B9BB-A15C5D68A856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47F12ED-3CBE-4C24-A894-E3E40D52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28" y="2743146"/>
            <a:ext cx="5320107" cy="20058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AF3B0E-CDB2-45F2-9C86-1C1976480E24}"/>
              </a:ext>
            </a:extLst>
          </p:cNvPr>
          <p:cNvSpPr txBox="1"/>
          <p:nvPr/>
        </p:nvSpPr>
        <p:spPr>
          <a:xfrm>
            <a:off x="681856" y="4762360"/>
            <a:ext cx="554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Primer PSA arhitekture (Primary-Secondary-Arbiter).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9E2E8-CFE3-4FDE-991C-2F3C9E9865DA}"/>
              </a:ext>
            </a:extLst>
          </p:cNvPr>
          <p:cNvSpPr txBox="1"/>
          <p:nvPr/>
        </p:nvSpPr>
        <p:spPr>
          <a:xfrm>
            <a:off x="6310182" y="1858988"/>
            <a:ext cx="51194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>
                <a:solidFill>
                  <a:schemeClr val="bg1"/>
                </a:solidFill>
              </a:rPr>
              <a:t>PSA arhitektura </a:t>
            </a:r>
            <a:r>
              <a:rPr lang="sr-Latn-RS" dirty="0">
                <a:solidFill>
                  <a:schemeClr val="bg1"/>
                </a:solidFill>
              </a:rPr>
              <a:t>korisna za </a:t>
            </a:r>
            <a:r>
              <a:rPr lang="sr-Latn-RS" b="1" dirty="0">
                <a:solidFill>
                  <a:schemeClr val="bg1"/>
                </a:solidFill>
              </a:rPr>
              <a:t>manje aplikacije</a:t>
            </a:r>
            <a:r>
              <a:rPr lang="sr-Latn-RS" dirty="0">
                <a:solidFill>
                  <a:schemeClr val="bg1"/>
                </a:solidFill>
              </a:rPr>
              <a:t>. Upotreba replikacije pogodna za </a:t>
            </a:r>
            <a:r>
              <a:rPr lang="sr-Latn-RS" b="1" dirty="0">
                <a:solidFill>
                  <a:schemeClr val="bg1"/>
                </a:solidFill>
              </a:rPr>
              <a:t>sve veličine aplikacija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b="1" dirty="0">
                <a:solidFill>
                  <a:schemeClr val="bg1"/>
                </a:solidFill>
              </a:rPr>
              <a:t>Jednostavno pokretanje servera </a:t>
            </a:r>
            <a:r>
              <a:rPr lang="sr-Latn-RS" dirty="0">
                <a:solidFill>
                  <a:schemeClr val="bg1"/>
                </a:solidFill>
              </a:rPr>
              <a:t>sa </a:t>
            </a:r>
            <a:r>
              <a:rPr lang="sr-Latn-RS" b="1" dirty="0">
                <a:solidFill>
                  <a:schemeClr val="bg1"/>
                </a:solidFill>
              </a:rPr>
              <a:t>opcionim parametrima</a:t>
            </a:r>
            <a:r>
              <a:rPr lang="sr-Latn-RS" dirty="0">
                <a:solidFill>
                  <a:schemeClr val="bg1"/>
                </a:solidFill>
              </a:rPr>
              <a:t> i uključivanje u replikacioni set.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b="1" dirty="0">
                <a:solidFill>
                  <a:schemeClr val="bg1"/>
                </a:solidFill>
              </a:rPr>
              <a:t>Konfiguracioni fajl </a:t>
            </a:r>
            <a:r>
              <a:rPr lang="sr-Latn-RS" dirty="0">
                <a:solidFill>
                  <a:schemeClr val="bg1"/>
                </a:solidFill>
              </a:rPr>
              <a:t>sadrži informacije o </a:t>
            </a:r>
            <a:r>
              <a:rPr lang="sr-Latn-RS" b="1" dirty="0">
                <a:solidFill>
                  <a:schemeClr val="bg1"/>
                </a:solidFill>
              </a:rPr>
              <a:t>replikacionom setu i svim članovima</a:t>
            </a:r>
            <a:r>
              <a:rPr lang="sr-Latn-RS" dirty="0">
                <a:solidFill>
                  <a:schemeClr val="bg1"/>
                </a:solidFill>
              </a:rPr>
              <a:t>. Moguća </a:t>
            </a:r>
            <a:r>
              <a:rPr lang="sr-Latn-RS" b="1" dirty="0">
                <a:solidFill>
                  <a:schemeClr val="bg1"/>
                </a:solidFill>
              </a:rPr>
              <a:t>izmena većine podešavanja </a:t>
            </a:r>
            <a:r>
              <a:rPr lang="sr-Latn-RS" dirty="0">
                <a:solidFill>
                  <a:schemeClr val="bg1"/>
                </a:solidFill>
              </a:rPr>
              <a:t>i tokom rada.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b="1" dirty="0">
                <a:solidFill>
                  <a:schemeClr val="bg1"/>
                </a:solidFill>
              </a:rPr>
              <a:t>Provera statusa </a:t>
            </a:r>
            <a:r>
              <a:rPr lang="sr-Latn-RS" dirty="0">
                <a:solidFill>
                  <a:schemeClr val="bg1"/>
                </a:solidFill>
              </a:rPr>
              <a:t>replikacionog seta</a:t>
            </a:r>
            <a:r>
              <a:rPr lang="sr-Latn-RS" b="1" dirty="0">
                <a:solidFill>
                  <a:schemeClr val="bg1"/>
                </a:solidFill>
              </a:rPr>
              <a:t> pozivom komandi</a:t>
            </a:r>
            <a:r>
              <a:rPr lang="sr-Latn-RS" dirty="0">
                <a:solidFill>
                  <a:schemeClr val="bg1"/>
                </a:solidFill>
              </a:rPr>
              <a:t> koje vraćaju izveštaje.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8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Primena replikacije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7CFC690-A653-45B0-8D8F-A8F7C218D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950" y="1073878"/>
            <a:ext cx="3630515" cy="4947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ABD7AC-C955-4DD9-9818-43CBAE5D9924}"/>
              </a:ext>
            </a:extLst>
          </p:cNvPr>
          <p:cNvSpPr txBox="1"/>
          <p:nvPr/>
        </p:nvSpPr>
        <p:spPr>
          <a:xfrm>
            <a:off x="1155864" y="1527691"/>
            <a:ext cx="59312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Primer izgleda jednog od izveštaja (izgled zavisi od člana koji poziva komandu).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Sadrži informacije 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Članovima sa njihovim adresama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Imenu replikacionog seta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Ulozi člana u okviru seta (primarni ili sekundarni)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Adresu primarnog servera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Oplog-u: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Vreme poslednje stavke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Vreme kada je upis replikovan na većini servera</a:t>
            </a:r>
          </a:p>
          <a:p>
            <a:pPr marL="742894" lvl="1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Vreme potrebo za izvršenje operacije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Verziji dokumenta</a:t>
            </a:r>
          </a:p>
          <a:p>
            <a:r>
              <a:rPr lang="sr-Latn-RS" dirty="0">
                <a:solidFill>
                  <a:schemeClr val="bg1"/>
                </a:solidFill>
              </a:rPr>
              <a:t>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1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Latn-RS" altLang="ko-KR" sz="5867" dirty="0">
                <a:solidFill>
                  <a:schemeClr val="bg1"/>
                </a:solidFill>
                <a:cs typeface="Arial" pitchFamily="34" charset="0"/>
              </a:rPr>
              <a:t>Hvala na pažnji!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8540" y="323515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Sadržaj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B798CC-A50B-4833-A9F4-CD4A9317294E}"/>
              </a:ext>
            </a:extLst>
          </p:cNvPr>
          <p:cNvGrpSpPr/>
          <p:nvPr/>
        </p:nvGrpSpPr>
        <p:grpSpPr>
          <a:xfrm>
            <a:off x="45529" y="1595439"/>
            <a:ext cx="6106022" cy="936705"/>
            <a:chOff x="5776287" y="1615577"/>
            <a:chExt cx="6106022" cy="9367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024045-B298-4962-9312-D0F2ECA5F537}"/>
                </a:ext>
              </a:extLst>
            </p:cNvPr>
            <p:cNvGrpSpPr/>
            <p:nvPr/>
          </p:nvGrpSpPr>
          <p:grpSpPr>
            <a:xfrm>
              <a:off x="6751979" y="1666120"/>
              <a:ext cx="5130330" cy="886162"/>
              <a:chOff x="6751979" y="1666120"/>
              <a:chExt cx="5130330" cy="88616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Osnovni principi rada replikacije kod MongoDB baze podataka. Upotreba replikacionih setova.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51979" y="1666120"/>
                <a:ext cx="513033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noProof="1">
                    <a:solidFill>
                      <a:schemeClr val="bg1"/>
                    </a:solidFill>
                    <a:cs typeface="Arial" pitchFamily="34" charset="0"/>
                  </a:rPr>
                  <a:t>Replikacioni setovi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9459A3-3616-4690-9950-AA429FBFDFB4}"/>
              </a:ext>
            </a:extLst>
          </p:cNvPr>
          <p:cNvGrpSpPr/>
          <p:nvPr/>
        </p:nvGrpSpPr>
        <p:grpSpPr>
          <a:xfrm>
            <a:off x="45529" y="2735264"/>
            <a:ext cx="5501856" cy="936705"/>
            <a:chOff x="5776287" y="1615577"/>
            <a:chExt cx="5501856" cy="9367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05C2F2B-CA7A-4DFE-9546-DDCD4C7CD701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EB471A-C385-402A-A8DD-57F933A5D346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Mehanizam razmene poruka o stanju replikacionog seta. Informacije o postojanju većine servera.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96E1CD-75CD-452D-A4BE-E1789794770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Heartbeat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892250-0812-424C-9181-78128436C8F3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ED876F-7A33-4478-9ED3-A2053B8B8EEA}"/>
              </a:ext>
            </a:extLst>
          </p:cNvPr>
          <p:cNvGrpSpPr/>
          <p:nvPr/>
        </p:nvGrpSpPr>
        <p:grpSpPr>
          <a:xfrm>
            <a:off x="45529" y="3875089"/>
            <a:ext cx="5661178" cy="936705"/>
            <a:chOff x="5776287" y="1615577"/>
            <a:chExt cx="5661178" cy="936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3C7EEA-D7A0-4CCA-B9CA-80018BB8D4A8}"/>
                </a:ext>
              </a:extLst>
            </p:cNvPr>
            <p:cNvGrpSpPr/>
            <p:nvPr/>
          </p:nvGrpSpPr>
          <p:grpSpPr>
            <a:xfrm>
              <a:off x="6751978" y="1666120"/>
              <a:ext cx="4685487" cy="886162"/>
              <a:chOff x="6751978" y="1666120"/>
              <a:chExt cx="4685487" cy="88616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184A27-D783-41AE-BF78-834B54A99CF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Automatska zamena primarnog servera. Principi i rad izbora i glasanja.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DE9DD4-9B53-4681-95FD-81AD463B2625}"/>
                  </a:ext>
                </a:extLst>
              </p:cNvPr>
              <p:cNvSpPr txBox="1"/>
              <p:nvPr/>
            </p:nvSpPr>
            <p:spPr>
              <a:xfrm>
                <a:off x="6751978" y="1666120"/>
                <a:ext cx="4685487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Failover i izbori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D4E945-B51D-4D17-A36E-ABB30618F236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3FF8F0-0341-431C-9CC0-5437F8473CAD}"/>
              </a:ext>
            </a:extLst>
          </p:cNvPr>
          <p:cNvGrpSpPr/>
          <p:nvPr/>
        </p:nvGrpSpPr>
        <p:grpSpPr>
          <a:xfrm>
            <a:off x="45529" y="5014914"/>
            <a:ext cx="5661178" cy="830997"/>
            <a:chOff x="5776287" y="1615577"/>
            <a:chExt cx="5661178" cy="83099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9585401-6AF6-460A-9FFF-F2B339A0A706}"/>
                </a:ext>
              </a:extLst>
            </p:cNvPr>
            <p:cNvGrpSpPr/>
            <p:nvPr/>
          </p:nvGrpSpPr>
          <p:grpSpPr>
            <a:xfrm>
              <a:off x="6751979" y="1666120"/>
              <a:ext cx="4685486" cy="701496"/>
              <a:chOff x="6751979" y="1666120"/>
              <a:chExt cx="4685486" cy="70149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A6C6CE-4240-4698-BAE8-FECAAD714380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Ostvarivanje funkcije replikacije. Informacije o upisima.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5FFC5C-85C1-4ABD-85BC-2489AF1C6166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68548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Oplog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B8D4DD-DB44-40F9-8FF0-AD92E175052C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6DBC13-95E7-4C1A-AF99-CC8F6212FB9E}"/>
              </a:ext>
            </a:extLst>
          </p:cNvPr>
          <p:cNvGrpSpPr/>
          <p:nvPr/>
        </p:nvGrpSpPr>
        <p:grpSpPr>
          <a:xfrm>
            <a:off x="7861110" y="623255"/>
            <a:ext cx="4330890" cy="419100"/>
            <a:chOff x="8086725" y="476250"/>
            <a:chExt cx="4105275" cy="419100"/>
          </a:xfrm>
          <a:solidFill>
            <a:schemeClr val="bg1">
              <a:alpha val="76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E6F925-1329-461C-AC7C-C7F2CDF199DE}"/>
                </a:ext>
              </a:extLst>
            </p:cNvPr>
            <p:cNvSpPr/>
            <p:nvPr/>
          </p:nvSpPr>
          <p:spPr>
            <a:xfrm>
              <a:off x="8086725" y="476250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A6628D8-CB2C-471D-9AC3-F09F428486BA}"/>
                </a:ext>
              </a:extLst>
            </p:cNvPr>
            <p:cNvSpPr/>
            <p:nvPr/>
          </p:nvSpPr>
          <p:spPr>
            <a:xfrm>
              <a:off x="8086725" y="597566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E0BA12-A4FF-4C16-88CE-9D7AEFD8E9F0}"/>
                </a:ext>
              </a:extLst>
            </p:cNvPr>
            <p:cNvSpPr/>
            <p:nvPr/>
          </p:nvSpPr>
          <p:spPr>
            <a:xfrm>
              <a:off x="8086725" y="718882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B6650B-3813-4290-92F3-478A32614B01}"/>
                </a:ext>
              </a:extLst>
            </p:cNvPr>
            <p:cNvSpPr/>
            <p:nvPr/>
          </p:nvSpPr>
          <p:spPr>
            <a:xfrm>
              <a:off x="8086725" y="840198"/>
              <a:ext cx="4105275" cy="55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AF4E780-8920-4322-9A87-9DD344690DAE}"/>
              </a:ext>
            </a:extLst>
          </p:cNvPr>
          <p:cNvSpPr/>
          <p:nvPr/>
        </p:nvSpPr>
        <p:spPr>
          <a:xfrm rot="2735247">
            <a:off x="1354415" y="305526"/>
            <a:ext cx="104775" cy="1445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D198E3-9A3A-4082-B0E1-E020A95744D1}"/>
              </a:ext>
            </a:extLst>
          </p:cNvPr>
          <p:cNvSpPr/>
          <p:nvPr/>
        </p:nvSpPr>
        <p:spPr>
          <a:xfrm rot="2735247">
            <a:off x="2082685" y="-138606"/>
            <a:ext cx="104775" cy="144523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388F13-C96D-494A-892D-E9F5288077B7}"/>
              </a:ext>
            </a:extLst>
          </p:cNvPr>
          <p:cNvGrpSpPr/>
          <p:nvPr/>
        </p:nvGrpSpPr>
        <p:grpSpPr>
          <a:xfrm>
            <a:off x="6040449" y="1571271"/>
            <a:ext cx="6106022" cy="936705"/>
            <a:chOff x="5776287" y="1615577"/>
            <a:chExt cx="6106022" cy="9367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967CC4-D6C2-47DF-853D-725C7D5C5AB0}"/>
                </a:ext>
              </a:extLst>
            </p:cNvPr>
            <p:cNvGrpSpPr/>
            <p:nvPr/>
          </p:nvGrpSpPr>
          <p:grpSpPr>
            <a:xfrm>
              <a:off x="6751979" y="1666120"/>
              <a:ext cx="5130330" cy="886162"/>
              <a:chOff x="6751979" y="1666120"/>
              <a:chExt cx="5130330" cy="88616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BA044E-8F34-4A29-BA77-950AB3B7C7F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Mehanizam rešavanja konflikta ukoliko dođe do postojanja dva primara.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E62F1E-7660-416A-9BEB-9C6C5579C9E9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513033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Rollback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F50F3E-E546-47B1-85E5-1B2848A43AB7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sr-Latn-RS" altLang="ko-KR" sz="48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A28136-112D-4771-9DC1-A860CD7A66C9}"/>
              </a:ext>
            </a:extLst>
          </p:cNvPr>
          <p:cNvGrpSpPr/>
          <p:nvPr/>
        </p:nvGrpSpPr>
        <p:grpSpPr>
          <a:xfrm>
            <a:off x="6040449" y="2711096"/>
            <a:ext cx="5501856" cy="936705"/>
            <a:chOff x="5776287" y="1615577"/>
            <a:chExt cx="5501856" cy="93670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49B3152-4086-4598-BDAB-47557919AC85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886162"/>
              <a:chOff x="6751979" y="1666120"/>
              <a:chExt cx="4526164" cy="886162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4AEF547-8FAA-4086-9B7F-780796D8C835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Minimalan broj servera na kome će biti potvrđen upis, pre nego što baza podataka bude dostupna.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92DFA5E-D938-4E0B-BD86-ACBB93F6915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Write concern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DE29DC-032A-40EA-9600-4ED625C8B506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sr-Latn-RS" altLang="ko-KR" sz="48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69C490-3170-48F7-BC9B-92C116F24BE8}"/>
              </a:ext>
            </a:extLst>
          </p:cNvPr>
          <p:cNvGrpSpPr/>
          <p:nvPr/>
        </p:nvGrpSpPr>
        <p:grpSpPr>
          <a:xfrm>
            <a:off x="6040449" y="3850921"/>
            <a:ext cx="5661178" cy="936705"/>
            <a:chOff x="5776287" y="1615577"/>
            <a:chExt cx="5661178" cy="93670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35F8349-C01C-429D-B51C-6C808A231F29}"/>
                </a:ext>
              </a:extLst>
            </p:cNvPr>
            <p:cNvGrpSpPr/>
            <p:nvPr/>
          </p:nvGrpSpPr>
          <p:grpSpPr>
            <a:xfrm>
              <a:off x="6751978" y="1666120"/>
              <a:ext cx="4685487" cy="886162"/>
              <a:chOff x="6751978" y="1666120"/>
              <a:chExt cx="4685487" cy="886162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6FF6EC-9177-4B2F-A157-D6920541D7F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Omogućavanje čitanja sa sekundarnih servera u cilju poboljšanja brzine odgovora. Problem konzistentnosti.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7173E7B-6DBB-45C7-9D0A-5AB17E28C973}"/>
                  </a:ext>
                </a:extLst>
              </p:cNvPr>
              <p:cNvSpPr txBox="1"/>
              <p:nvPr/>
            </p:nvSpPr>
            <p:spPr>
              <a:xfrm>
                <a:off x="6751978" y="1666120"/>
                <a:ext cx="4685487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Skaliranje čitanja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87EA11-B765-4821-9628-E72B9741A1B8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sr-Latn-RS" altLang="ko-KR" sz="4800" b="1" dirty="0">
                  <a:solidFill>
                    <a:schemeClr val="bg1"/>
                  </a:solidFill>
                  <a:cs typeface="Arial" pitchFamily="34" charset="0"/>
                </a:rPr>
                <a:t>07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8D602F-1520-49DA-AFE7-BA8AC649F8AF}"/>
              </a:ext>
            </a:extLst>
          </p:cNvPr>
          <p:cNvGrpSpPr/>
          <p:nvPr/>
        </p:nvGrpSpPr>
        <p:grpSpPr>
          <a:xfrm>
            <a:off x="6040449" y="4990746"/>
            <a:ext cx="5661178" cy="936705"/>
            <a:chOff x="5776287" y="1615577"/>
            <a:chExt cx="5661178" cy="93670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C850E1C-3B52-407F-9325-4ED09964472F}"/>
                </a:ext>
              </a:extLst>
            </p:cNvPr>
            <p:cNvGrpSpPr/>
            <p:nvPr/>
          </p:nvGrpSpPr>
          <p:grpSpPr>
            <a:xfrm>
              <a:off x="6751979" y="1666120"/>
              <a:ext cx="4685486" cy="886162"/>
              <a:chOff x="6751979" y="1666120"/>
              <a:chExt cx="4685486" cy="88616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054A70-B1DE-4C1C-AA50-1C14ACDC08A9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r-Latn-R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Upotreba replikacije na malom replikacionom setu PSA arhitekture.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EC72BA-6A92-4997-AC83-C5C4FA0BB0E2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685486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sr-Latn-R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Primena replikacije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917A5E-0B1A-41E2-86E6-5F309BB15FC4}"/>
                </a:ext>
              </a:extLst>
            </p:cNvPr>
            <p:cNvSpPr txBox="1"/>
            <p:nvPr/>
          </p:nvSpPr>
          <p:spPr>
            <a:xfrm>
              <a:off x="5776287" y="1615577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sr-Latn-RS" altLang="ko-KR" sz="4800" b="1" dirty="0">
                  <a:solidFill>
                    <a:schemeClr val="bg1"/>
                  </a:solidFill>
                  <a:cs typeface="Arial" pitchFamily="34" charset="0"/>
                </a:rPr>
                <a:t>08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Replikacioni setovi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23380" y="1260696"/>
            <a:ext cx="8444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Princip replikacije zasnovan na postojanju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replikacionih setova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CF3D0-3E75-4B9A-86FB-4DBCF34AC62D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1544F07-1F6B-467A-BAD3-9EA15202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923" y="1810460"/>
            <a:ext cx="4544059" cy="38581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8A1D92-A0E5-4C81-BA39-C19C949AC8D1}"/>
              </a:ext>
            </a:extLst>
          </p:cNvPr>
          <p:cNvSpPr txBox="1"/>
          <p:nvPr/>
        </p:nvSpPr>
        <p:spPr>
          <a:xfrm>
            <a:off x="1036083" y="1887545"/>
            <a:ext cx="5255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Replikacija je mehanizam održavanja </a:t>
            </a:r>
            <a:r>
              <a:rPr lang="sr-Latn-RS" b="1" dirty="0">
                <a:solidFill>
                  <a:schemeClr val="bg1"/>
                </a:solidFill>
              </a:rPr>
              <a:t>trenutnih kopija </a:t>
            </a:r>
            <a:r>
              <a:rPr lang="sr-Latn-RS" dirty="0">
                <a:solidFill>
                  <a:schemeClr val="bg1"/>
                </a:solidFill>
              </a:rPr>
              <a:t>podataka na </a:t>
            </a:r>
            <a:r>
              <a:rPr lang="sr-Latn-RS" b="1" dirty="0">
                <a:solidFill>
                  <a:schemeClr val="bg1"/>
                </a:solidFill>
              </a:rPr>
              <a:t>više lokacija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Replikacioni set se sastoji od </a:t>
            </a:r>
            <a:r>
              <a:rPr lang="sr-Latn-RS" b="1" dirty="0">
                <a:solidFill>
                  <a:schemeClr val="bg1"/>
                </a:solidFill>
              </a:rPr>
              <a:t>jednog primarnog </a:t>
            </a:r>
            <a:r>
              <a:rPr lang="sr-Latn-RS" dirty="0">
                <a:solidFill>
                  <a:schemeClr val="bg1"/>
                </a:solidFill>
              </a:rPr>
              <a:t>i više </a:t>
            </a:r>
            <a:r>
              <a:rPr lang="sr-Latn-RS" b="1" dirty="0">
                <a:solidFill>
                  <a:schemeClr val="bg1"/>
                </a:solidFill>
              </a:rPr>
              <a:t>sekundarnih članova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Pisanje se obavlja </a:t>
            </a:r>
            <a:r>
              <a:rPr lang="sr-Latn-RS" b="1" dirty="0">
                <a:solidFill>
                  <a:schemeClr val="bg1"/>
                </a:solidFill>
              </a:rPr>
              <a:t>isključivo na primarnom serveru</a:t>
            </a:r>
            <a:r>
              <a:rPr lang="sr-Latn-RS" dirty="0">
                <a:solidFill>
                  <a:schemeClr val="bg1"/>
                </a:solidFill>
              </a:rPr>
              <a:t>, dok se </a:t>
            </a:r>
            <a:r>
              <a:rPr lang="sr-Latn-RS" b="1" dirty="0">
                <a:solidFill>
                  <a:schemeClr val="bg1"/>
                </a:solidFill>
              </a:rPr>
              <a:t>čitanje može obaviti i sa sekundarnih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Aplikacija vidi replikacioni set </a:t>
            </a:r>
            <a:r>
              <a:rPr lang="sr-Latn-RS" b="1" dirty="0">
                <a:solidFill>
                  <a:schemeClr val="bg1"/>
                </a:solidFill>
              </a:rPr>
              <a:t>kao jedinstvenu celinu</a:t>
            </a:r>
            <a:r>
              <a:rPr lang="sr-Latn-R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23A97-A73F-414D-B224-17DA3056EBFD}"/>
              </a:ext>
            </a:extLst>
          </p:cNvPr>
          <p:cNvSpPr txBox="1"/>
          <p:nvPr/>
        </p:nvSpPr>
        <p:spPr>
          <a:xfrm>
            <a:off x="7411311" y="5686072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Prikaz replikacionog seta sa tri člana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7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Heartbeat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3" y="1327895"/>
            <a:ext cx="6579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Mala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poruka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 koju razmenjuju članovi sa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informacijama o okruženju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7D1FA-6437-46BF-ADA0-F762A6C2EB53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E20D57-C790-4BB3-BB0F-29A82F67A939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0AF8F-323E-42A4-9BEF-2C93AA7FDEF9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FF8A57-D793-4355-8B7A-877C5D025C47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A51A4B-0D04-4F21-BE62-067036006E49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6CD5A8-0DA3-4A9C-B4A5-B03581E493A9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00A6B77-C9F4-40BF-9E79-4CDDF884F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86" y="2596368"/>
            <a:ext cx="5112514" cy="1975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0C561C-70D2-4A46-9E37-EA0BAE46349D}"/>
              </a:ext>
            </a:extLst>
          </p:cNvPr>
          <p:cNvSpPr txBox="1"/>
          <p:nvPr/>
        </p:nvSpPr>
        <p:spPr>
          <a:xfrm>
            <a:off x="6808632" y="2261129"/>
            <a:ext cx="40731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Na svake </a:t>
            </a:r>
            <a:r>
              <a:rPr lang="sr-Latn-RS" b="1" dirty="0">
                <a:solidFill>
                  <a:schemeClr val="bg1"/>
                </a:solidFill>
              </a:rPr>
              <a:t>dve sekunde </a:t>
            </a:r>
            <a:r>
              <a:rPr lang="sr-Latn-RS" dirty="0">
                <a:solidFill>
                  <a:schemeClr val="bg1"/>
                </a:solidFill>
              </a:rPr>
              <a:t>vrši se razmena poruka </a:t>
            </a:r>
            <a:r>
              <a:rPr lang="sr-Latn-RS" b="1" dirty="0">
                <a:solidFill>
                  <a:schemeClr val="bg1"/>
                </a:solidFill>
              </a:rPr>
              <a:t>svakog servera sa svakim</a:t>
            </a:r>
            <a:r>
              <a:rPr lang="sr-Latn-RS" dirty="0">
                <a:solidFill>
                  <a:schemeClr val="bg1"/>
                </a:solidFill>
              </a:rPr>
              <a:t> drugim.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Značajno kod </a:t>
            </a:r>
            <a:r>
              <a:rPr lang="sr-Latn-RS" b="1" dirty="0">
                <a:solidFill>
                  <a:schemeClr val="bg1"/>
                </a:solidFill>
              </a:rPr>
              <a:t>provere stanja seta i svakog pojedinačnog člana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Održavanje znanja </a:t>
            </a:r>
            <a:r>
              <a:rPr lang="sr-Latn-RS" b="1" dirty="0">
                <a:solidFill>
                  <a:schemeClr val="bg1"/>
                </a:solidFill>
              </a:rPr>
              <a:t>o postojanju većine</a:t>
            </a:r>
            <a:r>
              <a:rPr lang="sr-Latn-RS" dirty="0">
                <a:solidFill>
                  <a:schemeClr val="bg1"/>
                </a:solidFill>
              </a:rPr>
              <a:t> kod izbora.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AE0F8-2679-4E03-8E8C-725BEBE34C1D}"/>
              </a:ext>
            </a:extLst>
          </p:cNvPr>
          <p:cNvSpPr txBox="1"/>
          <p:nvPr/>
        </p:nvSpPr>
        <p:spPr>
          <a:xfrm>
            <a:off x="1510982" y="4572060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Razmena poruka kod seta sa tri člana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Failover i izbori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23380" y="1260696"/>
            <a:ext cx="807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Automatska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zamena primarnog servera 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ukoliko je nedostupan.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1F746-51AA-4093-8A63-830FC3F5E8DD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D067A-5F56-4BC7-9B59-49EB50C5B8D8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A1B666-F395-489E-A165-643DFC9A0A93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BB6895-EC62-43E3-8C3D-BF326DEE6A1B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173C31-1BA5-4D0F-9444-62703BA06AC1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C16D74-773B-4D61-B1CD-6458C49D6386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0CF6075-93E9-4A3F-B7BD-1709F54B7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188" y="1791688"/>
            <a:ext cx="4801270" cy="3667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5B8071-8476-44B8-93B0-628E0A0B5733}"/>
              </a:ext>
            </a:extLst>
          </p:cNvPr>
          <p:cNvSpPr txBox="1"/>
          <p:nvPr/>
        </p:nvSpPr>
        <p:spPr>
          <a:xfrm>
            <a:off x="6920874" y="5441068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Primer failover-a i izbora na setu sa tri člana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F9DD0-9218-4ACF-AE18-15ECB9CBCE14}"/>
              </a:ext>
            </a:extLst>
          </p:cNvPr>
          <p:cNvSpPr txBox="1"/>
          <p:nvPr/>
        </p:nvSpPr>
        <p:spPr>
          <a:xfrm>
            <a:off x="848496" y="1977921"/>
            <a:ext cx="56346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Član koji prvi primeti da je primarni nedostupan </a:t>
            </a:r>
            <a:r>
              <a:rPr lang="sr-Latn-RS" b="1" dirty="0">
                <a:solidFill>
                  <a:schemeClr val="bg1"/>
                </a:solidFill>
              </a:rPr>
              <a:t>zahteva izbore </a:t>
            </a:r>
            <a:r>
              <a:rPr lang="sr-Latn-RS" dirty="0">
                <a:solidFill>
                  <a:schemeClr val="bg1"/>
                </a:solidFill>
              </a:rPr>
              <a:t>i </a:t>
            </a:r>
            <a:r>
              <a:rPr lang="sr-Latn-RS" b="1" dirty="0">
                <a:solidFill>
                  <a:schemeClr val="bg1"/>
                </a:solidFill>
              </a:rPr>
              <a:t>proglašava sebe novim primarnim</a:t>
            </a:r>
            <a:r>
              <a:rPr lang="sr-Latn-RS" dirty="0">
                <a:solidFill>
                  <a:schemeClr val="bg1"/>
                </a:solidFill>
              </a:rPr>
              <a:t>, ukoliko </a:t>
            </a:r>
            <a:r>
              <a:rPr lang="sr-Latn-RS" b="1" dirty="0">
                <a:solidFill>
                  <a:schemeClr val="bg1"/>
                </a:solidFill>
              </a:rPr>
              <a:t>nema prepreka i postoji većina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Traje veoma kratko, svega </a:t>
            </a:r>
            <a:r>
              <a:rPr lang="sr-Latn-RS" b="1" dirty="0">
                <a:solidFill>
                  <a:schemeClr val="bg1"/>
                </a:solidFill>
              </a:rPr>
              <a:t>par milisekundi</a:t>
            </a:r>
            <a:r>
              <a:rPr lang="sr-Latn-RS" dirty="0">
                <a:solidFill>
                  <a:schemeClr val="bg1"/>
                </a:solidFill>
              </a:rPr>
              <a:t>, nakon inicijalnih 2-10 koliko je potrebno da </a:t>
            </a:r>
            <a:r>
              <a:rPr lang="sr-Latn-RS" b="1" dirty="0">
                <a:solidFill>
                  <a:schemeClr val="bg1"/>
                </a:solidFill>
              </a:rPr>
              <a:t>istekne heartbeat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Moguće postojanje </a:t>
            </a:r>
            <a:r>
              <a:rPr lang="sr-Latn-RS" b="1" dirty="0">
                <a:solidFill>
                  <a:schemeClr val="bg1"/>
                </a:solidFill>
              </a:rPr>
              <a:t>posebnih članova arbitara </a:t>
            </a:r>
            <a:r>
              <a:rPr lang="sr-Latn-RS" dirty="0">
                <a:solidFill>
                  <a:schemeClr val="bg1"/>
                </a:solidFill>
              </a:rPr>
              <a:t>koji </a:t>
            </a:r>
            <a:r>
              <a:rPr lang="sr-Latn-RS" b="1" dirty="0">
                <a:solidFill>
                  <a:schemeClr val="bg1"/>
                </a:solidFill>
              </a:rPr>
              <a:t>ne skladište podatke</a:t>
            </a:r>
            <a:r>
              <a:rPr lang="sr-Latn-RS" dirty="0">
                <a:solidFill>
                  <a:schemeClr val="bg1"/>
                </a:solidFill>
              </a:rPr>
              <a:t>, ali učestvuju u </a:t>
            </a:r>
            <a:r>
              <a:rPr lang="sr-Latn-RS" b="1" dirty="0">
                <a:solidFill>
                  <a:schemeClr val="bg1"/>
                </a:solidFill>
              </a:rPr>
              <a:t>glasanju i ostvarivanju većine</a:t>
            </a:r>
            <a:r>
              <a:rPr lang="sr-Latn-R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5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Oplog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801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Ograničena kolekcija 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koja skladišti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stavke sa informacijama o izvršenim upisima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97D1FA-6437-46BF-ADA0-F762A6C2EB53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E20D57-C790-4BB3-BB0F-29A82F67A939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0AF8F-323E-42A4-9BEF-2C93AA7FDEF9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9AB89-637D-4AD7-8F99-AE23FB82F1A3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544BEA-5C2C-417E-BBB6-CFC5781B1F31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02F779-68EE-48C0-BF8F-08103D9857CE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4C63406-84B8-42AA-8E92-02C37D1AA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7" y="2367588"/>
            <a:ext cx="5048955" cy="2429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FB676E-2D5E-4797-85A0-1A5C00B0A033}"/>
              </a:ext>
            </a:extLst>
          </p:cNvPr>
          <p:cNvSpPr txBox="1"/>
          <p:nvPr/>
        </p:nvSpPr>
        <p:spPr>
          <a:xfrm>
            <a:off x="1464937" y="4796802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Primer izgleda jedne stavke oplog-a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50762-676C-4C2D-B594-81099DFAEF65}"/>
              </a:ext>
            </a:extLst>
          </p:cNvPr>
          <p:cNvSpPr txBox="1"/>
          <p:nvPr/>
        </p:nvSpPr>
        <p:spPr>
          <a:xfrm>
            <a:off x="6334897" y="1910592"/>
            <a:ext cx="51156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Igra </a:t>
            </a:r>
            <a:r>
              <a:rPr lang="sr-Latn-RS" b="1" dirty="0">
                <a:solidFill>
                  <a:schemeClr val="bg1"/>
                </a:solidFill>
              </a:rPr>
              <a:t>glavnu ulogu </a:t>
            </a:r>
            <a:r>
              <a:rPr lang="sr-Latn-RS" dirty="0">
                <a:solidFill>
                  <a:schemeClr val="bg1"/>
                </a:solidFill>
              </a:rPr>
              <a:t>u mehanizmu replikacije.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Skladišti po </a:t>
            </a:r>
            <a:r>
              <a:rPr lang="sr-Latn-RS" b="1" dirty="0">
                <a:solidFill>
                  <a:schemeClr val="bg1"/>
                </a:solidFill>
              </a:rPr>
              <a:t>jednu stavku za svaku operaciju upisa</a:t>
            </a:r>
            <a:r>
              <a:rPr lang="sr-Latn-RS" dirty="0">
                <a:solidFill>
                  <a:schemeClr val="bg1"/>
                </a:solidFill>
              </a:rPr>
              <a:t> sa </a:t>
            </a:r>
            <a:r>
              <a:rPr lang="sr-Latn-RS" b="1" dirty="0">
                <a:solidFill>
                  <a:schemeClr val="bg1"/>
                </a:solidFill>
              </a:rPr>
              <a:t>dovoljno informacija </a:t>
            </a:r>
            <a:r>
              <a:rPr lang="sr-Latn-RS" dirty="0">
                <a:solidFill>
                  <a:schemeClr val="bg1"/>
                </a:solidFill>
              </a:rPr>
              <a:t>da omogući </a:t>
            </a:r>
            <a:r>
              <a:rPr lang="sr-Latn-RS" b="1" dirty="0">
                <a:solidFill>
                  <a:schemeClr val="bg1"/>
                </a:solidFill>
              </a:rPr>
              <a:t>izvršenje istovetne operacije na ostalim serverima, u ispravnom redosledu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Svaki član ima </a:t>
            </a:r>
            <a:r>
              <a:rPr lang="sr-Latn-RS" b="1" dirty="0">
                <a:solidFill>
                  <a:schemeClr val="bg1"/>
                </a:solidFill>
              </a:rPr>
              <a:t>poseban lokalni oplog </a:t>
            </a:r>
            <a:r>
              <a:rPr lang="sr-Latn-RS" dirty="0">
                <a:solidFill>
                  <a:schemeClr val="bg1"/>
                </a:solidFill>
              </a:rPr>
              <a:t>i podržano je građenje </a:t>
            </a:r>
            <a:r>
              <a:rPr lang="sr-Latn-RS" b="1" dirty="0">
                <a:solidFill>
                  <a:schemeClr val="bg1"/>
                </a:solidFill>
              </a:rPr>
              <a:t>lanca replikacije </a:t>
            </a:r>
            <a:r>
              <a:rPr lang="sr-Latn-RS" dirty="0">
                <a:solidFill>
                  <a:schemeClr val="bg1"/>
                </a:solidFill>
              </a:rPr>
              <a:t>(uz povećano kašnjenje).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Ograničenost oplog-a može da stvori problem </a:t>
            </a:r>
            <a:r>
              <a:rPr lang="sr-Latn-RS" b="1" dirty="0">
                <a:solidFill>
                  <a:schemeClr val="bg1"/>
                </a:solidFill>
              </a:rPr>
              <a:t>„ustajalih podataka“</a:t>
            </a:r>
            <a:r>
              <a:rPr lang="sr-Latn-RS" dirty="0">
                <a:solidFill>
                  <a:schemeClr val="bg1"/>
                </a:solidFill>
              </a:rPr>
              <a:t>,</a:t>
            </a:r>
            <a:r>
              <a:rPr lang="sr-Latn-RS" b="1" dirty="0">
                <a:solidFill>
                  <a:schemeClr val="bg1"/>
                </a:solidFill>
              </a:rPr>
              <a:t> </a:t>
            </a:r>
            <a:r>
              <a:rPr lang="sr-Latn-RS" dirty="0">
                <a:solidFill>
                  <a:schemeClr val="bg1"/>
                </a:solidFill>
              </a:rPr>
              <a:t>ukoliko dođe do preranog prepisivanja stavki.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9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Rollback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23380" y="1260696"/>
            <a:ext cx="871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Brisanje nereplikovanih stavki 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iz oplog-a ukoliko dođe do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konflikta dva primarna servera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CF3D0-3E75-4B9A-86FB-4DBCF34AC62D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33355DB-03CC-4A0B-9BC0-8EEB8D2C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49" y="2365535"/>
            <a:ext cx="4544059" cy="1876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90FF3-6C54-4CF1-9B77-B711B2D181CE}"/>
              </a:ext>
            </a:extLst>
          </p:cNvPr>
          <p:cNvSpPr txBox="1"/>
          <p:nvPr/>
        </p:nvSpPr>
        <p:spPr>
          <a:xfrm>
            <a:off x="7023075" y="4492465"/>
            <a:ext cx="4637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Iz starog primarnog servera A se brišu stavke 126-128 koje se razlikuju od istih stavki novog primarnog servera.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17FEE-87F9-40F8-892D-07E2950ED543}"/>
              </a:ext>
            </a:extLst>
          </p:cNvPr>
          <p:cNvSpPr txBox="1"/>
          <p:nvPr/>
        </p:nvSpPr>
        <p:spPr>
          <a:xfrm>
            <a:off x="623380" y="1623421"/>
            <a:ext cx="58320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Problem nastaje kada primarni server </a:t>
            </a:r>
            <a:r>
              <a:rPr lang="sr-Latn-RS" b="1" dirty="0">
                <a:solidFill>
                  <a:schemeClr val="bg1"/>
                </a:solidFill>
              </a:rPr>
              <a:t>ne uspe da prosledi stavke iz oplog-a </a:t>
            </a:r>
            <a:r>
              <a:rPr lang="sr-Latn-RS" dirty="0">
                <a:solidFill>
                  <a:schemeClr val="bg1"/>
                </a:solidFill>
              </a:rPr>
              <a:t>pre nego što </a:t>
            </a:r>
            <a:r>
              <a:rPr lang="sr-Latn-RS" b="1" dirty="0">
                <a:solidFill>
                  <a:schemeClr val="bg1"/>
                </a:solidFill>
              </a:rPr>
              <a:t>postane nedostupan</a:t>
            </a:r>
            <a:r>
              <a:rPr lang="sr-Latn-RS" dirty="0">
                <a:solidFill>
                  <a:schemeClr val="bg1"/>
                </a:solidFill>
              </a:rPr>
              <a:t>. 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b="1" dirty="0">
                <a:solidFill>
                  <a:schemeClr val="bg1"/>
                </a:solidFill>
              </a:rPr>
              <a:t>Rollback je proces </a:t>
            </a:r>
            <a:r>
              <a:rPr lang="sr-Latn-RS" dirty="0">
                <a:solidFill>
                  <a:schemeClr val="bg1"/>
                </a:solidFill>
              </a:rPr>
              <a:t>koji rešava situaciju koji može da nastane </a:t>
            </a:r>
            <a:r>
              <a:rPr lang="sr-Latn-RS" b="1" dirty="0">
                <a:solidFill>
                  <a:schemeClr val="bg1"/>
                </a:solidFill>
              </a:rPr>
              <a:t>ponovnim izborom primarnog servera</a:t>
            </a:r>
            <a:r>
              <a:rPr lang="sr-Latn-RS" dirty="0">
                <a:solidFill>
                  <a:schemeClr val="bg1"/>
                </a:solidFill>
              </a:rPr>
              <a:t>, kada </a:t>
            </a:r>
            <a:r>
              <a:rPr lang="sr-Latn-RS" b="1" dirty="0">
                <a:solidFill>
                  <a:schemeClr val="bg1"/>
                </a:solidFill>
              </a:rPr>
              <a:t>jedan već postoji</a:t>
            </a:r>
            <a:r>
              <a:rPr lang="sr-Latn-RS" dirty="0">
                <a:solidFill>
                  <a:schemeClr val="bg1"/>
                </a:solidFill>
              </a:rPr>
              <a:t>, ali se </a:t>
            </a:r>
            <a:r>
              <a:rPr lang="sr-Latn-RS" b="1" dirty="0">
                <a:solidFill>
                  <a:schemeClr val="bg1"/>
                </a:solidFill>
              </a:rPr>
              <a:t>javi problem na mreži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Novi primarni server nastavlja sa </a:t>
            </a:r>
            <a:r>
              <a:rPr lang="sr-Latn-RS" b="1" dirty="0">
                <a:solidFill>
                  <a:schemeClr val="bg1"/>
                </a:solidFill>
              </a:rPr>
              <a:t>primanjem novih upisa koji se beleže u oplog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U procesu učestvuju </a:t>
            </a:r>
            <a:r>
              <a:rPr lang="sr-Latn-RS" b="1" dirty="0">
                <a:solidFill>
                  <a:schemeClr val="bg1"/>
                </a:solidFill>
              </a:rPr>
              <a:t>stari i novi primarni server</a:t>
            </a:r>
            <a:r>
              <a:rPr lang="sr-Latn-RS" dirty="0">
                <a:solidFill>
                  <a:schemeClr val="bg1"/>
                </a:solidFill>
              </a:rPr>
              <a:t>. Upoređivanjem stavki nalazi se </a:t>
            </a:r>
            <a:r>
              <a:rPr lang="sr-Latn-RS" b="1" dirty="0">
                <a:solidFill>
                  <a:schemeClr val="bg1"/>
                </a:solidFill>
              </a:rPr>
              <a:t>jedinstveni trenutak sinhronizacije</a:t>
            </a:r>
            <a:r>
              <a:rPr lang="sr-Latn-RS" dirty="0">
                <a:solidFill>
                  <a:schemeClr val="bg1"/>
                </a:solidFill>
              </a:rPr>
              <a:t>. Sve stavke </a:t>
            </a:r>
            <a:r>
              <a:rPr lang="sr-Latn-RS" b="1" dirty="0">
                <a:solidFill>
                  <a:schemeClr val="bg1"/>
                </a:solidFill>
              </a:rPr>
              <a:t>nakon tog trenutka se uklanjaju iz starog primarnog servera</a:t>
            </a:r>
            <a:r>
              <a:rPr lang="sr-Latn-R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6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F47F0A9-ECF9-49C7-AC98-64983FB43246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1">
                  <a:alpha val="50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Write concern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541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Potvrda upisa 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na određenom broju servera pre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nastavka sa radom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A20B9B-B310-4BF7-920E-F55DDC6C91A0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0E3C9D-58CB-46B9-915D-B4599B5060A2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419E8D-8592-4C47-A3FE-32DE301A9678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503B760-0EA0-4C80-BBF0-CC9AA78E7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45" y="1666449"/>
            <a:ext cx="3846465" cy="40000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6B0FF5-01CB-46DC-8296-6E3D6105A27B}"/>
              </a:ext>
            </a:extLst>
          </p:cNvPr>
          <p:cNvSpPr txBox="1"/>
          <p:nvPr/>
        </p:nvSpPr>
        <p:spPr>
          <a:xfrm>
            <a:off x="363341" y="5630674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Replikacija na dva servera pre vraćanja odgovora.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81697-E38B-456F-816B-B8A40C32BB4F}"/>
              </a:ext>
            </a:extLst>
          </p:cNvPr>
          <p:cNvSpPr txBox="1"/>
          <p:nvPr/>
        </p:nvSpPr>
        <p:spPr>
          <a:xfrm>
            <a:off x="5423371" y="2096796"/>
            <a:ext cx="5970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Određivanje </a:t>
            </a:r>
            <a:r>
              <a:rPr lang="sr-Latn-RS" b="1" dirty="0">
                <a:solidFill>
                  <a:schemeClr val="bg1"/>
                </a:solidFill>
              </a:rPr>
              <a:t>broja servera </a:t>
            </a:r>
            <a:r>
              <a:rPr lang="sr-Latn-RS" dirty="0">
                <a:solidFill>
                  <a:schemeClr val="bg1"/>
                </a:solidFill>
              </a:rPr>
              <a:t>na kojima će biti </a:t>
            </a:r>
            <a:r>
              <a:rPr lang="sr-Latn-RS" b="1" dirty="0">
                <a:solidFill>
                  <a:schemeClr val="bg1"/>
                </a:solidFill>
              </a:rPr>
              <a:t>replikovan upis</a:t>
            </a:r>
            <a:r>
              <a:rPr lang="sr-Latn-RS" dirty="0">
                <a:solidFill>
                  <a:schemeClr val="bg1"/>
                </a:solidFill>
              </a:rPr>
              <a:t> pre nego što je moguće </a:t>
            </a:r>
            <a:r>
              <a:rPr lang="sr-Latn-RS" b="1" dirty="0">
                <a:solidFill>
                  <a:schemeClr val="bg1"/>
                </a:solidFill>
              </a:rPr>
              <a:t>zadavanje sledećeg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Osnovno podešavanje zahteva </a:t>
            </a:r>
            <a:r>
              <a:rPr lang="sr-Latn-RS" b="1" dirty="0">
                <a:solidFill>
                  <a:schemeClr val="bg1"/>
                </a:solidFill>
              </a:rPr>
              <a:t>upis samo na primarnom serveru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Veća sigurnost se postiže </a:t>
            </a:r>
            <a:r>
              <a:rPr lang="sr-Latn-RS" b="1" dirty="0">
                <a:solidFill>
                  <a:schemeClr val="bg1"/>
                </a:solidFill>
              </a:rPr>
              <a:t>replikovanjem na većinskom broju servera</a:t>
            </a:r>
            <a:r>
              <a:rPr lang="sr-Latn-RS" dirty="0">
                <a:solidFill>
                  <a:schemeClr val="bg1"/>
                </a:solidFill>
              </a:rPr>
              <a:t>, uz dodatno </a:t>
            </a:r>
            <a:r>
              <a:rPr lang="sr-Latn-RS" b="1" dirty="0">
                <a:solidFill>
                  <a:schemeClr val="bg1"/>
                </a:solidFill>
              </a:rPr>
              <a:t>kašnjenje</a:t>
            </a:r>
            <a:r>
              <a:rPr lang="sr-Latn-RS" dirty="0">
                <a:solidFill>
                  <a:schemeClr val="bg1"/>
                </a:solidFill>
              </a:rPr>
              <a:t> odziva.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Definiše se i </a:t>
            </a:r>
            <a:r>
              <a:rPr lang="sr-Latn-RS" b="1" dirty="0">
                <a:solidFill>
                  <a:schemeClr val="bg1"/>
                </a:solidFill>
              </a:rPr>
              <a:t>vreme isteka zahteva </a:t>
            </a:r>
            <a:r>
              <a:rPr lang="sr-Latn-RS" dirty="0">
                <a:solidFill>
                  <a:schemeClr val="bg1"/>
                </a:solidFill>
              </a:rPr>
              <a:t>kako replikacioni set ne bi ostao </a:t>
            </a:r>
            <a:r>
              <a:rPr lang="sr-Latn-RS" b="1" dirty="0">
                <a:solidFill>
                  <a:schemeClr val="bg1"/>
                </a:solidFill>
              </a:rPr>
              <a:t>nedostupan beskonačno dugo</a:t>
            </a:r>
            <a:r>
              <a:rPr lang="sr-Latn-R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9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FA7D0D7-C43C-4469-A27D-D58CA6BAE6FF}"/>
              </a:ext>
            </a:extLst>
          </p:cNvPr>
          <p:cNvSpPr/>
          <p:nvPr/>
        </p:nvSpPr>
        <p:spPr>
          <a:xfrm>
            <a:off x="363341" y="987262"/>
            <a:ext cx="11465169" cy="5120640"/>
          </a:xfrm>
          <a:prstGeom prst="frame">
            <a:avLst>
              <a:gd name="adj1" fmla="val 104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bg1"/>
              </a:gs>
              <a:gs pos="75000">
                <a:schemeClr val="accent2">
                  <a:alpha val="50000"/>
                </a:schemeClr>
              </a:gs>
              <a:gs pos="100000">
                <a:schemeClr val="accent2">
                  <a:alpha val="5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95503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r-Latn-RS" altLang="ko-KR" sz="5400" dirty="0">
                <a:solidFill>
                  <a:schemeClr val="bg1"/>
                </a:solidFill>
                <a:cs typeface="Arial" pitchFamily="34" charset="0"/>
              </a:rPr>
              <a:t>Skaliranje čitanja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94B8-D000-46B0-9445-98439961DF22}"/>
              </a:ext>
            </a:extLst>
          </p:cNvPr>
          <p:cNvSpPr txBox="1"/>
          <p:nvPr/>
        </p:nvSpPr>
        <p:spPr>
          <a:xfrm>
            <a:off x="623380" y="1260696"/>
            <a:ext cx="807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Omogućavanje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čitanja sa sekundarnih servera 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u cilju </a:t>
            </a:r>
            <a:r>
              <a:rPr lang="sr-Latn-RS" altLang="ko-KR" sz="1600" b="1" dirty="0">
                <a:solidFill>
                  <a:schemeClr val="bg1"/>
                </a:solidFill>
                <a:cs typeface="Arial" pitchFamily="34" charset="0"/>
              </a:rPr>
              <a:t>povećanja propusne moći</a:t>
            </a:r>
            <a:r>
              <a:rPr lang="sr-Latn-RS" altLang="ko-KR" sz="16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CF3D0-3E75-4B9A-86FB-4DBCF34AC62D}"/>
              </a:ext>
            </a:extLst>
          </p:cNvPr>
          <p:cNvGrpSpPr/>
          <p:nvPr/>
        </p:nvGrpSpPr>
        <p:grpSpPr>
          <a:xfrm>
            <a:off x="9644249" y="737551"/>
            <a:ext cx="2173509" cy="548907"/>
            <a:chOff x="7859405" y="716481"/>
            <a:chExt cx="2173509" cy="5489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BEF99F-03C5-4264-86AE-376FF014FB5E}"/>
                </a:ext>
              </a:extLst>
            </p:cNvPr>
            <p:cNvSpPr/>
            <p:nvPr/>
          </p:nvSpPr>
          <p:spPr>
            <a:xfrm rot="2735247">
              <a:off x="8529637" y="490381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C113BB-1075-4195-8334-0C76D151BDC5}"/>
                </a:ext>
              </a:extLst>
            </p:cNvPr>
            <p:cNvSpPr/>
            <p:nvPr/>
          </p:nvSpPr>
          <p:spPr>
            <a:xfrm rot="2735247">
              <a:off x="9257907" y="46249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07A94-6D29-47FD-B175-8EE991C203CB}"/>
              </a:ext>
            </a:extLst>
          </p:cNvPr>
          <p:cNvGrpSpPr/>
          <p:nvPr/>
        </p:nvGrpSpPr>
        <p:grpSpPr>
          <a:xfrm>
            <a:off x="512080" y="5892135"/>
            <a:ext cx="1998082" cy="377467"/>
            <a:chOff x="2229738" y="5215131"/>
            <a:chExt cx="1998082" cy="37746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D8DAA45-81E2-4517-9420-8A420840E3FB}"/>
                </a:ext>
              </a:extLst>
            </p:cNvPr>
            <p:cNvSpPr/>
            <p:nvPr/>
          </p:nvSpPr>
          <p:spPr>
            <a:xfrm rot="2735247">
              <a:off x="3452813" y="4544899"/>
              <a:ext cx="104775" cy="1445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AD8830-41BA-41C7-B273-1C3819AF1F85}"/>
                </a:ext>
              </a:extLst>
            </p:cNvPr>
            <p:cNvSpPr/>
            <p:nvPr/>
          </p:nvSpPr>
          <p:spPr>
            <a:xfrm rot="2735247">
              <a:off x="2899970" y="4817591"/>
              <a:ext cx="104775" cy="144523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0957928-2D48-4C3E-970D-C3C62BACF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516" y="1815313"/>
            <a:ext cx="4096322" cy="3820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3D973A-07ED-4748-99BB-F79D84E8FF14}"/>
              </a:ext>
            </a:extLst>
          </p:cNvPr>
          <p:cNvSpPr txBox="1"/>
          <p:nvPr/>
        </p:nvSpPr>
        <p:spPr>
          <a:xfrm>
            <a:off x="7052844" y="5630512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Omogućeno čitanje sa sekundarnog servera.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5DC794-E156-4AD3-8CBF-037DA5920A8F}"/>
              </a:ext>
            </a:extLst>
          </p:cNvPr>
          <p:cNvSpPr txBox="1"/>
          <p:nvPr/>
        </p:nvSpPr>
        <p:spPr>
          <a:xfrm>
            <a:off x="829284" y="1777196"/>
            <a:ext cx="5983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Dozvola </a:t>
            </a:r>
            <a:r>
              <a:rPr lang="sr-Latn-RS" b="1" dirty="0">
                <a:solidFill>
                  <a:schemeClr val="bg1"/>
                </a:solidFill>
              </a:rPr>
              <a:t>čitanja sa sekundarnih servera </a:t>
            </a:r>
            <a:r>
              <a:rPr lang="sr-Latn-RS" dirty="0">
                <a:solidFill>
                  <a:schemeClr val="bg1"/>
                </a:solidFill>
              </a:rPr>
              <a:t>u cilju </a:t>
            </a:r>
            <a:r>
              <a:rPr lang="sr-Latn-RS" b="1" dirty="0">
                <a:solidFill>
                  <a:schemeClr val="bg1"/>
                </a:solidFill>
              </a:rPr>
              <a:t>smanjenja kašnjenja odgovora </a:t>
            </a:r>
            <a:r>
              <a:rPr lang="sr-Latn-RS" dirty="0">
                <a:solidFill>
                  <a:schemeClr val="bg1"/>
                </a:solidFill>
              </a:rPr>
              <a:t>i </a:t>
            </a:r>
            <a:r>
              <a:rPr lang="sr-Latn-RS" b="1" dirty="0">
                <a:solidFill>
                  <a:schemeClr val="bg1"/>
                </a:solidFill>
              </a:rPr>
              <a:t>povećanja broja zahteva za čitanjem u jedinici vremena</a:t>
            </a:r>
            <a:r>
              <a:rPr lang="sr-Latn-RS" dirty="0">
                <a:solidFill>
                  <a:schemeClr val="bg1"/>
                </a:solidFill>
              </a:rPr>
              <a:t>.</a:t>
            </a:r>
          </a:p>
          <a:p>
            <a:endParaRPr lang="sr-Latn-RS" dirty="0">
              <a:solidFill>
                <a:schemeClr val="bg1"/>
              </a:solidFill>
            </a:endParaRPr>
          </a:p>
          <a:p>
            <a:r>
              <a:rPr lang="sr-Latn-RS" b="1" dirty="0">
                <a:solidFill>
                  <a:schemeClr val="bg1"/>
                </a:solidFill>
              </a:rPr>
              <a:t>Postojanje 5 modova</a:t>
            </a:r>
            <a:r>
              <a:rPr lang="sr-Latn-RS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primary – samo primarni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primaryPreferred – primarni ili sekundarni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secondary – samo sekundarni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secondaryPreferred – sekundarni ili primarni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</a:rPr>
              <a:t>nearest – najbliži (najmanje kašnjenje)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>
              <a:solidFill>
                <a:schemeClr val="bg1"/>
              </a:solidFill>
            </a:endParaRPr>
          </a:p>
          <a:p>
            <a:r>
              <a:rPr lang="sr-Latn-RS" dirty="0">
                <a:solidFill>
                  <a:schemeClr val="bg1"/>
                </a:solidFill>
              </a:rPr>
              <a:t>Potencijalno uvodi </a:t>
            </a:r>
            <a:r>
              <a:rPr lang="sr-Latn-RS" b="1" dirty="0">
                <a:solidFill>
                  <a:schemeClr val="bg1"/>
                </a:solidFill>
              </a:rPr>
              <a:t>problem konzistencije podataka</a:t>
            </a:r>
            <a:r>
              <a:rPr lang="sr-Latn-R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352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</TotalTime>
  <Words>814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Lord Bluebell</cp:lastModifiedBy>
  <cp:revision>131</cp:revision>
  <dcterms:created xsi:type="dcterms:W3CDTF">2018-04-24T17:14:44Z</dcterms:created>
  <dcterms:modified xsi:type="dcterms:W3CDTF">2021-05-23T19:06:40Z</dcterms:modified>
</cp:coreProperties>
</file>