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70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66" r:id="rId18"/>
    <p:sldId id="263" r:id="rId19"/>
    <p:sldId id="264" r:id="rId20"/>
    <p:sldId id="265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300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1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F0AEC-2E5D-44C1-B396-8C58BB9A9E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当被认为产生序列间隙时，</a:t>
            </a:r>
            <a:r>
              <a:rPr lang="en-US" altLang="zh-CN"/>
              <a:t>Resend Request</a:t>
            </a:r>
            <a:r>
              <a:rPr lang="zh-CN" altLang="en-US"/>
              <a:t>（重传请求）会被发出，该消息包含域</a:t>
            </a:r>
            <a:r>
              <a:rPr lang="en-US" altLang="zh-CN"/>
              <a:t>BeginSeqNo</a:t>
            </a:r>
            <a:r>
              <a:rPr lang="zh-CN" altLang="en-US"/>
              <a:t>和</a:t>
            </a:r>
            <a:r>
              <a:rPr lang="en-US" altLang="zh-CN"/>
              <a:t>EndSeqNo</a:t>
            </a:r>
            <a:r>
              <a:rPr lang="zh-CN" altLang="en-US"/>
              <a:t>，表示请求重传的消息序列区间。</a:t>
            </a:r>
            <a:endParaRPr lang="zh-CN" altLang="en-US"/>
          </a:p>
          <a:p>
            <a:r>
              <a:rPr lang="zh-CN" altLang="en-US"/>
              <a:t>当接收到重传请求时，会有三种可能方式去处理该请求。</a:t>
            </a:r>
            <a:endParaRPr lang="zh-CN" altLang="en-US"/>
          </a:p>
          <a:p>
            <a:r>
              <a:rPr lang="zh-CN" altLang="en-US"/>
              <a:t>对于第三种方式，是针对灾难性的序列恢复，大概就是需要重传的这条消息是一条莫名其妙的消息。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对于管理消息是不支持重传的，它会发送一条</a:t>
            </a:r>
            <a:r>
              <a:rPr lang="en-US" altLang="zh-CN"/>
              <a:t>GapFIll</a:t>
            </a:r>
            <a:r>
              <a:rPr lang="zh-CN" altLang="en-US"/>
              <a:t>消息代替，并指定了下次发的消息序列号</a:t>
            </a:r>
            <a:r>
              <a:rPr lang="en-US" altLang="zh-CN"/>
              <a:t>NewSeqNum</a:t>
            </a:r>
            <a:endParaRPr lang="en-US" altLang="zh-CN"/>
          </a:p>
          <a:p>
            <a:r>
              <a:rPr lang="zh-CN" altLang="en-US"/>
              <a:t>一般对于应用消息，会重发一条带有</a:t>
            </a:r>
            <a:r>
              <a:rPr lang="en-US" altLang="zh-CN"/>
              <a:t>PossDupFlag=Y</a:t>
            </a:r>
            <a:r>
              <a:rPr lang="zh-CN" altLang="en-US"/>
              <a:t>的原消息。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再举个例子就是，请求重发序列号为</a:t>
            </a:r>
            <a:r>
              <a:rPr lang="en-US" altLang="zh-CN"/>
              <a:t>5-9</a:t>
            </a:r>
            <a:r>
              <a:rPr lang="zh-CN" altLang="en-US"/>
              <a:t>的消息，其中序列为</a:t>
            </a:r>
            <a:r>
              <a:rPr lang="en-US" altLang="zh-CN"/>
              <a:t>8</a:t>
            </a:r>
            <a:r>
              <a:rPr lang="zh-CN" altLang="en-US"/>
              <a:t>的消息是应用消息，</a:t>
            </a:r>
            <a:r>
              <a:rPr lang="en-US" altLang="zh-CN"/>
              <a:t>5-7</a:t>
            </a:r>
            <a:r>
              <a:rPr lang="zh-CN" altLang="en-US"/>
              <a:t>和</a:t>
            </a:r>
            <a:r>
              <a:rPr lang="en-US" altLang="zh-CN"/>
              <a:t>9</a:t>
            </a:r>
            <a:r>
              <a:rPr lang="zh-CN" altLang="en-US"/>
              <a:t>是管理消息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较为复杂的一种情况是，请求重发</a:t>
            </a:r>
            <a:r>
              <a:rPr lang="en-US" altLang="zh-CN"/>
              <a:t>n</a:t>
            </a:r>
            <a:r>
              <a:rPr lang="zh-CN" altLang="en-US"/>
              <a:t>到</a:t>
            </a:r>
            <a:r>
              <a:rPr lang="en-US" altLang="zh-CN"/>
              <a:t>n+x</a:t>
            </a:r>
            <a:r>
              <a:rPr lang="zh-CN" altLang="en-US"/>
              <a:t>的消息，发起者发出重发请求时，接收方随即发出了一条序列号为</a:t>
            </a:r>
            <a:r>
              <a:rPr lang="en-US" altLang="zh-CN"/>
              <a:t>n+x+1</a:t>
            </a:r>
            <a:r>
              <a:rPr lang="zh-CN" altLang="en-US"/>
              <a:t>的</a:t>
            </a:r>
            <a:r>
              <a:rPr lang="en-US" altLang="zh-CN"/>
              <a:t>Order Report</a:t>
            </a:r>
            <a:r>
              <a:rPr lang="zh-CN" altLang="en-US"/>
              <a:t>消息，由于发起方发出了重传请求并且序列间隙未回复，发起方会将该</a:t>
            </a:r>
            <a:r>
              <a:rPr lang="en-US" altLang="zh-CN"/>
              <a:t>Report</a:t>
            </a:r>
            <a:r>
              <a:rPr lang="zh-CN" altLang="en-US"/>
              <a:t>消息忽略掉，就是保持</a:t>
            </a:r>
            <a:r>
              <a:rPr lang="en-US" altLang="zh-CN"/>
              <a:t>inSeqNum=n-1</a:t>
            </a:r>
            <a:endParaRPr lang="en-US" altLang="zh-CN"/>
          </a:p>
          <a:p>
            <a:r>
              <a:rPr lang="zh-CN" altLang="en-US"/>
              <a:t>然后接收方发送重传消息，发起方进行序列恢复，恢复到</a:t>
            </a:r>
            <a:r>
              <a:rPr lang="en-US" altLang="zh-CN"/>
              <a:t>n+x</a:t>
            </a:r>
            <a:endParaRPr lang="en-US" altLang="zh-CN"/>
          </a:p>
          <a:p>
            <a:r>
              <a:rPr lang="zh-CN" altLang="en-US"/>
              <a:t>这个时候接收方发来了一条序列号为</a:t>
            </a:r>
            <a:r>
              <a:rPr lang="en-US" altLang="zh-CN"/>
              <a:t>n+x+2</a:t>
            </a:r>
            <a:r>
              <a:rPr lang="zh-CN" altLang="en-US"/>
              <a:t>的</a:t>
            </a:r>
            <a:r>
              <a:rPr lang="en-US" altLang="zh-CN"/>
              <a:t>Heartbeats</a:t>
            </a:r>
            <a:r>
              <a:rPr lang="zh-CN" altLang="en-US"/>
              <a:t>消息，于是发起方又发现了序列间隙，发起方会再次发送重发请求。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首先，将要记录跟踪状态的</a:t>
            </a:r>
            <a:r>
              <a:rPr lang="en-US" altLang="zh-CN"/>
              <a:t>IO</a:t>
            </a:r>
            <a:r>
              <a:rPr lang="zh-CN" altLang="en-US"/>
              <a:t>流注册，并调用</a:t>
            </a:r>
            <a:r>
              <a:rPr lang="en-US" altLang="zh-CN"/>
              <a:t>select</a:t>
            </a:r>
            <a:r>
              <a:rPr lang="zh-CN" altLang="en-US"/>
              <a:t>方法监控注册的</a:t>
            </a:r>
            <a:r>
              <a:rPr lang="en-US" altLang="zh-CN"/>
              <a:t>IO</a:t>
            </a:r>
            <a:r>
              <a:rPr lang="zh-CN" altLang="en-US"/>
              <a:t>流状态，当数据未就绪的时候（以</a:t>
            </a:r>
            <a:r>
              <a:rPr lang="en-US" altLang="zh-CN"/>
              <a:t>read</a:t>
            </a:r>
            <a:r>
              <a:rPr lang="zh-CN" altLang="en-US"/>
              <a:t>为例），内核会阻塞用户线程，直到数据就绪，</a:t>
            </a:r>
            <a:r>
              <a:rPr lang="en-US" altLang="zh-CN"/>
              <a:t>select</a:t>
            </a:r>
            <a:r>
              <a:rPr lang="zh-CN" altLang="en-US"/>
              <a:t>返回，获得</a:t>
            </a:r>
            <a:r>
              <a:rPr lang="en-US" altLang="zh-CN"/>
              <a:t>IO</a:t>
            </a:r>
            <a:r>
              <a:rPr lang="zh-CN" altLang="en-US"/>
              <a:t>句柄和就绪事件。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Java NIO</a:t>
            </a:r>
            <a:r>
              <a:rPr lang="zh-CN" altLang="en-US" sz="1400" dirty="0"/>
              <a:t>就是基于</a:t>
            </a:r>
            <a:r>
              <a:rPr lang="en-US" altLang="zh-CN" sz="1400" dirty="0"/>
              <a:t>IO</a:t>
            </a:r>
            <a:r>
              <a:rPr lang="zh-CN" altLang="en-US" sz="1400" dirty="0"/>
              <a:t>多路复用模型，</a:t>
            </a:r>
            <a:r>
              <a:rPr lang="en-US" altLang="zh-CN" sz="1400" dirty="0"/>
              <a:t>Selector</a:t>
            </a:r>
            <a:r>
              <a:rPr lang="zh-CN" altLang="en-US" sz="1400" dirty="0"/>
              <a:t>对</a:t>
            </a:r>
            <a:r>
              <a:rPr lang="en-US" altLang="zh-CN" sz="1400" dirty="0"/>
              <a:t>kqueue/select</a:t>
            </a:r>
            <a:r>
              <a:rPr lang="zh-CN" altLang="en-US" sz="1400" dirty="0"/>
              <a:t>进行封装实现</a:t>
            </a:r>
            <a:r>
              <a:rPr lang="en-US" altLang="zh-CN" sz="1400" dirty="0"/>
              <a:t>IO</a:t>
            </a:r>
            <a:r>
              <a:rPr lang="zh-CN" altLang="en-US" sz="1400" dirty="0"/>
              <a:t>复用，以发起连接的一端为例，环境是</a:t>
            </a:r>
            <a:r>
              <a:rPr lang="en-US" altLang="zh-CN" sz="1400" dirty="0"/>
              <a:t>mac</a:t>
            </a:r>
            <a:r>
              <a:rPr lang="zh-CN" altLang="en-US" sz="1400" dirty="0"/>
              <a:t>平台，主程序打开一个</a:t>
            </a:r>
            <a:r>
              <a:rPr lang="en-US" altLang="zh-CN" sz="1400" dirty="0"/>
              <a:t>SocketChannel</a:t>
            </a:r>
            <a:r>
              <a:rPr lang="zh-CN" altLang="en-US" sz="1400" dirty="0"/>
              <a:t>（连接到某个服务端），接着打开一个</a:t>
            </a:r>
            <a:r>
              <a:rPr lang="en-US" altLang="zh-CN" sz="1400" dirty="0"/>
              <a:t>Selector</a:t>
            </a:r>
            <a:endParaRPr lang="en-US" altLang="zh-CN" sz="1400" dirty="0"/>
          </a:p>
          <a:p>
            <a:r>
              <a:rPr lang="zh-CN" altLang="en-US" sz="1400" dirty="0"/>
              <a:t>然后通过调用</a:t>
            </a:r>
            <a:r>
              <a:rPr lang="en-US" altLang="zh-CN" sz="1400" dirty="0"/>
              <a:t>channel</a:t>
            </a:r>
            <a:r>
              <a:rPr lang="zh-CN" altLang="en-US" sz="1400" dirty="0"/>
              <a:t>的</a:t>
            </a:r>
            <a:r>
              <a:rPr lang="en-US" altLang="zh-CN" sz="1400" dirty="0"/>
              <a:t>register</a:t>
            </a:r>
            <a:r>
              <a:rPr lang="zh-CN" altLang="en-US" sz="1400" dirty="0"/>
              <a:t>方法，</a:t>
            </a:r>
            <a:r>
              <a:rPr lang="en-US" altLang="zh-CN" sz="1400" dirty="0"/>
              <a:t>selector</a:t>
            </a:r>
            <a:r>
              <a:rPr lang="zh-CN" altLang="en-US" sz="1400" dirty="0"/>
              <a:t>会产生一个</a:t>
            </a:r>
            <a:r>
              <a:rPr lang="en-US" altLang="zh-CN" sz="1400" dirty="0"/>
              <a:t>Selection Key</a:t>
            </a:r>
            <a:r>
              <a:rPr lang="zh-CN" altLang="en-US" sz="1400" dirty="0"/>
              <a:t>表示一个注册，并调用</a:t>
            </a:r>
            <a:r>
              <a:rPr lang="en-US" altLang="zh-CN" sz="1400" dirty="0"/>
              <a:t>putEventOps</a:t>
            </a:r>
            <a:r>
              <a:rPr lang="zh-CN" altLang="en-US" sz="1400" dirty="0"/>
              <a:t>将要跟踪的</a:t>
            </a:r>
            <a:r>
              <a:rPr lang="en-US" altLang="zh-CN" sz="1400" dirty="0"/>
              <a:t>Socket</a:t>
            </a:r>
            <a:r>
              <a:rPr lang="zh-CN" altLang="en-US" sz="1400" dirty="0"/>
              <a:t>事件放到一个列表。</a:t>
            </a:r>
            <a:endParaRPr lang="en-US" altLang="zh-CN" sz="1400" dirty="0"/>
          </a:p>
          <a:p>
            <a:r>
              <a:rPr lang="zh-CN" altLang="en-US" sz="1400" dirty="0"/>
              <a:t>注册完</a:t>
            </a:r>
            <a:r>
              <a:rPr lang="en-US" altLang="zh-CN" sz="1400" dirty="0"/>
              <a:t>channel</a:t>
            </a:r>
            <a:r>
              <a:rPr lang="zh-CN" altLang="en-US" sz="1400" dirty="0"/>
              <a:t>后，主线程的工作就是通过</a:t>
            </a:r>
            <a:r>
              <a:rPr lang="en-US" altLang="zh-CN" sz="1400" dirty="0"/>
              <a:t>selector.select</a:t>
            </a:r>
            <a:r>
              <a:rPr lang="zh-CN" altLang="en-US" sz="1400" dirty="0"/>
              <a:t>询问有无</a:t>
            </a:r>
            <a:r>
              <a:rPr lang="en-US" altLang="zh-CN" sz="1400" dirty="0"/>
              <a:t>IO</a:t>
            </a:r>
            <a:r>
              <a:rPr lang="zh-CN" altLang="en-US" sz="1400" dirty="0"/>
              <a:t>就绪事件，</a:t>
            </a:r>
            <a:r>
              <a:rPr lang="en-US" altLang="zh-CN" sz="1400" dirty="0"/>
              <a:t>select</a:t>
            </a:r>
            <a:r>
              <a:rPr lang="zh-CN" altLang="en-US" sz="1400" dirty="0"/>
              <a:t>可能产生阻塞，可能返回多个事件（</a:t>
            </a:r>
            <a:r>
              <a:rPr lang="en-US" altLang="zh-CN" sz="1400" dirty="0"/>
              <a:t>key</a:t>
            </a:r>
            <a:r>
              <a:rPr lang="zh-CN" altLang="en-US" sz="1400" dirty="0"/>
              <a:t>），这个过程并不是轮询，因为当没有事件就绪，用户线程会阻塞，而不是轮询空耗系统资源。</a:t>
            </a:r>
            <a:endParaRPr lang="zh-CN" altLang="en-US" sz="1400" dirty="0"/>
          </a:p>
          <a:p>
            <a:r>
              <a:rPr lang="en-US" altLang="zh-CN" sz="1400" dirty="0"/>
              <a:t>Doug Lea </a:t>
            </a:r>
            <a:r>
              <a:rPr lang="zh-CN" altLang="en-US" sz="1400" dirty="0"/>
              <a:t>的《</a:t>
            </a:r>
            <a:r>
              <a:rPr lang="en-US" altLang="zh-CN" sz="1400" dirty="0"/>
              <a:t>Scalable IO In Java</a:t>
            </a:r>
            <a:r>
              <a:rPr lang="zh-CN" altLang="en-US" sz="1400" dirty="0"/>
              <a:t>》中扩展了这种</a:t>
            </a:r>
            <a:r>
              <a:rPr lang="en-US" altLang="zh-CN" sz="1400" dirty="0"/>
              <a:t>Reacot</a:t>
            </a:r>
            <a:r>
              <a:rPr lang="zh-CN" altLang="en-US" sz="1400" dirty="0"/>
              <a:t>模式，就是打开多个</a:t>
            </a:r>
            <a:r>
              <a:rPr lang="en-US" altLang="zh-CN" sz="1400" dirty="0"/>
              <a:t>selector</a:t>
            </a:r>
            <a:r>
              <a:rPr lang="zh-CN" altLang="en-US" sz="1400" dirty="0"/>
              <a:t>，让连接比较均衡的注册在这些</a:t>
            </a:r>
            <a:r>
              <a:rPr lang="en-US" altLang="zh-CN" sz="1400" dirty="0"/>
              <a:t>selector</a:t>
            </a:r>
            <a:r>
              <a:rPr lang="zh-CN" altLang="en-US" sz="1400" dirty="0"/>
              <a:t>上，其次就是处理结果的时候交给线程池去处理，而不是由</a:t>
            </a:r>
            <a:r>
              <a:rPr lang="en-US" altLang="zh-CN" sz="1400" dirty="0"/>
              <a:t>selector</a:t>
            </a:r>
            <a:r>
              <a:rPr lang="zh-CN" altLang="en-US" sz="1400" dirty="0"/>
              <a:t>监控线程去处理。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 os </a:t>
            </a:r>
            <a:r>
              <a:rPr lang="zh-CN" altLang="en-US" dirty="0"/>
              <a:t>上的</a:t>
            </a:r>
            <a:r>
              <a:rPr lang="en-US" altLang="zh-CN" dirty="0"/>
              <a:t>AIO</a:t>
            </a:r>
            <a:r>
              <a:rPr lang="zh-CN" altLang="en-US" dirty="0"/>
              <a:t>并不是真正的异步</a:t>
            </a:r>
            <a:r>
              <a:rPr lang="en-US" altLang="zh-CN" dirty="0"/>
              <a:t>IO</a:t>
            </a:r>
            <a:r>
              <a:rPr lang="zh-CN" altLang="en-US" dirty="0"/>
              <a:t>，因为它的实现也是利用了</a:t>
            </a:r>
            <a:r>
              <a:rPr lang="en-US" altLang="zh-CN" dirty="0"/>
              <a:t>kqueue</a:t>
            </a:r>
            <a:r>
              <a:rPr lang="zh-CN" altLang="en-US" dirty="0"/>
              <a:t>机制，这和</a:t>
            </a:r>
            <a:r>
              <a:rPr lang="en-US" altLang="zh-CN" dirty="0"/>
              <a:t>Java NIO</a:t>
            </a:r>
            <a:r>
              <a:rPr lang="zh-CN" altLang="en-US" dirty="0"/>
              <a:t>的本质上是一致的。</a:t>
            </a:r>
            <a:r>
              <a:rPr lang="en-US" altLang="zh-CN" dirty="0"/>
              <a:t>Java AIO</a:t>
            </a:r>
            <a:r>
              <a:rPr lang="zh-CN" altLang="en-US" dirty="0"/>
              <a:t>中有一个</a:t>
            </a:r>
            <a:r>
              <a:rPr lang="en-US" altLang="zh-CN" dirty="0"/>
              <a:t>group</a:t>
            </a:r>
            <a:r>
              <a:rPr lang="zh-CN" altLang="en-US" dirty="0"/>
              <a:t>对象，它维护了一个线程池，和一个</a:t>
            </a:r>
            <a:r>
              <a:rPr lang="en-US" altLang="zh-CN" dirty="0"/>
              <a:t>EventHandlerTask</a:t>
            </a:r>
            <a:r>
              <a:rPr lang="zh-CN" altLang="en-US" dirty="0"/>
              <a:t>，</a:t>
            </a:r>
            <a:r>
              <a:rPr lang="en-US" altLang="zh-CN" dirty="0"/>
              <a:t>EventHandlerTask</a:t>
            </a:r>
            <a:r>
              <a:rPr lang="zh-CN" altLang="en-US" dirty="0"/>
              <a:t>会运行在多条线程上，</a:t>
            </a:r>
            <a:endParaRPr lang="en-US" altLang="zh-CN" dirty="0"/>
          </a:p>
          <a:p>
            <a:r>
              <a:rPr lang="zh-CN" altLang="en-US" dirty="0"/>
              <a:t>当主线程发出一个</a:t>
            </a:r>
            <a:r>
              <a:rPr lang="en-US" altLang="zh-CN" dirty="0"/>
              <a:t>read</a:t>
            </a:r>
            <a:r>
              <a:rPr lang="zh-CN" altLang="en-US" dirty="0"/>
              <a:t>时，需要通过本地方法</a:t>
            </a:r>
            <a:r>
              <a:rPr lang="en-US" altLang="zh-CN" dirty="0"/>
              <a:t>kevent</a:t>
            </a:r>
            <a:r>
              <a:rPr lang="zh-CN" altLang="en-US" dirty="0"/>
              <a:t>托管</a:t>
            </a:r>
            <a:r>
              <a:rPr lang="en-US" altLang="zh-CN" dirty="0"/>
              <a:t>IO</a:t>
            </a:r>
            <a:r>
              <a:rPr lang="zh-CN" altLang="en-US" dirty="0"/>
              <a:t>状态，</a:t>
            </a:r>
            <a:r>
              <a:rPr lang="en-US" altLang="zh-CN" dirty="0"/>
              <a:t>task</a:t>
            </a:r>
            <a:r>
              <a:rPr lang="zh-CN" altLang="en-US" dirty="0"/>
              <a:t>就是通过</a:t>
            </a:r>
            <a:r>
              <a:rPr lang="en-US" altLang="zh-CN" dirty="0"/>
              <a:t>kevent</a:t>
            </a:r>
            <a:r>
              <a:rPr lang="zh-CN" altLang="en-US" dirty="0"/>
              <a:t>询问就绪事件（可读可写），然后处理就绪事件（进行读写），回调</a:t>
            </a:r>
            <a:r>
              <a:rPr lang="en-US" altLang="zh-CN" dirty="0"/>
              <a:t>read</a:t>
            </a:r>
            <a:r>
              <a:rPr lang="zh-CN" altLang="en-US" dirty="0"/>
              <a:t>发出时指定的完成操作的方法。</a:t>
            </a:r>
            <a:r>
              <a:rPr lang="en-US" altLang="zh-CN" dirty="0"/>
              <a:t>Mac os</a:t>
            </a:r>
            <a:r>
              <a:rPr lang="zh-CN" altLang="en-US" dirty="0"/>
              <a:t>上的</a:t>
            </a:r>
            <a:r>
              <a:rPr lang="en-US" altLang="zh-CN" dirty="0"/>
              <a:t>IO</a:t>
            </a:r>
            <a:r>
              <a:rPr lang="zh-CN" altLang="en-US" dirty="0"/>
              <a:t>操作其实是非异步的，因为在</a:t>
            </a:r>
            <a:r>
              <a:rPr lang="en-US" altLang="zh-CN" dirty="0"/>
              <a:t>Java</a:t>
            </a:r>
            <a:r>
              <a:rPr lang="zh-CN" altLang="en-US" dirty="0"/>
              <a:t>实现中调用了两次的</a:t>
            </a:r>
            <a:r>
              <a:rPr lang="en-US" altLang="zh-CN" dirty="0"/>
              <a:t>IO</a:t>
            </a:r>
            <a:r>
              <a:rPr lang="zh-CN" altLang="en-US" dirty="0"/>
              <a:t>请求。</a:t>
            </a:r>
            <a:endParaRPr lang="en-US" altLang="zh-CN" dirty="0"/>
          </a:p>
          <a:p>
            <a:r>
              <a:rPr lang="zh-CN" altLang="en-US" dirty="0"/>
              <a:t>但在主线程看来它是异步的操作，整过过程是异步的。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 AIO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是的实现是真正异步的，因为</a:t>
            </a:r>
            <a:r>
              <a:rPr lang="en-US" altLang="zh-CN" dirty="0"/>
              <a:t>Windows</a:t>
            </a:r>
            <a:r>
              <a:rPr lang="zh-CN" altLang="en-US" dirty="0"/>
              <a:t>具有支持异步操作的</a:t>
            </a:r>
            <a:r>
              <a:rPr lang="en-US" altLang="zh-CN" dirty="0"/>
              <a:t>API</a:t>
            </a:r>
            <a:r>
              <a:rPr lang="zh-CN" altLang="en-US" dirty="0"/>
              <a:t>，即</a:t>
            </a:r>
            <a:r>
              <a:rPr lang="en-US" altLang="zh-CN" dirty="0"/>
              <a:t>IOCP</a:t>
            </a:r>
            <a:r>
              <a:rPr lang="zh-CN" altLang="en-US" dirty="0"/>
              <a:t>。与</a:t>
            </a:r>
            <a:r>
              <a:rPr lang="en-US" altLang="zh-CN" dirty="0"/>
              <a:t>mac os </a:t>
            </a:r>
            <a:r>
              <a:rPr lang="zh-CN" altLang="en-US" dirty="0"/>
              <a:t>不同的是，当</a:t>
            </a:r>
            <a:r>
              <a:rPr lang="en-US" altLang="zh-CN" dirty="0"/>
              <a:t>task</a:t>
            </a:r>
            <a:r>
              <a:rPr lang="zh-CN" altLang="en-US" dirty="0"/>
              <a:t>询问内核的是是否有完成事件，</a:t>
            </a:r>
            <a:r>
              <a:rPr lang="en-US" altLang="zh-CN" dirty="0"/>
              <a:t>task</a:t>
            </a:r>
            <a:r>
              <a:rPr lang="zh-CN" altLang="en-US" dirty="0"/>
              <a:t>处理完成事件不需要再进行读写，只需要回调完成方法。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CC51-6508-4E49-9E7A-30A24593E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如果一个企业已经建立了一个</a:t>
            </a:r>
            <a:r>
              <a:rPr lang="en-US" altLang="zh-CN"/>
              <a:t>FIX</a:t>
            </a:r>
            <a:r>
              <a:rPr lang="zh-CN" altLang="en-US"/>
              <a:t>会话了，那么在次请求登陆，该请求不会发送</a:t>
            </a:r>
            <a:r>
              <a:rPr lang="en-US" altLang="zh-CN"/>
              <a:t>logout</a:t>
            </a:r>
            <a:r>
              <a:rPr lang="zh-CN" altLang="en-US"/>
              <a:t>消息，直接断掉连接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试用期总结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AIO(windows)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3032"/>
            <a:ext cx="12192000" cy="545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AIO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比较 </a:t>
            </a:r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mac os</a:t>
            </a:r>
            <a:r>
              <a:rPr lang="zh-CN" altLang="en-US" dirty="0"/>
              <a:t>上的</a:t>
            </a:r>
            <a:r>
              <a:rPr lang="en-US" altLang="zh-CN" dirty="0"/>
              <a:t>Java AIO</a:t>
            </a:r>
            <a:r>
              <a:rPr lang="zh-CN" altLang="en-US" dirty="0"/>
              <a:t>实现实质上使用</a:t>
            </a:r>
            <a:r>
              <a:rPr lang="en-US" altLang="zh-CN" dirty="0"/>
              <a:t>kqueue</a:t>
            </a:r>
            <a:r>
              <a:rPr lang="zh-CN" altLang="en-US" dirty="0"/>
              <a:t>多路复用机制模拟异步</a:t>
            </a:r>
            <a:r>
              <a:rPr lang="en-US" altLang="zh-CN" dirty="0"/>
              <a:t>IO</a:t>
            </a:r>
            <a:r>
              <a:rPr lang="zh-CN" altLang="en-US" dirty="0"/>
              <a:t>操作，实质的</a:t>
            </a:r>
            <a:r>
              <a:rPr lang="en-US" altLang="zh-CN" dirty="0"/>
              <a:t>IO</a:t>
            </a:r>
            <a:r>
              <a:rPr lang="zh-CN" altLang="en-US" dirty="0"/>
              <a:t>操作是同步的（当</a:t>
            </a:r>
            <a:r>
              <a:rPr lang="en-US" altLang="zh-CN" dirty="0"/>
              <a:t>IO</a:t>
            </a:r>
            <a:r>
              <a:rPr lang="zh-CN" altLang="en-US" dirty="0"/>
              <a:t>为可读或可写时通知用户线程，</a:t>
            </a:r>
            <a:r>
              <a:rPr lang="en-US" altLang="zh-CN" dirty="0"/>
              <a:t>IO</a:t>
            </a:r>
            <a:r>
              <a:rPr lang="zh-CN" altLang="en-US" dirty="0"/>
              <a:t>操作过程是同步的），但在用户程序来看，过程是异步的，</a:t>
            </a:r>
            <a:r>
              <a:rPr lang="en-US" altLang="zh-CN" dirty="0"/>
              <a:t>IO</a:t>
            </a:r>
            <a:r>
              <a:rPr lang="zh-CN" altLang="en-US" dirty="0"/>
              <a:t>操作也是异步的。这和使用</a:t>
            </a:r>
            <a:r>
              <a:rPr lang="en-US" altLang="zh-CN" dirty="0"/>
              <a:t>Selector</a:t>
            </a:r>
            <a:r>
              <a:rPr lang="zh-CN" altLang="en-US" dirty="0"/>
              <a:t>多路复用机制本质上是一致的。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Java AIO</a:t>
            </a:r>
            <a:r>
              <a:rPr lang="zh-CN" altLang="en-US" dirty="0"/>
              <a:t>实现实质上使用了</a:t>
            </a:r>
            <a:r>
              <a:rPr lang="en-US" altLang="zh-CN" dirty="0"/>
              <a:t>IOCP</a:t>
            </a:r>
            <a:r>
              <a:rPr lang="zh-CN" altLang="en-US" dirty="0"/>
              <a:t>（</a:t>
            </a:r>
            <a:r>
              <a:rPr lang="en-US" altLang="zh-CN" dirty="0"/>
              <a:t>Input/Output Completion Port</a:t>
            </a:r>
            <a:r>
              <a:rPr lang="zh-CN" altLang="en-US" dirty="0"/>
              <a:t>）机制，</a:t>
            </a:r>
            <a:r>
              <a:rPr lang="en-US" altLang="zh-CN" dirty="0"/>
              <a:t>IOCP</a:t>
            </a:r>
            <a:r>
              <a:rPr lang="zh-CN" altLang="en-US" dirty="0"/>
              <a:t>是真正支持异步</a:t>
            </a:r>
            <a:r>
              <a:rPr lang="en-US" altLang="zh-CN" dirty="0"/>
              <a:t>IO</a:t>
            </a:r>
            <a:r>
              <a:rPr lang="zh-CN" altLang="en-US" dirty="0"/>
              <a:t>操作的编程接口（</a:t>
            </a:r>
            <a:r>
              <a:rPr lang="en-US" altLang="zh-CN" dirty="0"/>
              <a:t>IO</a:t>
            </a:r>
            <a:r>
              <a:rPr lang="zh-CN" altLang="en-US" dirty="0"/>
              <a:t>操作完成时通知用户线程）。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和同步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4547413"/>
          </a:xfrm>
        </p:spPr>
        <p:txBody>
          <a:bodyPr>
            <a:normAutofit/>
          </a:bodyPr>
          <a:lstStyle/>
          <a:p>
            <a:r>
              <a:rPr lang="zh-CN" altLang="en-US" dirty="0"/>
              <a:t>同步</a:t>
            </a:r>
            <a:r>
              <a:rPr lang="en-US" altLang="zh-CN" dirty="0"/>
              <a:t>IO</a:t>
            </a:r>
            <a:r>
              <a:rPr lang="zh-CN" altLang="en-US" dirty="0"/>
              <a:t>在做</a:t>
            </a:r>
            <a:r>
              <a:rPr lang="en-US" altLang="zh-CN" dirty="0"/>
              <a:t>IO</a:t>
            </a:r>
            <a:r>
              <a:rPr lang="zh-CN" altLang="en-US" dirty="0"/>
              <a:t>操作时会使线程阻塞。之前所述的</a:t>
            </a:r>
            <a:r>
              <a:rPr lang="en-US" altLang="zh-CN" dirty="0"/>
              <a:t>blocking IO</a:t>
            </a:r>
            <a:r>
              <a:rPr lang="zh-CN" altLang="en-US" dirty="0"/>
              <a:t>，</a:t>
            </a:r>
            <a:r>
              <a:rPr lang="en-US" altLang="zh-CN" dirty="0"/>
              <a:t>non-blocking IO</a:t>
            </a:r>
            <a:r>
              <a:rPr lang="zh-CN" altLang="en-US" dirty="0"/>
              <a:t>，</a:t>
            </a:r>
            <a:r>
              <a:rPr lang="en-US" altLang="zh-CN" dirty="0"/>
              <a:t>IO multiplexing</a:t>
            </a:r>
            <a:r>
              <a:rPr lang="zh-CN" altLang="en-US" dirty="0"/>
              <a:t>都属于</a:t>
            </a:r>
            <a:r>
              <a:rPr lang="en-US" altLang="zh-CN" dirty="0"/>
              <a:t>synchronous IO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NIO-blocking IO</a:t>
            </a:r>
            <a:r>
              <a:rPr lang="zh-CN" altLang="en-US" dirty="0"/>
              <a:t>使线程忙于</a:t>
            </a:r>
            <a:r>
              <a:rPr lang="en-US" altLang="zh-CN" dirty="0"/>
              <a:t>IO</a:t>
            </a:r>
            <a:r>
              <a:rPr lang="zh-CN" altLang="en-US" dirty="0"/>
              <a:t>操作，处于一种“阻塞”的状态。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只是发起</a:t>
            </a:r>
            <a:r>
              <a:rPr lang="en-US" altLang="zh-CN" dirty="0"/>
              <a:t>IO </a:t>
            </a:r>
            <a:r>
              <a:rPr lang="zh-CN" altLang="en-US" dirty="0"/>
              <a:t>操作，用户线程没有做实质的</a:t>
            </a:r>
            <a:r>
              <a:rPr lang="en-US" altLang="zh-CN" dirty="0"/>
              <a:t>IO</a:t>
            </a:r>
            <a:r>
              <a:rPr lang="zh-CN" altLang="en-US" dirty="0"/>
              <a:t>操作，更没有处于等待状态。实质的</a:t>
            </a:r>
            <a:r>
              <a:rPr lang="en-US" altLang="zh-CN" dirty="0"/>
              <a:t>IO</a:t>
            </a:r>
            <a:r>
              <a:rPr lang="zh-CN" altLang="en-US" dirty="0"/>
              <a:t>操作有内核完成。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IO</a:t>
            </a:r>
            <a:r>
              <a:rPr lang="zh-CN" altLang="en-US" dirty="0"/>
              <a:t>模型和多路复用模型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IO</a:t>
            </a:r>
            <a:r>
              <a:rPr lang="zh-CN" altLang="en-US" dirty="0"/>
              <a:t>情况下，需要一个线程处理一个</a:t>
            </a:r>
            <a:r>
              <a:rPr lang="en-US" altLang="zh-CN" dirty="0"/>
              <a:t>IO</a:t>
            </a:r>
            <a:r>
              <a:rPr lang="zh-CN" altLang="en-US" dirty="0"/>
              <a:t>，随着</a:t>
            </a:r>
            <a:r>
              <a:rPr lang="en-US" altLang="zh-CN" dirty="0"/>
              <a:t>IO</a:t>
            </a:r>
            <a:r>
              <a:rPr lang="zh-CN" altLang="en-US" dirty="0"/>
              <a:t>数据的增加，线程的数量逐增，系统性能大，处理消息的能力会下降。</a:t>
            </a:r>
            <a:endParaRPr lang="zh-CN" altLang="en-US" dirty="0"/>
          </a:p>
          <a:p>
            <a:r>
              <a:rPr lang="zh-CN" altLang="en-US" dirty="0"/>
              <a:t>多路复用模型可以一个线程处理多个连接，它并不意味着处理速度的提升。在单线程的</a:t>
            </a:r>
            <a:r>
              <a:rPr lang="en-US" altLang="zh-CN" dirty="0"/>
              <a:t>reactor</a:t>
            </a:r>
            <a:r>
              <a:rPr lang="zh-CN" altLang="en-US" dirty="0"/>
              <a:t>模式下进行扩展，可以充分利用多处理器系统，增大连接处理量。</a:t>
            </a:r>
            <a:endParaRPr lang="en-US" altLang="zh-CN" dirty="0"/>
          </a:p>
          <a:p>
            <a:r>
              <a:rPr lang="zh-CN" altLang="en-US" dirty="0"/>
              <a:t>对于少连接，更建议使用阻塞</a:t>
            </a:r>
            <a:r>
              <a:rPr lang="en-US" altLang="zh-CN" dirty="0"/>
              <a:t>IO</a:t>
            </a:r>
            <a:r>
              <a:rPr lang="zh-CN" altLang="en-US" dirty="0"/>
              <a:t>模型，比起多路复用，它更易于实现。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</a:t>
            </a:r>
            <a:r>
              <a:rPr lang="en-US" altLang="zh-CN" dirty="0"/>
              <a:t>IO</a:t>
            </a:r>
            <a:r>
              <a:rPr lang="zh-CN" altLang="en-US" dirty="0"/>
              <a:t>的比较</a:t>
            </a:r>
            <a:endParaRPr lang="zh-CN" altLang="en-US" dirty="0"/>
          </a:p>
        </p:txBody>
      </p:sp>
      <p:pic>
        <p:nvPicPr>
          <p:cNvPr id="1026" name="Picture 2" descr="http://hi.csdn.net/attachment/201007/31/0_1280551552NVgW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4" y="2241245"/>
            <a:ext cx="8170093" cy="43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Reactor</a:t>
            </a:r>
            <a:r>
              <a:rPr lang="zh-CN" altLang="en-US" dirty="0"/>
              <a:t>模式类图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241" y="1930400"/>
            <a:ext cx="5447619" cy="3771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Reactor</a:t>
            </a:r>
            <a:r>
              <a:rPr lang="zh-CN" altLang="en-US" dirty="0"/>
              <a:t>模式时序图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614" y="1663957"/>
            <a:ext cx="5619048" cy="3761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Proactor</a:t>
            </a:r>
            <a:r>
              <a:rPr lang="zh-CN" altLang="en-US" dirty="0"/>
              <a:t>模式类图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491" y="1707356"/>
            <a:ext cx="6895238" cy="3752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Proactor</a:t>
            </a:r>
            <a:r>
              <a:rPr lang="zh-CN" altLang="en-US" dirty="0"/>
              <a:t>模式时序图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28" y="2059188"/>
            <a:ext cx="6371429" cy="45238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FIX协议即金融交易协议</a:t>
            </a:r>
            <a:endParaRPr lang="en-US"/>
          </a:p>
          <a:p>
            <a:r>
              <a:rPr lang="en-US"/>
              <a:t>FIX协议包括会话层和应用层</a:t>
            </a:r>
            <a:endParaRPr lang="en-US"/>
          </a:p>
          <a:p>
            <a:r>
              <a:rPr lang="en-US"/>
              <a:t>FIX会话层对数据传输作控制要求</a:t>
            </a:r>
            <a:endParaRPr lang="en-US"/>
          </a:p>
          <a:p>
            <a:r>
              <a:rPr lang="en-US"/>
              <a:t>FIX应用层则定义了商业相关的数据内容。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模型总结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非阻塞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多路复用模型</a:t>
            </a:r>
            <a:endParaRPr lang="en-US" altLang="zh-CN" dirty="0"/>
          </a:p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FIX消息的一般格式为：一个标准头+消息体+一个标准的尾部</a:t>
            </a:r>
            <a:endParaRPr lang="en-US"/>
          </a:p>
          <a:p>
            <a:r>
              <a:rPr lang="en-US"/>
              <a:t>目前，FIX协议存在2种语法格式。</a:t>
            </a:r>
            <a:endParaRPr lang="en-US"/>
          </a:p>
          <a:p>
            <a:r>
              <a:rPr lang="en-US"/>
              <a:t>1 “标记=值”语法格式</a:t>
            </a:r>
            <a:endParaRPr lang="en-US"/>
          </a:p>
          <a:p>
            <a:r>
              <a:rPr lang="en-US"/>
              <a:t>2 “FIXML语法”语法格式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“标记=值”语法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4990"/>
            <a:ext cx="10515600" cy="4427855"/>
          </a:xfrm>
        </p:spPr>
        <p:txBody>
          <a:bodyPr>
            <a:normAutofit/>
          </a:bodyPr>
          <a:lstStyle/>
          <a:p>
            <a:r>
              <a:rPr lang="en-US" dirty="0" err="1"/>
              <a:t>每个消息由多个由“标记</a:t>
            </a:r>
            <a:r>
              <a:rPr lang="en-US" dirty="0"/>
              <a:t>=</a:t>
            </a:r>
            <a:r>
              <a:rPr lang="en-US" dirty="0" err="1"/>
              <a:t>值”数据域的流构成，每个“标记</a:t>
            </a:r>
            <a:r>
              <a:rPr lang="en-US" dirty="0"/>
              <a:t>=</a:t>
            </a:r>
            <a:r>
              <a:rPr lang="en-US" dirty="0" err="1"/>
              <a:t>值”数据域由分界符“SOH”（</a:t>
            </a:r>
            <a:r>
              <a:rPr lang="en-US" altLang="zh-CN" dirty="0" err="1"/>
              <a:t>ascii</a:t>
            </a:r>
            <a:r>
              <a:rPr lang="en-US" altLang="zh-CN" dirty="0"/>
              <a:t>: </a:t>
            </a:r>
            <a:r>
              <a:rPr lang="en-US" dirty="0"/>
              <a:t>0x01）隔开的</a:t>
            </a:r>
            <a:r>
              <a:rPr lang="zh-CN" altLang="en-US" dirty="0"/>
              <a:t>。</a:t>
            </a:r>
            <a:r>
              <a:rPr lang="en-US" dirty="0" err="1"/>
              <a:t>所有的标记都有一个特定的值，代表特定的意义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消息头的前三个域是BeginString</a:t>
            </a:r>
            <a:r>
              <a:rPr lang="en-US" dirty="0"/>
              <a:t>(tag #8)+</a:t>
            </a:r>
            <a:r>
              <a:rPr lang="en-US" dirty="0" err="1"/>
              <a:t>BodyLenth</a:t>
            </a:r>
            <a:r>
              <a:rPr lang="en-US" dirty="0"/>
              <a:t>(tag#9)+MsgType(tag#35)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标准消息尾的最后一个域为CheckSum</a:t>
            </a:r>
            <a:r>
              <a:rPr lang="en-US" dirty="0"/>
              <a:t>(tag#10)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BodyLength &amp; CheckSum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BodyLength是从BodyLength数据域后的数据域开始计算，不包括checkSum</a:t>
            </a:r>
            <a:endParaRPr lang="en-US"/>
          </a:p>
          <a:p>
            <a:r>
              <a:rPr lang="en-US">
                <a:sym typeface="+mn-ea"/>
              </a:rPr>
              <a:t>checkSum是从BeginString数据域开始计算，不包括checkSum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如消息8=FIX.4.0^9=length^A^10=checkSum^</a:t>
            </a:r>
            <a:r>
              <a:rPr lang="zh-CN" altLang="en-US">
                <a:sym typeface="+mn-ea"/>
              </a:rPr>
              <a:t>（假设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表示了多个域，</a:t>
            </a:r>
            <a:r>
              <a:rPr lang="en-US" altLang="zh-CN">
                <a:sym typeface="+mn-ea"/>
              </a:rPr>
              <a:t>^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0x01</a:t>
            </a:r>
            <a:r>
              <a:rPr lang="zh-CN" altLang="en-US">
                <a:sym typeface="+mn-ea"/>
              </a:rPr>
              <a:t>）</a:t>
            </a:r>
            <a:endParaRPr lang="en-US"/>
          </a:p>
          <a:p>
            <a:r>
              <a:rPr lang="en-US">
                <a:sym typeface="+mn-ea"/>
              </a:rPr>
              <a:t>Length = (A^).length()</a:t>
            </a:r>
            <a:endParaRPr lang="en-US"/>
          </a:p>
          <a:p>
            <a:r>
              <a:rPr lang="en-US">
                <a:sym typeface="+mn-ea"/>
              </a:rPr>
              <a:t>checkSum=sum((8=FIX.4.0^9=length^A^).getBytes())%256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 </a:t>
            </a:r>
            <a:r>
              <a:rPr lang="en-US" dirty="0" err="1"/>
              <a:t>发起者</a:t>
            </a:r>
            <a:r>
              <a:rPr lang="en-US" dirty="0"/>
              <a:t> </a:t>
            </a:r>
            <a:r>
              <a:rPr lang="en-US" dirty="0" err="1"/>
              <a:t>建立通信连路，通过发送初始Logon消息发起会话的参与方</a:t>
            </a:r>
            <a:r>
              <a:rPr lang="en-US" dirty="0"/>
              <a:t>。</a:t>
            </a:r>
            <a:endParaRPr lang="en-US" dirty="0"/>
          </a:p>
          <a:p>
            <a:r>
              <a:rPr lang="en-US" dirty="0"/>
              <a:t>Acceptor </a:t>
            </a:r>
            <a:r>
              <a:rPr lang="en-US" dirty="0" err="1"/>
              <a:t>接收方</a:t>
            </a:r>
            <a:r>
              <a:rPr lang="en-US" dirty="0"/>
              <a:t> </a:t>
            </a:r>
            <a:r>
              <a:rPr lang="en-US" dirty="0" err="1"/>
              <a:t>FIX会话的接收方。负责执行第一层次的认证和通过传输Logon消息的确认正式声明连接请求被接受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1、Sequence Numbers序列编号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" y="1588770"/>
            <a:ext cx="8596630" cy="5061585"/>
          </a:xfrm>
        </p:spPr>
        <p:txBody>
          <a:bodyPr/>
          <a:lstStyle/>
          <a:p>
            <a:r>
              <a:rPr lang="en-US"/>
              <a:t>每条消息都有一个序列号，标记为35(MsgSeqNum)。会话开始第一条消息的MsgSeqNum=1，之后每一条同向消息逐1递增。消息传递会话双方都有一个InSeqNum和OutSeqNum，分别表示确认的消息的最大MsgSeqNum，OutSeqNum表示发出的最新消息的MsgSeqNum。在没有消息传递的会话状态中，没有消息空隙的序列号应满足：</a:t>
            </a:r>
            <a:endParaRPr lang="en-US"/>
          </a:p>
          <a:p>
            <a:pPr marL="0" indent="0">
              <a:buNone/>
            </a:pPr>
            <a:r>
              <a:rPr lang="en-US"/>
              <a:t>   InSeqNum(A)=OutSeqNum(B), OutSeqNum(A)=InSeqNum(B)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序列号的作用是标识消息</a:t>
            </a:r>
            <a:r>
              <a:rPr lang="zh-CN" altLang="en-US">
                <a:sym typeface="+mn-ea"/>
              </a:rPr>
              <a:t>以确认消息</a:t>
            </a:r>
            <a:r>
              <a:rPr lang="en-US">
                <a:sym typeface="+mn-ea"/>
              </a:rPr>
              <a:t>，当会话断开重连</a:t>
            </a:r>
            <a:r>
              <a:rPr lang="zh-CN" altLang="en-US">
                <a:sym typeface="+mn-ea"/>
              </a:rPr>
              <a:t>后</a:t>
            </a:r>
            <a:r>
              <a:rPr lang="en-US">
                <a:sym typeface="+mn-ea"/>
              </a:rPr>
              <a:t>进行消息同步。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Expected SeqNum</a:t>
            </a:r>
            <a:r>
              <a:rPr lang="zh-CN" altLang="en-US"/>
              <a:t>（期望收到的消息序号）</a:t>
            </a:r>
            <a:r>
              <a:rPr lang="en-US"/>
              <a:t>=InSeqNum+1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en-US" altLang="zh-CN"/>
              <a:t>Expected SeqNum&lt;MsgSeqNum</a:t>
            </a:r>
            <a:r>
              <a:rPr lang="zh-CN" altLang="en-US"/>
              <a:t>时，会被认为产生了</a:t>
            </a:r>
            <a:r>
              <a:rPr lang="en-US" altLang="zh-CN"/>
              <a:t>“</a:t>
            </a:r>
            <a:r>
              <a:rPr lang="zh-CN" altLang="en-US"/>
              <a:t>序列间隙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 lang="en-US"/>
              <a:t>Heartbeats</a:t>
            </a:r>
            <a:r>
              <a:rPr lang="zh-CN" altLang="en-US"/>
              <a:t>心跳消息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为了判断连接是否端开，会话双方会发送Heartbeats消息确认连接正常。</a:t>
            </a:r>
            <a:endParaRPr lang="en-US"/>
          </a:p>
          <a:p>
            <a:r>
              <a:rPr lang="en-US"/>
              <a:t>心跳消息的发起者是Initiator。</a:t>
            </a:r>
            <a:endParaRPr lang="en-US"/>
          </a:p>
          <a:p>
            <a:r>
              <a:rPr lang="en-US"/>
              <a:t>Heartbeats Interval</a:t>
            </a:r>
            <a:r>
              <a:rPr lang="zh-CN" altLang="en-US"/>
              <a:t>会话双方一致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TestRequest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TestRequest</a:t>
            </a:r>
            <a:r>
              <a:rPr lang="zh-CN" altLang="en-US"/>
              <a:t>强制请求一个</a:t>
            </a:r>
            <a:r>
              <a:rPr lang="en-US" altLang="zh-CN"/>
              <a:t>Heartbeats</a:t>
            </a:r>
            <a:r>
              <a:rPr lang="zh-CN" altLang="en-US"/>
              <a:t>，用来检查序列或检测连接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该消息带有</a:t>
            </a:r>
            <a:r>
              <a:rPr lang="en-US" altLang="zh-CN"/>
              <a:t>TestReqID</a:t>
            </a:r>
            <a:r>
              <a:rPr lang="zh-CN" altLang="en-US"/>
              <a:t>域，回复的</a:t>
            </a:r>
            <a:r>
              <a:rPr lang="en-US" altLang="zh-CN"/>
              <a:t>Heartbeats</a:t>
            </a:r>
            <a:r>
              <a:rPr lang="zh-CN" altLang="en-US"/>
              <a:t>消息需要带有</a:t>
            </a:r>
            <a:r>
              <a:rPr lang="en-US" altLang="zh-CN"/>
              <a:t>TestReq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</a:t>
            </a:r>
            <a:r>
              <a:rPr lang="zh-CN" altLang="en-US"/>
              <a:t>会话层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Logon(</a:t>
            </a:r>
            <a:r>
              <a:rPr lang="zh-CN" altLang="en-US" dirty="0"/>
              <a:t>验证</a:t>
            </a:r>
            <a:r>
              <a:rPr lang="en-US" dirty="0"/>
              <a:t>SenderCompID</a:t>
            </a:r>
            <a:r>
              <a:rPr lang="zh-CN" altLang="en-US" dirty="0"/>
              <a:t>、</a:t>
            </a:r>
            <a:r>
              <a:rPr lang="en-US" altLang="zh-CN" dirty="0"/>
              <a:t>TargetCompID</a:t>
            </a:r>
            <a:r>
              <a:rPr lang="zh-CN" altLang="en-US" dirty="0"/>
              <a:t>（事实上每个消息都有的）等）</a:t>
            </a:r>
            <a:endParaRPr lang="en-US" altLang="zh-CN" dirty="0"/>
          </a:p>
          <a:p>
            <a:r>
              <a:rPr lang="en-US" dirty="0"/>
              <a:t>Logout</a:t>
            </a:r>
            <a:endParaRPr lang="en-US" dirty="0"/>
          </a:p>
          <a:p>
            <a:r>
              <a:rPr lang="en-US" altLang="zh-CN" dirty="0">
                <a:sym typeface="+mn-ea"/>
              </a:rPr>
              <a:t>Message Recovery</a:t>
            </a:r>
            <a:endParaRPr lang="en-US" altLang="zh-CN" dirty="0">
              <a:sym typeface="+mn-ea"/>
            </a:endParaRPr>
          </a:p>
          <a:p>
            <a:r>
              <a:rPr lang="en-US" dirty="0">
                <a:sym typeface="+mn-ea"/>
              </a:rPr>
              <a:t>Heartbeats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Reject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logon</a:t>
            </a:r>
            <a:endParaRPr lang="en-US"/>
          </a:p>
        </p:txBody>
      </p:sp>
      <p:pic>
        <p:nvPicPr>
          <p:cNvPr id="3" name="Picture 2" descr="Screen Shot 2018-09-20 at 5.44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8395" y="485140"/>
            <a:ext cx="8863330" cy="5485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logout</a:t>
            </a:r>
            <a:endParaRPr lang="en-US"/>
          </a:p>
        </p:txBody>
      </p:sp>
      <p:pic>
        <p:nvPicPr>
          <p:cNvPr id="3" name="Picture 2" descr="Screen Shot 2018-09-21 at 10.09.5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85" y="45085"/>
            <a:ext cx="7771130" cy="6768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469" y="1288734"/>
            <a:ext cx="8596668" cy="3880773"/>
          </a:xfrm>
        </p:spPr>
        <p:txBody>
          <a:bodyPr/>
          <a:lstStyle/>
          <a:p>
            <a:r>
              <a:rPr lang="zh-CN" altLang="en-US" dirty="0"/>
              <a:t>以读取数据为例，</a:t>
            </a:r>
            <a:r>
              <a:rPr lang="zh-CN" altLang="zh-CN" dirty="0"/>
              <a:t>用户线程发起</a:t>
            </a:r>
            <a:r>
              <a:rPr lang="en-US" altLang="zh-CN" dirty="0"/>
              <a:t>read</a:t>
            </a:r>
            <a:r>
              <a:rPr lang="zh-CN" altLang="zh-CN" dirty="0"/>
              <a:t>请求，缓冲池数据不满足请求时，用户线程被阻塞，直到数据满足请求，完成</a:t>
            </a:r>
            <a:r>
              <a:rPr lang="en-US" altLang="zh-CN" dirty="0"/>
              <a:t>read</a:t>
            </a:r>
            <a:r>
              <a:rPr lang="zh-CN" altLang="zh-CN" dirty="0"/>
              <a:t>操作，线程阻塞解除。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Picture 4" descr="Screen Shot 2018-09-20 at 5.45.4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2062480"/>
            <a:ext cx="6349365" cy="36696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Recovery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518922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Resend Requet是一种FIX消息类型，该消息包含域BeginSeqNo和EndSeqNo</a:t>
            </a:r>
            <a:endParaRPr lang="en-US"/>
          </a:p>
          <a:p>
            <a:r>
              <a:rPr lang="en-US"/>
              <a:t>1. 请求一个单一消息， BeginSeqNo=EndSeqNo</a:t>
            </a:r>
            <a:endParaRPr lang="en-US"/>
          </a:p>
          <a:p>
            <a:r>
              <a:rPr lang="en-US"/>
              <a:t>2. 请求一定范围内的消息，BeginSeqNo=请求范围内第一个消息，EndSeqNo=请求范围内最后一个消息。</a:t>
            </a:r>
            <a:endParaRPr lang="en-US"/>
          </a:p>
          <a:p>
            <a:r>
              <a:rPr lang="en-US"/>
              <a:t>3. 请求特定消息的所有后续消息：BeginSeqNo=请求范围内第一个消息，EndSeqNo=0</a:t>
            </a:r>
            <a:endParaRPr lang="en-US"/>
          </a:p>
          <a:p>
            <a:endParaRPr lang="en-US"/>
          </a:p>
          <a:p>
            <a:r>
              <a:rPr lang="en-US"/>
              <a:t>当一端发送Resend Request时，接收端会有三种方式处理ResendRequest(假设BeginSeqNo=EndSeqNo=100,表示重发MsgSeqNum=100的消息）</a:t>
            </a:r>
            <a:endParaRPr lang="en-US"/>
          </a:p>
          <a:p>
            <a:r>
              <a:rPr lang="en-US"/>
              <a:t>1、发送带有43(PossDupFlag)=Y的原消息，CheckSum, OrigSendingTime, SendingTime, BodyLength这些域将会改变，与加密相关的域也有可能改变。</a:t>
            </a:r>
            <a:endParaRPr lang="en-US"/>
          </a:p>
          <a:p>
            <a:r>
              <a:rPr lang="en-US"/>
              <a:t>2、发送PossDupFlag=Y,GapFillFlag=Y，NewSeqNo=101的Sequence Reset消息代替管理和应用消息的重传</a:t>
            </a:r>
            <a:endParaRPr lang="en-US"/>
          </a:p>
          <a:p>
            <a:r>
              <a:rPr lang="en-US"/>
              <a:t>3、发送NewSeqNo=101的Sequence Reset消息强制进行序列号的同步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5560" cy="132588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Message Recovery</a:t>
            </a:r>
            <a:endParaRPr lang="en-US" dirty="0"/>
          </a:p>
        </p:txBody>
      </p:sp>
      <p:pic>
        <p:nvPicPr>
          <p:cNvPr id="10" name="Picture 9" descr="Screen Shot 2018-09-13 at 4.05.0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1041400"/>
            <a:ext cx="7098665" cy="50793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Recovery</a:t>
            </a:r>
            <a:endParaRPr lang="en-US"/>
          </a:p>
        </p:txBody>
      </p:sp>
      <p:pic>
        <p:nvPicPr>
          <p:cNvPr id="4" name="Picture 3" descr="Screen Shot 2018-09-13 at 3.41.4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1812925"/>
            <a:ext cx="7758430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Message Recovery</a:t>
            </a:r>
            <a:endParaRPr lang="en-US"/>
          </a:p>
        </p:txBody>
      </p:sp>
      <p:pic>
        <p:nvPicPr>
          <p:cNvPr id="3" name="Picture 2" descr="Screen Shot 2018-09-21 at 3.07.5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1700530"/>
            <a:ext cx="8037830" cy="44697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Heartbeats</a:t>
            </a:r>
            <a:br>
              <a:rPr lang="en-US"/>
            </a:br>
            <a:r>
              <a:rPr lang="zh-CN" altLang="en-US"/>
              <a:t>断线情况</a:t>
            </a:r>
            <a:endParaRPr lang="zh-CN" altLang="en-US"/>
          </a:p>
        </p:txBody>
      </p:sp>
      <p:pic>
        <p:nvPicPr>
          <p:cNvPr id="3" name="Picture 2" descr="Screen Shot 2018-09-21 at 3.07.2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910" y="1225550"/>
            <a:ext cx="5701665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当收到一条不符合会话规则，而不能被正确处理的消息时，会话</a:t>
            </a:r>
            <a:r>
              <a:rPr lang="en-US" altLang="zh-CN" dirty="0"/>
              <a:t>Reject</a:t>
            </a:r>
            <a:r>
              <a:rPr lang="zh-CN" altLang="en-US" dirty="0"/>
              <a:t>消息会被发送。</a:t>
            </a:r>
            <a:endParaRPr lang="zh-CN" altLang="en-US" dirty="0"/>
          </a:p>
          <a:p>
            <a:r>
              <a:rPr lang="zh-CN" altLang="en-US" dirty="0"/>
              <a:t>发送驳回消息的例子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SenderCompID</a:t>
            </a:r>
            <a:r>
              <a:rPr lang="zh-CN" altLang="en-US" dirty="0"/>
              <a:t>、</a:t>
            </a:r>
            <a:r>
              <a:rPr lang="en-US" altLang="zh-CN" dirty="0"/>
              <a:t>TargetCompID</a:t>
            </a:r>
            <a:r>
              <a:rPr lang="zh-CN" altLang="en-US" dirty="0"/>
              <a:t>值不匹配，发送</a:t>
            </a:r>
            <a:r>
              <a:rPr lang="en-US" altLang="zh-CN" dirty="0"/>
              <a:t>Reject</a:t>
            </a:r>
            <a:r>
              <a:rPr lang="zh-CN" altLang="en-US" dirty="0"/>
              <a:t>同时发送</a:t>
            </a:r>
            <a:r>
              <a:rPr lang="en-US" altLang="zh-CN" dirty="0"/>
              <a:t>Logout</a:t>
            </a:r>
            <a:r>
              <a:rPr lang="zh-CN" altLang="en-US" dirty="0"/>
              <a:t>消息中断会话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MsgType</a:t>
            </a:r>
            <a:r>
              <a:rPr lang="zh-CN" altLang="en-US" dirty="0"/>
              <a:t>（消息类型）无效，发送</a:t>
            </a:r>
            <a:r>
              <a:rPr lang="en-US" altLang="zh-CN" dirty="0"/>
              <a:t>Reject</a:t>
            </a:r>
            <a:r>
              <a:rPr lang="zh-CN" altLang="en-US" dirty="0"/>
              <a:t>消息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Tag</a:t>
            </a:r>
            <a:r>
              <a:rPr lang="zh-CN" altLang="en-US" dirty="0"/>
              <a:t>缺少</a:t>
            </a:r>
            <a:r>
              <a:rPr lang="en-US" altLang="zh-CN" dirty="0"/>
              <a:t>|Tag</a:t>
            </a:r>
            <a:r>
              <a:rPr lang="zh-CN" altLang="en-US" dirty="0"/>
              <a:t>值无效</a:t>
            </a:r>
            <a:r>
              <a:rPr lang="en-US" altLang="zh-CN" dirty="0"/>
              <a:t>|</a:t>
            </a:r>
            <a:r>
              <a:rPr lang="zh-CN" altLang="en-US" dirty="0"/>
              <a:t>无效的</a:t>
            </a:r>
            <a:r>
              <a:rPr lang="en-US" altLang="zh-CN" dirty="0"/>
              <a:t>Tag|</a:t>
            </a:r>
            <a:r>
              <a:rPr lang="zh-CN" altLang="en-US" dirty="0"/>
              <a:t>未定义的</a:t>
            </a:r>
            <a:r>
              <a:rPr lang="en-US" altLang="zh-CN" dirty="0"/>
              <a:t>Tag…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。。。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fix</a:t>
            </a:r>
            <a:r>
              <a:rPr lang="zh-CN" altLang="en-US"/>
              <a:t>消息的长度较短，信道利用率较高（传送少量数据，传达大量的信息量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消息可读性较差</a:t>
            </a:r>
            <a:r>
              <a:rPr lang="zh-CN" altLang="en-US"/>
              <a:t>，不利于调试</a:t>
            </a:r>
            <a:endParaRPr lang="zh-CN" altLang="en-US"/>
          </a:p>
          <a:p>
            <a:r>
              <a:rPr lang="zh-CN" altLang="en-US"/>
              <a:t>协议说明不够清晰，对于初学者难以理解（如某些消息字段作用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041" y="1983036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040" y="2787268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3039" y="3591500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25" y="1983035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94024" y="3591500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94025" y="2777627"/>
            <a:ext cx="1002535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32602" y="2631654"/>
            <a:ext cx="1564395" cy="806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10" idx="2"/>
          </p:cNvCxnSpPr>
          <p:nvPr/>
        </p:nvCxnSpPr>
        <p:spPr>
          <a:xfrm>
            <a:off x="2335576" y="2230916"/>
            <a:ext cx="997026" cy="8042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10" idx="2"/>
          </p:cNvCxnSpPr>
          <p:nvPr/>
        </p:nvCxnSpPr>
        <p:spPr>
          <a:xfrm flipV="1">
            <a:off x="2335575" y="3035147"/>
            <a:ext cx="997027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10" idx="2"/>
          </p:cNvCxnSpPr>
          <p:nvPr/>
        </p:nvCxnSpPr>
        <p:spPr>
          <a:xfrm flipV="1">
            <a:off x="2335574" y="3035147"/>
            <a:ext cx="997028" cy="8042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7" idx="1"/>
          </p:cNvCxnSpPr>
          <p:nvPr/>
        </p:nvCxnSpPr>
        <p:spPr>
          <a:xfrm flipV="1">
            <a:off x="4896997" y="2230915"/>
            <a:ext cx="997028" cy="80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  <a:endCxn id="9" idx="1"/>
          </p:cNvCxnSpPr>
          <p:nvPr/>
        </p:nvCxnSpPr>
        <p:spPr>
          <a:xfrm flipV="1">
            <a:off x="4896997" y="3025507"/>
            <a:ext cx="997028" cy="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8" idx="1"/>
          </p:cNvCxnSpPr>
          <p:nvPr/>
        </p:nvCxnSpPr>
        <p:spPr>
          <a:xfrm>
            <a:off x="4896997" y="3035147"/>
            <a:ext cx="997027" cy="80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对话气泡: 椭圆形 16"/>
          <p:cNvSpPr/>
          <p:nvPr/>
        </p:nvSpPr>
        <p:spPr>
          <a:xfrm>
            <a:off x="7009021" y="1322022"/>
            <a:ext cx="2318197" cy="14556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每个</a:t>
            </a:r>
            <a:r>
              <a:rPr lang="en-US" altLang="zh-CN" dirty="0"/>
              <a:t>Handler</a:t>
            </a:r>
            <a:r>
              <a:rPr lang="zh-CN" altLang="en-US" dirty="0"/>
              <a:t>都在一个属于自己的</a:t>
            </a:r>
            <a:r>
              <a:rPr lang="en-US" altLang="zh-CN" dirty="0"/>
              <a:t>Thread</a:t>
            </a:r>
            <a:r>
              <a:rPr lang="zh-CN" altLang="en-US" dirty="0"/>
              <a:t>中运行</a:t>
            </a:r>
            <a:endParaRPr lang="zh-CN" altLang="en-US" dirty="0"/>
          </a:p>
        </p:txBody>
      </p:sp>
      <p:sp>
        <p:nvSpPr>
          <p:cNvPr id="18" name="对话气泡: 椭圆形 17"/>
          <p:cNvSpPr/>
          <p:nvPr/>
        </p:nvSpPr>
        <p:spPr>
          <a:xfrm>
            <a:off x="2517816" y="2089762"/>
            <a:ext cx="1264185" cy="495759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</a:t>
            </a:r>
            <a:r>
              <a:rPr lang="en-US" altLang="zh-CN" dirty="0"/>
              <a:t>IO</a:t>
            </a:r>
            <a:r>
              <a:rPr lang="zh-CN" altLang="en-US" dirty="0"/>
              <a:t>模型（</a:t>
            </a:r>
            <a:r>
              <a:rPr lang="en-US" altLang="zh-CN" dirty="0"/>
              <a:t>NIO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6642"/>
            <a:ext cx="8596668" cy="556852"/>
          </a:xfrm>
        </p:spPr>
        <p:txBody>
          <a:bodyPr>
            <a:normAutofit fontScale="90000" lnSpcReduction="20000"/>
          </a:bodyPr>
          <a:lstStyle/>
          <a:p>
            <a:r>
              <a:rPr lang="zh-CN" altLang="zh-CN" dirty="0"/>
              <a:t>当用户线程发起</a:t>
            </a:r>
            <a:r>
              <a:rPr lang="en-US" altLang="zh-CN" dirty="0"/>
              <a:t>read</a:t>
            </a:r>
            <a:r>
              <a:rPr lang="zh-CN" altLang="zh-CN" dirty="0"/>
              <a:t>请求时，缓冲池数据不满足请求</a:t>
            </a:r>
            <a:r>
              <a:rPr lang="zh-CN" altLang="zh-CN" dirty="0"/>
              <a:t>，</a:t>
            </a:r>
            <a:r>
              <a:rPr lang="en-US" altLang="zh-CN" dirty="0"/>
              <a:t>read</a:t>
            </a:r>
            <a:r>
              <a:rPr lang="zh-CN" altLang="zh-CN" dirty="0"/>
              <a:t>操作会被立即返回，线程不阻塞。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Picture 5" descr="Screen Shot 2018-09-20 at 5.47.4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207895"/>
            <a:ext cx="511746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2197"/>
            <a:ext cx="8596668" cy="4536327"/>
          </a:xfrm>
        </p:spPr>
        <p:txBody>
          <a:bodyPr>
            <a:normAutofit/>
          </a:bodyPr>
          <a:lstStyle/>
          <a:p>
            <a:r>
              <a:rPr lang="zh-CN" altLang="en-US" dirty="0"/>
              <a:t>非阻塞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zh-CN" dirty="0"/>
              <a:t>多路复用指的是单个线程通过记录跟踪每一个</a:t>
            </a:r>
            <a:r>
              <a:rPr lang="en-US" altLang="zh-CN" dirty="0"/>
              <a:t>IO</a:t>
            </a:r>
            <a:r>
              <a:rPr lang="zh-CN" altLang="zh-CN" dirty="0"/>
              <a:t>流的状态来同时管理多个</a:t>
            </a:r>
            <a:r>
              <a:rPr lang="en-US" altLang="zh-CN" dirty="0"/>
              <a:t>IO</a:t>
            </a:r>
            <a:r>
              <a:rPr lang="zh-CN" altLang="zh-CN" dirty="0"/>
              <a:t>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非阻塞</a:t>
            </a:r>
            <a:r>
              <a:rPr lang="en-US" altLang="zh-CN" dirty="0"/>
              <a:t>IO</a:t>
            </a:r>
            <a:r>
              <a:rPr lang="zh-CN" altLang="zh-CN" dirty="0"/>
              <a:t>虽然没有阻塞线程，因为该模型不能判断何时有数据可读，用户线程会不断进行轮询操作，这是是十分消耗</a:t>
            </a:r>
            <a:r>
              <a:rPr lang="en-US" altLang="zh-CN" dirty="0"/>
              <a:t>CPU</a:t>
            </a:r>
            <a:r>
              <a:rPr lang="zh-CN" altLang="zh-CN" dirty="0"/>
              <a:t>的。</a:t>
            </a:r>
            <a:endParaRPr lang="zh-CN" altLang="zh-CN" dirty="0"/>
          </a:p>
          <a:p>
            <a:r>
              <a:rPr lang="zh-CN" altLang="zh-CN" dirty="0"/>
              <a:t>多路复用可以避免非阻塞</a:t>
            </a:r>
            <a:r>
              <a:rPr lang="en-US" altLang="zh-CN" dirty="0"/>
              <a:t>IO</a:t>
            </a:r>
            <a:r>
              <a:rPr lang="zh-CN" altLang="zh-CN" dirty="0"/>
              <a:t>模型的轮询问题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方法由系统提供，</a:t>
            </a:r>
            <a:r>
              <a:rPr lang="en-US" altLang="zh-CN" dirty="0"/>
              <a:t>poll</a:t>
            </a:r>
            <a:r>
              <a:rPr lang="zh-CN" altLang="en-US" dirty="0"/>
              <a:t>和</a:t>
            </a:r>
            <a:r>
              <a:rPr lang="en-US" altLang="zh-CN" dirty="0"/>
              <a:t>epoll</a:t>
            </a:r>
            <a:r>
              <a:rPr lang="zh-CN" altLang="en-US" dirty="0"/>
              <a:t>是改进后的</a:t>
            </a:r>
            <a:r>
              <a:rPr lang="en-US" altLang="zh-CN" dirty="0"/>
              <a:t>select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5" descr="Screen Shot 2018-09-21 at 6.04.2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0020" y="2919730"/>
            <a:ext cx="5619115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NIO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9697" y="1330235"/>
            <a:ext cx="2678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en-US" dirty="0"/>
              <a:t>就是基于</a:t>
            </a:r>
            <a:r>
              <a:rPr lang="en-US" altLang="zh-CN" dirty="0"/>
              <a:t>IO</a:t>
            </a:r>
            <a:r>
              <a:rPr lang="zh-CN" altLang="en-US" dirty="0"/>
              <a:t>多路复用模型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Selector</a:t>
            </a:r>
            <a:r>
              <a:rPr lang="zh-CN" altLang="en-US" dirty="0"/>
              <a:t>对进行了</a:t>
            </a:r>
            <a:r>
              <a:rPr lang="en-US" altLang="zh-CN" dirty="0"/>
              <a:t>kqueue/select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Kqueue</a:t>
            </a:r>
            <a:r>
              <a:rPr lang="zh-CN" altLang="en-US" dirty="0"/>
              <a:t>机制提供两个系统调用，</a:t>
            </a:r>
            <a:r>
              <a:rPr lang="en-US" altLang="zh-CN" dirty="0"/>
              <a:t>kqueue</a:t>
            </a:r>
            <a:r>
              <a:rPr lang="zh-CN" altLang="en-US" dirty="0"/>
              <a:t>和</a:t>
            </a:r>
            <a:r>
              <a:rPr lang="en-US" altLang="zh-CN" dirty="0"/>
              <a:t>kevent</a:t>
            </a:r>
            <a:r>
              <a:rPr lang="zh-CN" altLang="en-US" dirty="0"/>
              <a:t>。</a:t>
            </a:r>
            <a:r>
              <a:rPr lang="en-US" altLang="zh-CN" dirty="0"/>
              <a:t>kqueue</a:t>
            </a:r>
            <a:r>
              <a:rPr lang="zh-CN" altLang="en-US" dirty="0"/>
              <a:t>生成一个内核事件队列</a:t>
            </a:r>
            <a:r>
              <a:rPr lang="en-US" altLang="zh-CN" dirty="0"/>
              <a:t>,</a:t>
            </a:r>
            <a:r>
              <a:rPr lang="zh-CN" altLang="en-US" dirty="0"/>
              <a:t>返回该队列的文件描述符。</a:t>
            </a:r>
            <a:r>
              <a:rPr lang="en-US" altLang="zh-CN" dirty="0"/>
              <a:t>kevent</a:t>
            </a:r>
            <a:r>
              <a:rPr lang="zh-CN" altLang="en-US" dirty="0"/>
              <a:t>提供向内核注册 </a:t>
            </a:r>
            <a:r>
              <a:rPr lang="en-US" altLang="zh-CN" dirty="0"/>
              <a:t>/ </a:t>
            </a:r>
            <a:r>
              <a:rPr lang="zh-CN" altLang="en-US" dirty="0"/>
              <a:t>反注册事件和返回就绪事件或错误事件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Picture 4" descr="Screen Shot 2018-09-21 at 9.15.05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825" y="147955"/>
            <a:ext cx="8682990" cy="6612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（</a:t>
            </a:r>
            <a:r>
              <a:rPr lang="en-US" altLang="zh-CN" dirty="0"/>
              <a:t>AIO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4073"/>
            <a:ext cx="8596668" cy="4397289"/>
          </a:xfrm>
        </p:spPr>
        <p:txBody>
          <a:bodyPr/>
          <a:lstStyle/>
          <a:p>
            <a:r>
              <a:rPr lang="zh-CN" altLang="en-US" dirty="0"/>
              <a:t>非阻塞</a:t>
            </a:r>
            <a:endParaRPr lang="en-US" altLang="zh-CN" dirty="0"/>
          </a:p>
          <a:p>
            <a:r>
              <a:rPr lang="en-US" altLang="zh-CN" dirty="0"/>
              <a:t>asynchronous read</a:t>
            </a:r>
            <a:r>
              <a:rPr lang="zh-CN" altLang="en-US" dirty="0"/>
              <a:t>调用后被立即返回</a:t>
            </a:r>
            <a:endParaRPr lang="en-US" altLang="zh-CN" dirty="0"/>
          </a:p>
          <a:p>
            <a:r>
              <a:rPr lang="zh-CN" altLang="en-US" dirty="0"/>
              <a:t>数据就绪后，内核将数据复制到用户空间</a:t>
            </a:r>
            <a:endParaRPr lang="en-US" altLang="zh-CN" dirty="0"/>
          </a:p>
          <a:p>
            <a:r>
              <a:rPr lang="zh-CN" altLang="en-US" dirty="0"/>
              <a:t>内核向用户线程发出信号，读取完成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399" y="1930400"/>
            <a:ext cx="4552381" cy="2866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AIO(mac os)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33" y="1305543"/>
            <a:ext cx="11533333" cy="49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3502</Words>
  <Application>WPS Presentation</Application>
  <PresentationFormat>宽屏</PresentationFormat>
  <Paragraphs>213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SimSun</vt:lpstr>
      <vt:lpstr>Wingdings</vt:lpstr>
      <vt:lpstr>Wingdings 3</vt:lpstr>
      <vt:lpstr>Arial</vt:lpstr>
      <vt:lpstr>方正姚体</vt:lpstr>
      <vt:lpstr>PingFang SC</vt:lpstr>
      <vt:lpstr>Trebuchet MS</vt:lpstr>
      <vt:lpstr>华文新魏</vt:lpstr>
      <vt:lpstr>微软雅黑</vt:lpstr>
      <vt:lpstr>Heiti SC</vt:lpstr>
      <vt:lpstr/>
      <vt:lpstr>Arial Unicode MS</vt:lpstr>
      <vt:lpstr>等线</vt:lpstr>
      <vt:lpstr>SimSun</vt:lpstr>
      <vt:lpstr>Songti SC</vt:lpstr>
      <vt:lpstr>Apple Color Emoji</vt:lpstr>
      <vt:lpstr>平面</vt:lpstr>
      <vt:lpstr>试用期总结 </vt:lpstr>
      <vt:lpstr>IO模型总结</vt:lpstr>
      <vt:lpstr>阻塞IO模型</vt:lpstr>
      <vt:lpstr>应用模型 </vt:lpstr>
      <vt:lpstr>非阻塞IO模型（NIO）</vt:lpstr>
      <vt:lpstr>IO多路复用模型</vt:lpstr>
      <vt:lpstr>Java NIO</vt:lpstr>
      <vt:lpstr>异步IO（AIO）</vt:lpstr>
      <vt:lpstr>Java AIO(mac os)</vt:lpstr>
      <vt:lpstr>Java AIO(windows)</vt:lpstr>
      <vt:lpstr>Java AIO的Mac os 比较 Windows</vt:lpstr>
      <vt:lpstr>异步IO和同步IO</vt:lpstr>
      <vt:lpstr>阻塞IO模型和多路复用模型</vt:lpstr>
      <vt:lpstr>几种IO的比较</vt:lpstr>
      <vt:lpstr>Reactor模式类图</vt:lpstr>
      <vt:lpstr>Reactor模式时序图</vt:lpstr>
      <vt:lpstr>Proactor模式类图</vt:lpstr>
      <vt:lpstr>Proactor模式时序图</vt:lpstr>
      <vt:lpstr>FIX协议</vt:lpstr>
      <vt:lpstr>FIX消息</vt:lpstr>
      <vt:lpstr>FIX “标记=值”语法</vt:lpstr>
      <vt:lpstr>BeginString &amp; CheckSum计算</vt:lpstr>
      <vt:lpstr>基本概念</vt:lpstr>
      <vt:lpstr>1、Sequence Numbers序列编号</vt:lpstr>
      <vt:lpstr>2、Heartbeats心跳消息</vt:lpstr>
      <vt:lpstr>PowerPoint 演示文稿</vt:lpstr>
      <vt:lpstr>FIX会话层</vt:lpstr>
      <vt:lpstr>logon</vt:lpstr>
      <vt:lpstr>logout</vt:lpstr>
      <vt:lpstr>Message Recovery</vt:lpstr>
      <vt:lpstr>Message Recovery</vt:lpstr>
      <vt:lpstr>Message Recovery</vt:lpstr>
      <vt:lpstr>Message Recovery</vt:lpstr>
      <vt:lpstr>Heartbeats</vt:lpstr>
      <vt:lpstr>Reject</vt:lpstr>
      <vt:lpstr>PowerPoint 演示文稿</vt:lpstr>
      <vt:lpstr>加密和自定义域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试用期总结</dc:title>
  <dc:creator>CRUSH</dc:creator>
  <cp:lastModifiedBy>atpchen</cp:lastModifiedBy>
  <cp:revision>81</cp:revision>
  <dcterms:created xsi:type="dcterms:W3CDTF">2018-09-21T10:06:24Z</dcterms:created>
  <dcterms:modified xsi:type="dcterms:W3CDTF">2018-09-21T10:06:24Z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1033-1.2.4.354</vt:lpwstr>
  </property>
</Properties>
</file>