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58" r:id="rId6"/>
    <p:sldId id="259" r:id="rId7"/>
    <p:sldId id="260" r:id="rId8"/>
    <p:sldId id="261" r:id="rId9"/>
    <p:sldId id="270" r:id="rId10"/>
    <p:sldId id="312" r:id="rId11"/>
    <p:sldId id="267" r:id="rId12"/>
    <p:sldId id="268" r:id="rId13"/>
    <p:sldId id="269" r:id="rId14"/>
    <p:sldId id="271" r:id="rId15"/>
    <p:sldId id="272" r:id="rId16"/>
    <p:sldId id="274" r:id="rId17"/>
    <p:sldId id="273" r:id="rId18"/>
    <p:sldId id="266" r:id="rId19"/>
    <p:sldId id="263" r:id="rId20"/>
    <p:sldId id="264" r:id="rId21"/>
    <p:sldId id="265" r:id="rId22"/>
    <p:sldId id="282" r:id="rId23"/>
    <p:sldId id="283" r:id="rId24"/>
    <p:sldId id="284" r:id="rId25"/>
    <p:sldId id="285" r:id="rId26"/>
    <p:sldId id="286" r:id="rId27"/>
    <p:sldId id="287" r:id="rId28"/>
    <p:sldId id="288" r:id="rId29"/>
    <p:sldId id="300" r:id="rId30"/>
    <p:sldId id="289" r:id="rId31"/>
    <p:sldId id="290" r:id="rId32"/>
    <p:sldId id="291" r:id="rId33"/>
    <p:sldId id="292" r:id="rId34"/>
    <p:sldId id="293" r:id="rId35"/>
    <p:sldId id="294" r:id="rId36"/>
    <p:sldId id="295" r:id="rId37"/>
    <p:sldId id="296" r:id="rId38"/>
    <p:sldId id="297" r:id="rId39"/>
    <p:sldId id="301" r:id="rId40"/>
    <p:sldId id="29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1304"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F0AEC-2E5D-44C1-B396-8C58BB9A9E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ECC51-6508-4E49-9E7A-30A24593E1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Reactor</a:t>
            </a:r>
            <a:r>
              <a:rPr lang="zh-CN" altLang="en-US"/>
              <a:t>模式基于多路复用机制</a:t>
            </a:r>
            <a:endParaRPr lang="zh-CN" altLang="en-US"/>
          </a:p>
          <a:p>
            <a:r>
              <a:rPr lang="en-US" altLang="zh-CN"/>
              <a:t>Reactor</a:t>
            </a:r>
            <a:r>
              <a:rPr lang="zh-CN" altLang="en-US"/>
              <a:t>就是有多个事件源，有多个</a:t>
            </a:r>
            <a:r>
              <a:rPr lang="en-US" altLang="zh-CN"/>
              <a:t>Handler</a:t>
            </a:r>
            <a:r>
              <a:rPr lang="zh-CN" altLang="en-US"/>
              <a:t>，</a:t>
            </a:r>
            <a:r>
              <a:rPr lang="en-US" altLang="zh-CN"/>
              <a:t>Dispatcher</a:t>
            </a:r>
            <a:r>
              <a:rPr lang="zh-CN" altLang="en-US"/>
              <a:t>将负责将事件分发到相应的</a:t>
            </a:r>
            <a:r>
              <a:rPr lang="en-US" altLang="zh-CN"/>
              <a:t>Handler</a:t>
            </a:r>
            <a:r>
              <a:rPr lang="zh-CN" altLang="en-US"/>
              <a:t>，而</a:t>
            </a:r>
            <a:r>
              <a:rPr lang="en-US" altLang="zh-CN"/>
              <a:t>Dispatcher</a:t>
            </a:r>
            <a:r>
              <a:rPr lang="zh-CN" altLang="en-US"/>
              <a:t>不负责监听事件的到来，</a:t>
            </a:r>
            <a:r>
              <a:rPr lang="en-US" altLang="zh-CN"/>
              <a:t>这个工作交给Synchronous Event Demultiplexer来处理</a:t>
            </a:r>
            <a:endParaRPr lang="en-US" altLang="zh-CN"/>
          </a:p>
          <a:p>
            <a:r>
              <a:rPr lang="en-US" altLang="zh-CN"/>
              <a:t>Handler</a:t>
            </a:r>
            <a:r>
              <a:rPr lang="zh-CN" altLang="en-US"/>
              <a:t>和事件源需要注册</a:t>
            </a:r>
            <a:endParaRPr lang="zh-CN" altLang="en-US"/>
          </a:p>
          <a:p>
            <a:endParaRPr lang="zh-CN" altLang="en-US"/>
          </a:p>
          <a:p>
            <a:r>
              <a:rPr lang="en-US" altLang="zh-CN"/>
              <a:t>proactor</a:t>
            </a:r>
            <a:r>
              <a:rPr lang="zh-CN" altLang="en-US"/>
              <a:t>模式和</a:t>
            </a:r>
            <a:r>
              <a:rPr lang="en-US" altLang="zh-CN"/>
              <a:t>reactor</a:t>
            </a:r>
            <a:r>
              <a:rPr lang="zh-CN" altLang="en-US"/>
              <a:t>模式</a:t>
            </a:r>
            <a:endParaRPr lang="zh-CN" altLang="en-US"/>
          </a:p>
          <a:p>
            <a:r>
              <a:rPr lang="zh-CN" altLang="en-US"/>
              <a:t>Reactor实现相对简单，对于耗时短的处理场景处理高效；</a:t>
            </a:r>
            <a:endParaRPr lang="zh-CN" altLang="en-US"/>
          </a:p>
          <a:p>
            <a:endParaRPr lang="zh-CN" altLang="en-US"/>
          </a:p>
          <a:p>
            <a:r>
              <a:rPr lang="zh-CN" altLang="en-US"/>
              <a:t>Proactor性能更高，能够处理耗时长的并发场景；</a:t>
            </a:r>
            <a:endParaRPr lang="zh-CN" altLang="en-US"/>
          </a:p>
          <a:p>
            <a:endParaRPr lang="zh-CN" altLang="en-US"/>
          </a:p>
          <a:p>
            <a:r>
              <a:rPr lang="zh-CN" altLang="en-US"/>
              <a:t>缺点</a:t>
            </a:r>
            <a:endParaRPr lang="zh-CN" altLang="en-US"/>
          </a:p>
          <a:p>
            <a:r>
              <a:rPr lang="zh-CN" altLang="en-US"/>
              <a:t>Proactor实现逻辑复杂；依赖操作系统对异步的支持，目前实现了纯异步操作的操作系统少，实现优秀的如windows IOCP，但由于其windows系统用于服务器的局限性，目前应用范围较小；而Unix/Linux系统对纯异步的支持有限，应用事件驱动的主流还是通过select/epoll来实现；</a:t>
            </a:r>
            <a:endParaRPr lang="zh-CN" altLang="en-US"/>
          </a:p>
          <a:p>
            <a:endParaRPr lang="zh-CN" altLang="en-US"/>
          </a:p>
          <a:p>
            <a:r>
              <a:rPr lang="zh-CN" altLang="en-US">
                <a:sym typeface="+mn-ea"/>
              </a:rPr>
              <a:t>两个模式都将事务分离：将与应用无关的多路分解和分配机制和与应用相关的回调函数分离开来</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在</a:t>
            </a:r>
            <a:r>
              <a:rPr lang="en-US" altLang="zh-CN"/>
              <a:t>windows</a:t>
            </a:r>
            <a:r>
              <a:rPr lang="zh-CN" altLang="en-US"/>
              <a:t>上的</a:t>
            </a:r>
            <a:r>
              <a:rPr lang="en-US" altLang="zh-CN"/>
              <a:t>Java</a:t>
            </a:r>
            <a:r>
              <a:rPr lang="zh-CN" altLang="en-US"/>
              <a:t>实现中，</a:t>
            </a:r>
            <a:r>
              <a:rPr lang="en-US" altLang="zh-CN"/>
              <a:t>Asynchronous Operation Processor</a:t>
            </a:r>
            <a:r>
              <a:rPr lang="zh-CN" altLang="en-US"/>
              <a:t>相当于</a:t>
            </a:r>
            <a:r>
              <a:rPr lang="en-US" altLang="zh-CN"/>
              <a:t>IOCP</a:t>
            </a:r>
            <a:r>
              <a:rPr lang="zh-CN" altLang="en-US"/>
              <a:t>机制（</a:t>
            </a:r>
            <a:r>
              <a:rPr lang="en-US" altLang="zh-CN"/>
              <a:t>Input/Output Completion Port</a:t>
            </a:r>
            <a:r>
              <a:rPr lang="zh-CN" altLang="en-US"/>
              <a: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zh-CN"/>
              <a:t>proactor</a:t>
            </a:r>
            <a:r>
              <a:rPr lang="zh-CN" altLang="en-US"/>
              <a:t>模式依赖异步操作，首先，主程序发起异步操作，异步操作处理器执行异步操作，并将执行结果放进一个完成队列，然后</a:t>
            </a:r>
            <a:r>
              <a:rPr lang="en-US" altLang="zh-CN"/>
              <a:t>proactor</a:t>
            </a:r>
            <a:r>
              <a:rPr lang="zh-CN" altLang="en-US"/>
              <a:t>主动器，从完成事件队列中取出异步操作的结果，分发调用相应的后续处理逻辑；</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如果一个企业已经建立了一个</a:t>
            </a:r>
            <a:r>
              <a:rPr lang="en-US" altLang="zh-CN"/>
              <a:t>FIX</a:t>
            </a:r>
            <a:r>
              <a:rPr lang="zh-CN" altLang="en-US"/>
              <a:t>会话了，那么在次请求登陆，该请求不会发送</a:t>
            </a:r>
            <a:r>
              <a:rPr lang="en-US" altLang="zh-CN"/>
              <a:t>logout</a:t>
            </a:r>
            <a:r>
              <a:rPr lang="zh-CN" altLang="en-US"/>
              <a:t>消息，直接断掉连接</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当被认为产生序列间隙时，</a:t>
            </a:r>
            <a:r>
              <a:rPr lang="en-US" altLang="zh-CN"/>
              <a:t>Resend Request</a:t>
            </a:r>
            <a:r>
              <a:rPr lang="zh-CN" altLang="en-US"/>
              <a:t>（重传请求）会被发出，该消息包含域</a:t>
            </a:r>
            <a:r>
              <a:rPr lang="en-US" altLang="zh-CN"/>
              <a:t>BeginSeqNo</a:t>
            </a:r>
            <a:r>
              <a:rPr lang="zh-CN" altLang="en-US"/>
              <a:t>和</a:t>
            </a:r>
            <a:r>
              <a:rPr lang="en-US" altLang="zh-CN"/>
              <a:t>EndSeqNo</a:t>
            </a:r>
            <a:r>
              <a:rPr lang="zh-CN" altLang="en-US"/>
              <a:t>，表示请求重传的消息序列区间。</a:t>
            </a:r>
            <a:endParaRPr lang="zh-CN" altLang="en-US"/>
          </a:p>
          <a:p>
            <a:r>
              <a:rPr lang="zh-CN" altLang="en-US"/>
              <a:t>当接收到重传请求时，会有三种可能方式去处理该请求。</a:t>
            </a:r>
            <a:endParaRPr lang="zh-CN" altLang="en-US"/>
          </a:p>
          <a:p>
            <a:r>
              <a:rPr lang="zh-CN" altLang="en-US"/>
              <a:t>对于第三种方式，是针对灾难性的序列恢复，大概就是需要重传的这条消息是一条莫名其妙的消息。</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对于管理消息是不支持重传的，它会发送一条</a:t>
            </a:r>
            <a:r>
              <a:rPr lang="en-US" altLang="zh-CN"/>
              <a:t>GapFIll</a:t>
            </a:r>
            <a:r>
              <a:rPr lang="zh-CN" altLang="en-US"/>
              <a:t>消息代替，并指定了下次发的消息序列号</a:t>
            </a:r>
            <a:r>
              <a:rPr lang="en-US" altLang="zh-CN"/>
              <a:t>NewSeqNum</a:t>
            </a:r>
            <a:endParaRPr lang="en-US" altLang="zh-CN"/>
          </a:p>
          <a:p>
            <a:r>
              <a:rPr lang="zh-CN" altLang="en-US"/>
              <a:t>一般对于应用消息，会重发一条带有</a:t>
            </a:r>
            <a:r>
              <a:rPr lang="en-US" altLang="zh-CN"/>
              <a:t>PossDupFlag=Y</a:t>
            </a:r>
            <a:r>
              <a:rPr lang="zh-CN" altLang="en-US"/>
              <a:t>的原消息。</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再举个例子就是，请求重发序列号为</a:t>
            </a:r>
            <a:r>
              <a:rPr lang="en-US" altLang="zh-CN"/>
              <a:t>5-9</a:t>
            </a:r>
            <a:r>
              <a:rPr lang="zh-CN" altLang="en-US"/>
              <a:t>的消息，其中序列为</a:t>
            </a:r>
            <a:r>
              <a:rPr lang="en-US" altLang="zh-CN"/>
              <a:t>8</a:t>
            </a:r>
            <a:r>
              <a:rPr lang="zh-CN" altLang="en-US"/>
              <a:t>的消息是应用消息，</a:t>
            </a:r>
            <a:r>
              <a:rPr lang="en-US" altLang="zh-CN"/>
              <a:t>5-7</a:t>
            </a:r>
            <a:r>
              <a:rPr lang="zh-CN" altLang="en-US"/>
              <a:t>和</a:t>
            </a:r>
            <a:r>
              <a:rPr lang="en-US" altLang="zh-CN"/>
              <a:t>9</a:t>
            </a:r>
            <a:r>
              <a:rPr lang="zh-CN" altLang="en-US"/>
              <a:t>是管理消息</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较为复杂的一种情况是，请求重发</a:t>
            </a:r>
            <a:r>
              <a:rPr lang="en-US" altLang="zh-CN"/>
              <a:t>n</a:t>
            </a:r>
            <a:r>
              <a:rPr lang="zh-CN" altLang="en-US"/>
              <a:t>到</a:t>
            </a:r>
            <a:r>
              <a:rPr lang="en-US" altLang="zh-CN"/>
              <a:t>n+x</a:t>
            </a:r>
            <a:r>
              <a:rPr lang="zh-CN" altLang="en-US"/>
              <a:t>的消息，发起者发出重发请求时，接收方随即发出了一条序列号为</a:t>
            </a:r>
            <a:r>
              <a:rPr lang="en-US" altLang="zh-CN"/>
              <a:t>n+x+1</a:t>
            </a:r>
            <a:r>
              <a:rPr lang="zh-CN" altLang="en-US"/>
              <a:t>的</a:t>
            </a:r>
            <a:r>
              <a:rPr lang="en-US" altLang="zh-CN"/>
              <a:t>Order Report</a:t>
            </a:r>
            <a:r>
              <a:rPr lang="zh-CN" altLang="en-US"/>
              <a:t>消息，由于发起方发出了重传请求并且序列间隙未回复，发起方会将该</a:t>
            </a:r>
            <a:r>
              <a:rPr lang="en-US" altLang="zh-CN"/>
              <a:t>Report</a:t>
            </a:r>
            <a:r>
              <a:rPr lang="zh-CN" altLang="en-US"/>
              <a:t>消息忽略掉，就是保持</a:t>
            </a:r>
            <a:r>
              <a:rPr lang="en-US" altLang="zh-CN"/>
              <a:t>inSeqNum=n-1</a:t>
            </a:r>
            <a:endParaRPr lang="en-US" altLang="zh-CN"/>
          </a:p>
          <a:p>
            <a:r>
              <a:rPr lang="zh-CN" altLang="en-US"/>
              <a:t>然后接收方发送重传消息，发起方进行序列恢复，恢复到</a:t>
            </a:r>
            <a:r>
              <a:rPr lang="en-US" altLang="zh-CN"/>
              <a:t>n+x</a:t>
            </a:r>
            <a:endParaRPr lang="en-US" altLang="zh-CN"/>
          </a:p>
          <a:p>
            <a:r>
              <a:rPr lang="zh-CN" altLang="en-US"/>
              <a:t>这个时候接收方发来了一条序列号为</a:t>
            </a:r>
            <a:r>
              <a:rPr lang="en-US" altLang="zh-CN"/>
              <a:t>n+x+2</a:t>
            </a:r>
            <a:r>
              <a:rPr lang="zh-CN" altLang="en-US"/>
              <a:t>的</a:t>
            </a:r>
            <a:r>
              <a:rPr lang="en-US" altLang="zh-CN"/>
              <a:t>Heartbeats</a:t>
            </a:r>
            <a:r>
              <a:rPr lang="zh-CN" altLang="en-US"/>
              <a:t>消息，于是发起方又发现了序列间隙，发起方会再次发送重发请求。</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XML协议</a:t>
            </a:r>
            <a:endParaRPr lang="en-US"/>
          </a:p>
          <a:p>
            <a:r>
              <a:rPr lang="en-US"/>
              <a:t>结构化方法组织数据</a:t>
            </a:r>
            <a:endParaRPr lang="en-US"/>
          </a:p>
          <a:p>
            <a:r>
              <a:rPr lang="en-US"/>
              <a:t>XML是一种简单的数据存储语言，通过简单的标记描述数据，可进行数据传输</a:t>
            </a:r>
            <a:endParaRPr lang="en-US"/>
          </a:p>
          <a:p>
            <a:r>
              <a:rPr lang="en-US"/>
              <a:t>优点</a:t>
            </a:r>
            <a:endParaRPr lang="en-US"/>
          </a:p>
          <a:p>
            <a:r>
              <a:rPr lang="en-US"/>
              <a:t>可读性好</a:t>
            </a:r>
            <a:endParaRPr lang="en-US"/>
          </a:p>
          <a:p>
            <a:r>
              <a:rPr lang="en-US"/>
              <a:t>可扩展性好（DTD）</a:t>
            </a:r>
            <a:endParaRPr lang="en-US"/>
          </a:p>
          <a:p>
            <a:endParaRPr lang="en-US"/>
          </a:p>
          <a:p>
            <a:r>
              <a:rPr lang="en-US"/>
              <a:t>JSON</a:t>
            </a:r>
            <a:endParaRPr lang="en-US"/>
          </a:p>
          <a:p>
            <a:r>
              <a:rPr lang="en-US"/>
              <a:t>结构化方法组织数据</a:t>
            </a:r>
            <a:endParaRPr lang="en-US"/>
          </a:p>
          <a:p>
            <a:r>
              <a:rPr lang="en-US"/>
              <a:t>json是一种数据交换格式</a:t>
            </a:r>
            <a:endParaRPr lang="en-US"/>
          </a:p>
          <a:p>
            <a:r>
              <a:rPr lang="en-US"/>
              <a:t>相比XML，它消息字符少，占用的宽带更低</a:t>
            </a:r>
            <a:endParaRPr lang="en-US"/>
          </a:p>
          <a:p>
            <a:r>
              <a:rPr lang="en-US"/>
              <a:t>可读性良好，在数据较少的情况下，可读性比XML好？在数据较大的情况下，XML的可读性更好</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首先，将要记录跟踪状态的</a:t>
            </a:r>
            <a:r>
              <a:rPr lang="en-US" altLang="zh-CN"/>
              <a:t>IO</a:t>
            </a:r>
            <a:r>
              <a:rPr lang="zh-CN" altLang="en-US"/>
              <a:t>流注册，并调用</a:t>
            </a:r>
            <a:r>
              <a:rPr lang="en-US" altLang="zh-CN"/>
              <a:t>select</a:t>
            </a:r>
            <a:r>
              <a:rPr lang="zh-CN" altLang="en-US"/>
              <a:t>方法监控注册的</a:t>
            </a:r>
            <a:r>
              <a:rPr lang="en-US" altLang="zh-CN"/>
              <a:t>IO</a:t>
            </a:r>
            <a:r>
              <a:rPr lang="zh-CN" altLang="en-US"/>
              <a:t>流状态，当数据未就绪的时候（以</a:t>
            </a:r>
            <a:r>
              <a:rPr lang="en-US" altLang="zh-CN"/>
              <a:t>read</a:t>
            </a:r>
            <a:r>
              <a:rPr lang="zh-CN" altLang="en-US"/>
              <a:t>为例），内核会阻塞用户线程，直到数据就绪，</a:t>
            </a:r>
            <a:r>
              <a:rPr lang="en-US" altLang="zh-CN"/>
              <a:t>select</a:t>
            </a:r>
            <a:r>
              <a:rPr lang="zh-CN" altLang="en-US"/>
              <a:t>返回，获得</a:t>
            </a:r>
            <a:r>
              <a:rPr lang="en-US" altLang="zh-CN"/>
              <a:t>IO</a:t>
            </a:r>
            <a:r>
              <a:rPr lang="zh-CN" altLang="en-US"/>
              <a:t>句柄和就绪事件。</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a:t>Java NIO</a:t>
            </a:r>
            <a:r>
              <a:rPr lang="zh-CN" altLang="en-US" sz="1400" dirty="0"/>
              <a:t>就是基于</a:t>
            </a:r>
            <a:r>
              <a:rPr lang="en-US" altLang="zh-CN" sz="1400" dirty="0"/>
              <a:t>IO</a:t>
            </a:r>
            <a:r>
              <a:rPr lang="zh-CN" altLang="en-US" sz="1400" dirty="0"/>
              <a:t>多路复用模型，</a:t>
            </a:r>
            <a:r>
              <a:rPr lang="en-US" altLang="zh-CN" sz="1400" dirty="0"/>
              <a:t>Selector</a:t>
            </a:r>
            <a:r>
              <a:rPr lang="zh-CN" altLang="en-US" sz="1400" dirty="0"/>
              <a:t>对</a:t>
            </a:r>
            <a:r>
              <a:rPr lang="en-US" altLang="zh-CN" sz="1400" dirty="0"/>
              <a:t>kqueue/select</a:t>
            </a:r>
            <a:r>
              <a:rPr lang="zh-CN" altLang="en-US" sz="1400" dirty="0"/>
              <a:t>进行封装实现</a:t>
            </a:r>
            <a:r>
              <a:rPr lang="en-US" altLang="zh-CN" sz="1400" dirty="0"/>
              <a:t>IO</a:t>
            </a:r>
            <a:r>
              <a:rPr lang="zh-CN" altLang="en-US" sz="1400" dirty="0"/>
              <a:t>复用，以发起连接的一端为例，环境是</a:t>
            </a:r>
            <a:r>
              <a:rPr lang="en-US" altLang="zh-CN" sz="1400" dirty="0"/>
              <a:t>mac</a:t>
            </a:r>
            <a:r>
              <a:rPr lang="zh-CN" altLang="en-US" sz="1400" dirty="0"/>
              <a:t>平台，主程序打开一个</a:t>
            </a:r>
            <a:r>
              <a:rPr lang="en-US" altLang="zh-CN" sz="1400" dirty="0"/>
              <a:t>SocketChannel</a:t>
            </a:r>
            <a:r>
              <a:rPr lang="zh-CN" altLang="en-US" sz="1400" dirty="0"/>
              <a:t>（连接到某个服务端），接着打开一个</a:t>
            </a:r>
            <a:r>
              <a:rPr lang="en-US" altLang="zh-CN" sz="1400" dirty="0"/>
              <a:t>Selector</a:t>
            </a:r>
            <a:endParaRPr lang="en-US" altLang="zh-CN" sz="1400" dirty="0"/>
          </a:p>
          <a:p>
            <a:r>
              <a:rPr lang="zh-CN" altLang="en-US" sz="1400" dirty="0"/>
              <a:t>然后通过调用</a:t>
            </a:r>
            <a:r>
              <a:rPr lang="en-US" altLang="zh-CN" sz="1400" dirty="0"/>
              <a:t>channel</a:t>
            </a:r>
            <a:r>
              <a:rPr lang="zh-CN" altLang="en-US" sz="1400" dirty="0"/>
              <a:t>的</a:t>
            </a:r>
            <a:r>
              <a:rPr lang="en-US" altLang="zh-CN" sz="1400" dirty="0"/>
              <a:t>register</a:t>
            </a:r>
            <a:r>
              <a:rPr lang="zh-CN" altLang="en-US" sz="1400" dirty="0"/>
              <a:t>方法，</a:t>
            </a:r>
            <a:r>
              <a:rPr lang="en-US" altLang="zh-CN" sz="1400" dirty="0"/>
              <a:t>selector</a:t>
            </a:r>
            <a:r>
              <a:rPr lang="zh-CN" altLang="en-US" sz="1400" dirty="0"/>
              <a:t>会产生一个</a:t>
            </a:r>
            <a:r>
              <a:rPr lang="en-US" altLang="zh-CN" sz="1400" dirty="0"/>
              <a:t>Selection Key</a:t>
            </a:r>
            <a:r>
              <a:rPr lang="zh-CN" altLang="en-US" sz="1400" dirty="0"/>
              <a:t>表示一个注册，并调用</a:t>
            </a:r>
            <a:r>
              <a:rPr lang="en-US" altLang="zh-CN" sz="1400" dirty="0"/>
              <a:t>putEventOps</a:t>
            </a:r>
            <a:r>
              <a:rPr lang="zh-CN" altLang="en-US" sz="1400" dirty="0"/>
              <a:t>将要跟踪的</a:t>
            </a:r>
            <a:r>
              <a:rPr lang="en-US" altLang="zh-CN" sz="1400" dirty="0"/>
              <a:t>Socket</a:t>
            </a:r>
            <a:r>
              <a:rPr lang="zh-CN" altLang="en-US" sz="1400" dirty="0"/>
              <a:t>事件放到一个列表。</a:t>
            </a:r>
            <a:endParaRPr lang="en-US" altLang="zh-CN" sz="1400" dirty="0"/>
          </a:p>
          <a:p>
            <a:r>
              <a:rPr lang="zh-CN" altLang="en-US" sz="1400" dirty="0"/>
              <a:t>注册完</a:t>
            </a:r>
            <a:r>
              <a:rPr lang="en-US" altLang="zh-CN" sz="1400" dirty="0"/>
              <a:t>channel</a:t>
            </a:r>
            <a:r>
              <a:rPr lang="zh-CN" altLang="en-US" sz="1400" dirty="0"/>
              <a:t>后，主线程的工作就是通过</a:t>
            </a:r>
            <a:r>
              <a:rPr lang="en-US" altLang="zh-CN" sz="1400" dirty="0"/>
              <a:t>selector.select</a:t>
            </a:r>
            <a:r>
              <a:rPr lang="zh-CN" altLang="en-US" sz="1400" dirty="0"/>
              <a:t>询问有无</a:t>
            </a:r>
            <a:r>
              <a:rPr lang="en-US" altLang="zh-CN" sz="1400" dirty="0"/>
              <a:t>IO</a:t>
            </a:r>
            <a:r>
              <a:rPr lang="zh-CN" altLang="en-US" sz="1400" dirty="0"/>
              <a:t>就绪事件，</a:t>
            </a:r>
            <a:r>
              <a:rPr lang="en-US" altLang="zh-CN" sz="1400" dirty="0"/>
              <a:t>select</a:t>
            </a:r>
            <a:r>
              <a:rPr lang="zh-CN" altLang="en-US" sz="1400" dirty="0"/>
              <a:t>可能产生阻塞，可能返回多个事件（</a:t>
            </a:r>
            <a:r>
              <a:rPr lang="en-US" altLang="zh-CN" sz="1400" dirty="0"/>
              <a:t>key</a:t>
            </a:r>
            <a:r>
              <a:rPr lang="zh-CN" altLang="en-US" sz="1400" dirty="0"/>
              <a:t>），这个过程并不是轮询，因为当没有事件就绪，用户线程会阻塞，而不是轮询空耗系统资源。</a:t>
            </a:r>
            <a:endParaRPr lang="zh-CN" altLang="en-US" sz="1400" dirty="0"/>
          </a:p>
          <a:p>
            <a:endParaRPr lang="zh-CN" altLang="en-US" sz="1400" dirty="0"/>
          </a:p>
          <a:p>
            <a:r>
              <a:rPr lang="zh-CN" altLang="en-US" sz="1400" dirty="0"/>
              <a:t>这是一种</a:t>
            </a:r>
            <a:r>
              <a:rPr lang="en-US" altLang="zh-CN" sz="1400" dirty="0"/>
              <a:t>R</a:t>
            </a:r>
            <a:r>
              <a:rPr lang="en-US" altLang="zh-CN" sz="1400" dirty="0"/>
              <a:t>eactor</a:t>
            </a:r>
            <a:r>
              <a:rPr lang="zh-CN" altLang="en-US" sz="1400" dirty="0"/>
              <a:t>的工作模式，</a:t>
            </a:r>
            <a:r>
              <a:rPr lang="en-US" altLang="zh-CN" sz="1400">
                <a:sym typeface="+mn-ea"/>
              </a:rPr>
              <a:t>Reactor</a:t>
            </a:r>
            <a:r>
              <a:rPr lang="zh-CN" altLang="en-US" sz="1400">
                <a:sym typeface="+mn-ea"/>
              </a:rPr>
              <a:t>就是有多个事件源，有多个</a:t>
            </a:r>
            <a:r>
              <a:rPr lang="en-US" altLang="zh-CN" sz="1400">
                <a:sym typeface="+mn-ea"/>
              </a:rPr>
              <a:t>Handler</a:t>
            </a:r>
            <a:r>
              <a:rPr lang="zh-CN" altLang="en-US" sz="1400">
                <a:sym typeface="+mn-ea"/>
              </a:rPr>
              <a:t>，</a:t>
            </a:r>
            <a:r>
              <a:rPr lang="en-US" altLang="zh-CN" sz="1400">
                <a:sym typeface="+mn-ea"/>
              </a:rPr>
              <a:t>Dispatcher</a:t>
            </a:r>
            <a:r>
              <a:rPr lang="zh-CN" altLang="en-US" sz="1400">
                <a:sym typeface="+mn-ea"/>
              </a:rPr>
              <a:t>将负责将事件分发到相应的</a:t>
            </a:r>
            <a:r>
              <a:rPr lang="en-US" altLang="zh-CN" sz="1400">
                <a:sym typeface="+mn-ea"/>
              </a:rPr>
              <a:t>Handler</a:t>
            </a:r>
            <a:r>
              <a:rPr lang="zh-CN" altLang="en-US" sz="1400">
                <a:sym typeface="+mn-ea"/>
              </a:rPr>
              <a:t>，而</a:t>
            </a:r>
            <a:r>
              <a:rPr lang="en-US" altLang="zh-CN" sz="1400">
                <a:sym typeface="+mn-ea"/>
              </a:rPr>
              <a:t>Dispatcher</a:t>
            </a:r>
            <a:r>
              <a:rPr lang="zh-CN" altLang="en-US" sz="1400">
                <a:sym typeface="+mn-ea"/>
              </a:rPr>
              <a:t>不负责监听事件的到来，</a:t>
            </a:r>
            <a:r>
              <a:rPr lang="en-US" altLang="zh-CN" sz="1400">
                <a:sym typeface="+mn-ea"/>
              </a:rPr>
              <a:t>这个工作交给Synchronous Event Demultiplexer来处理</a:t>
            </a:r>
            <a:endParaRPr lang="en-US" altLang="zh-CN" sz="1400">
              <a:sym typeface="+mn-ea"/>
            </a:endParaRPr>
          </a:p>
          <a:p>
            <a:r>
              <a:rPr lang="en-US" altLang="zh-CN" sz="1400">
                <a:sym typeface="+mn-ea"/>
              </a:rPr>
              <a:t>Handler</a:t>
            </a:r>
            <a:r>
              <a:rPr lang="zh-CN" altLang="en-US" sz="1400">
                <a:sym typeface="+mn-ea"/>
              </a:rPr>
              <a:t>和事件源需要注册</a:t>
            </a:r>
            <a:endParaRPr lang="zh-CN" altLang="en-US" sz="1400">
              <a:sym typeface="+mn-ea"/>
            </a:endParaRPr>
          </a:p>
          <a:p>
            <a:endParaRPr lang="zh-CN" altLang="en-US" sz="1400" dirty="0">
              <a:sym typeface="+mn-ea"/>
            </a:endParaRPr>
          </a:p>
          <a:p>
            <a:r>
              <a:rPr lang="en-US" altLang="zh-CN" sz="1400">
                <a:sym typeface="+mn-ea"/>
              </a:rPr>
              <a:t>Reactor</a:t>
            </a:r>
            <a:r>
              <a:rPr lang="zh-CN" altLang="en-US" sz="1400">
                <a:sym typeface="+mn-ea"/>
              </a:rPr>
              <a:t>的工作包含了事件分发，它和普通的事件分发的区别是，它依赖多路复用监听事件的到来，我们将事件、事件源和事件处理程序在</a:t>
            </a:r>
            <a:r>
              <a:rPr lang="en-US" altLang="zh-CN" sz="1400">
                <a:sym typeface="+mn-ea"/>
              </a:rPr>
              <a:t>Reactor</a:t>
            </a:r>
            <a:r>
              <a:rPr lang="zh-CN" altLang="en-US" sz="1400">
                <a:sym typeface="+mn-ea"/>
              </a:rPr>
              <a:t>注册，</a:t>
            </a:r>
            <a:r>
              <a:rPr lang="en-US" altLang="zh-CN" sz="1400">
                <a:sym typeface="+mn-ea"/>
              </a:rPr>
              <a:t>Reactor</a:t>
            </a:r>
            <a:r>
              <a:rPr lang="zh-CN" altLang="en-US" sz="1400">
                <a:sym typeface="+mn-ea"/>
              </a:rPr>
              <a:t>就可以</a:t>
            </a:r>
            <a:r>
              <a:rPr lang="en-US" altLang="zh-CN" sz="1400">
                <a:sym typeface="+mn-ea"/>
              </a:rPr>
              <a:t>“</a:t>
            </a:r>
            <a:r>
              <a:rPr lang="zh-CN" altLang="en-US" sz="1400">
                <a:sym typeface="+mn-ea"/>
              </a:rPr>
              <a:t>自动完成这个任务</a:t>
            </a:r>
            <a:r>
              <a:rPr lang="en-US" altLang="zh-CN" sz="1400">
                <a:sym typeface="+mn-ea"/>
              </a:rPr>
              <a:t>”</a:t>
            </a:r>
            <a:r>
              <a:rPr lang="zh-CN" altLang="en-US" sz="1400">
                <a:sym typeface="+mn-ea"/>
              </a:rPr>
              <a:t>，它就像一个反应堆那样。</a:t>
            </a:r>
            <a:endParaRPr lang="zh-CN" altLang="en-US" sz="1400" dirty="0"/>
          </a:p>
          <a:p>
            <a:endParaRPr lang="zh-CN" altLang="en-US" sz="1400" dirty="0"/>
          </a:p>
          <a:p>
            <a:r>
              <a:rPr lang="en-US" altLang="zh-CN" sz="1400" dirty="0"/>
              <a:t>Doug Lea </a:t>
            </a:r>
            <a:r>
              <a:rPr lang="zh-CN" altLang="en-US" sz="1400" dirty="0"/>
              <a:t>的《</a:t>
            </a:r>
            <a:r>
              <a:rPr lang="en-US" altLang="zh-CN" sz="1400" dirty="0"/>
              <a:t>Scalable IO In Java</a:t>
            </a:r>
            <a:r>
              <a:rPr lang="zh-CN" altLang="en-US" sz="1400" dirty="0"/>
              <a:t>》中扩展了这种</a:t>
            </a:r>
            <a:r>
              <a:rPr lang="en-US" altLang="zh-CN" sz="1400" dirty="0"/>
              <a:t>Reacot</a:t>
            </a:r>
            <a:r>
              <a:rPr lang="zh-CN" altLang="en-US" sz="1400" dirty="0"/>
              <a:t>模式，就是打开多个</a:t>
            </a:r>
            <a:r>
              <a:rPr lang="en-US" altLang="zh-CN" sz="1400" dirty="0"/>
              <a:t>selector</a:t>
            </a:r>
            <a:r>
              <a:rPr lang="zh-CN" altLang="en-US" sz="1400" dirty="0"/>
              <a:t>，让连接比较均衡的注册在这些</a:t>
            </a:r>
            <a:r>
              <a:rPr lang="en-US" altLang="zh-CN" sz="1400" dirty="0"/>
              <a:t>selector</a:t>
            </a:r>
            <a:r>
              <a:rPr lang="zh-CN" altLang="en-US" sz="1400" dirty="0"/>
              <a:t>上，其次就是处理结果的时候交给线程池去处理，而不是由</a:t>
            </a:r>
            <a:r>
              <a:rPr lang="en-US" altLang="zh-CN" sz="1400" dirty="0"/>
              <a:t>selector</a:t>
            </a:r>
            <a:r>
              <a:rPr lang="zh-CN" altLang="en-US" sz="1400" dirty="0"/>
              <a:t>监控线程去处理。</a:t>
            </a:r>
            <a:endParaRPr lang="en-US" altLang="zh-CN" sz="1400"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Mac os </a:t>
            </a:r>
            <a:r>
              <a:rPr lang="zh-CN" altLang="en-US" dirty="0"/>
              <a:t>上的</a:t>
            </a:r>
            <a:r>
              <a:rPr lang="en-US" altLang="zh-CN" dirty="0"/>
              <a:t>AIO</a:t>
            </a:r>
            <a:r>
              <a:rPr lang="zh-CN" altLang="en-US" dirty="0"/>
              <a:t>并不是真正的异步</a:t>
            </a:r>
            <a:r>
              <a:rPr lang="en-US" altLang="zh-CN" dirty="0"/>
              <a:t>IO</a:t>
            </a:r>
            <a:r>
              <a:rPr lang="zh-CN" altLang="en-US" dirty="0"/>
              <a:t>，因为它的实现也是利用了</a:t>
            </a:r>
            <a:r>
              <a:rPr lang="en-US" altLang="zh-CN" dirty="0"/>
              <a:t>kqueue</a:t>
            </a:r>
            <a:r>
              <a:rPr lang="zh-CN" altLang="en-US" dirty="0"/>
              <a:t>机制，这和</a:t>
            </a:r>
            <a:r>
              <a:rPr lang="en-US" altLang="zh-CN" dirty="0"/>
              <a:t>Java NIO</a:t>
            </a:r>
            <a:r>
              <a:rPr lang="zh-CN" altLang="en-US" dirty="0"/>
              <a:t>的本质上是一致的。</a:t>
            </a:r>
            <a:r>
              <a:rPr lang="en-US" altLang="zh-CN" dirty="0"/>
              <a:t>Java AIO</a:t>
            </a:r>
            <a:r>
              <a:rPr lang="zh-CN" altLang="en-US" dirty="0"/>
              <a:t>中有一个</a:t>
            </a:r>
            <a:r>
              <a:rPr lang="en-US" altLang="zh-CN" dirty="0"/>
              <a:t>group</a:t>
            </a:r>
            <a:r>
              <a:rPr lang="zh-CN" altLang="en-US" dirty="0"/>
              <a:t>对象，它维护了一个线程池，和一个</a:t>
            </a:r>
            <a:r>
              <a:rPr lang="en-US" altLang="zh-CN" dirty="0"/>
              <a:t>EventHandlerTask</a:t>
            </a:r>
            <a:r>
              <a:rPr lang="zh-CN" altLang="en-US" dirty="0"/>
              <a:t>，</a:t>
            </a:r>
            <a:r>
              <a:rPr lang="en-US" altLang="zh-CN" dirty="0"/>
              <a:t>EventHandlerTask</a:t>
            </a:r>
            <a:r>
              <a:rPr lang="zh-CN" altLang="en-US" dirty="0"/>
              <a:t>会运行在多条线程上，</a:t>
            </a:r>
            <a:endParaRPr lang="en-US" altLang="zh-CN" dirty="0"/>
          </a:p>
          <a:p>
            <a:r>
              <a:rPr lang="zh-CN" altLang="en-US" dirty="0"/>
              <a:t>当主线程发出一个</a:t>
            </a:r>
            <a:r>
              <a:rPr lang="en-US" altLang="zh-CN" dirty="0"/>
              <a:t>read</a:t>
            </a:r>
            <a:r>
              <a:rPr lang="zh-CN" altLang="en-US" dirty="0"/>
              <a:t>时，需要通过本地方法</a:t>
            </a:r>
            <a:r>
              <a:rPr lang="en-US" altLang="zh-CN" dirty="0"/>
              <a:t>kevent</a:t>
            </a:r>
            <a:r>
              <a:rPr lang="zh-CN" altLang="en-US" dirty="0"/>
              <a:t>托管</a:t>
            </a:r>
            <a:r>
              <a:rPr lang="en-US" altLang="zh-CN" dirty="0"/>
              <a:t>IO</a:t>
            </a:r>
            <a:r>
              <a:rPr lang="zh-CN" altLang="en-US" dirty="0"/>
              <a:t>状态，</a:t>
            </a:r>
            <a:r>
              <a:rPr lang="en-US" altLang="zh-CN" dirty="0"/>
              <a:t>task</a:t>
            </a:r>
            <a:r>
              <a:rPr lang="zh-CN" altLang="en-US" dirty="0"/>
              <a:t>就是通过</a:t>
            </a:r>
            <a:r>
              <a:rPr lang="en-US" altLang="zh-CN" dirty="0"/>
              <a:t>kevent</a:t>
            </a:r>
            <a:r>
              <a:rPr lang="zh-CN" altLang="en-US" dirty="0"/>
              <a:t>询问就绪事件（可读可写），然后处理就绪事件（进行读写），回调</a:t>
            </a:r>
            <a:r>
              <a:rPr lang="en-US" altLang="zh-CN" dirty="0"/>
              <a:t>read</a:t>
            </a:r>
            <a:r>
              <a:rPr lang="zh-CN" altLang="en-US" dirty="0"/>
              <a:t>发出时指定的完成操作的方法。</a:t>
            </a:r>
            <a:r>
              <a:rPr lang="en-US" altLang="zh-CN" dirty="0"/>
              <a:t>Mac os</a:t>
            </a:r>
            <a:r>
              <a:rPr lang="zh-CN" altLang="en-US" dirty="0"/>
              <a:t>上的</a:t>
            </a:r>
            <a:r>
              <a:rPr lang="en-US" altLang="zh-CN" dirty="0"/>
              <a:t>IO</a:t>
            </a:r>
            <a:r>
              <a:rPr lang="zh-CN" altLang="en-US" dirty="0"/>
              <a:t>操作其实是非异步的，因为在</a:t>
            </a:r>
            <a:r>
              <a:rPr lang="en-US" altLang="zh-CN" dirty="0"/>
              <a:t>Java</a:t>
            </a:r>
            <a:r>
              <a:rPr lang="zh-CN" altLang="en-US" dirty="0"/>
              <a:t>实现中调用了两次的</a:t>
            </a:r>
            <a:r>
              <a:rPr lang="en-US" altLang="zh-CN" dirty="0"/>
              <a:t>IO</a:t>
            </a:r>
            <a:r>
              <a:rPr lang="zh-CN" altLang="en-US" dirty="0"/>
              <a:t>请求。</a:t>
            </a:r>
            <a:endParaRPr lang="en-US" altLang="zh-CN" dirty="0"/>
          </a:p>
          <a:p>
            <a:r>
              <a:rPr lang="zh-CN" altLang="en-US" dirty="0"/>
              <a:t>但在主线程看来它是异步的操作，整过过程是异步的。</a:t>
            </a:r>
            <a:endParaRPr lang="en-US" altLang="zh-CN"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Java AIO </a:t>
            </a:r>
            <a:r>
              <a:rPr lang="zh-CN" altLang="en-US" dirty="0"/>
              <a:t>在</a:t>
            </a:r>
            <a:r>
              <a:rPr lang="en-US" altLang="zh-CN" dirty="0"/>
              <a:t>Windows</a:t>
            </a:r>
            <a:r>
              <a:rPr lang="zh-CN" altLang="en-US" dirty="0"/>
              <a:t>是的实现是真正异步的，因为</a:t>
            </a:r>
            <a:r>
              <a:rPr lang="en-US" altLang="zh-CN" dirty="0"/>
              <a:t>Windows</a:t>
            </a:r>
            <a:r>
              <a:rPr lang="zh-CN" altLang="en-US" dirty="0"/>
              <a:t>具有支持异步操作的</a:t>
            </a:r>
            <a:r>
              <a:rPr lang="en-US" altLang="zh-CN" dirty="0"/>
              <a:t>API</a:t>
            </a:r>
            <a:r>
              <a:rPr lang="zh-CN" altLang="en-US" dirty="0"/>
              <a:t>，即</a:t>
            </a:r>
            <a:r>
              <a:rPr lang="en-US" altLang="zh-CN" dirty="0"/>
              <a:t>IOCP</a:t>
            </a:r>
            <a:r>
              <a:rPr lang="zh-CN" altLang="en-US" dirty="0"/>
              <a:t>。与</a:t>
            </a:r>
            <a:r>
              <a:rPr lang="en-US" altLang="zh-CN" dirty="0"/>
              <a:t>mac os </a:t>
            </a:r>
            <a:r>
              <a:rPr lang="zh-CN" altLang="en-US" dirty="0"/>
              <a:t>不同的是，当</a:t>
            </a:r>
            <a:r>
              <a:rPr lang="en-US" altLang="zh-CN" dirty="0"/>
              <a:t>task</a:t>
            </a:r>
            <a:r>
              <a:rPr lang="zh-CN" altLang="en-US" dirty="0"/>
              <a:t>询问内核的是是否有完成事件，</a:t>
            </a:r>
            <a:r>
              <a:rPr lang="en-US" altLang="zh-CN" dirty="0"/>
              <a:t>task</a:t>
            </a:r>
            <a:r>
              <a:rPr lang="zh-CN" altLang="en-US" dirty="0"/>
              <a:t>处理完成事件不需要再进行读写，只需要回调完成方法。</a:t>
            </a:r>
            <a:endParaRPr lang="zh-CN" altLang="en-US" dirty="0"/>
          </a:p>
        </p:txBody>
      </p:sp>
      <p:sp>
        <p:nvSpPr>
          <p:cNvPr id="4" name="灯片编号占位符 3"/>
          <p:cNvSpPr>
            <a:spLocks noGrp="1"/>
          </p:cNvSpPr>
          <p:nvPr>
            <p:ph type="sldNum" sz="quarter" idx="5"/>
          </p:nvPr>
        </p:nvSpPr>
        <p:spPr/>
        <p:txBody>
          <a:bodyPr/>
          <a:lstStyle/>
          <a:p>
            <a:fld id="{9DAECC51-6508-4E49-9E7A-30A24593E1B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dirty="0">
                <a:sym typeface="+mn-ea"/>
              </a:rPr>
              <a:t>测试</a:t>
            </a:r>
            <a:endParaRPr lang="zh-CN" altLang="en-US" dirty="0">
              <a:sym typeface="+mn-ea"/>
            </a:endParaRPr>
          </a:p>
          <a:p>
            <a:r>
              <a:rPr lang="zh-CN" altLang="en-US" dirty="0">
                <a:sym typeface="+mn-ea"/>
              </a:rPr>
              <a:t>打开</a:t>
            </a:r>
            <a:r>
              <a:rPr lang="en-US" altLang="zh-CN" dirty="0">
                <a:sym typeface="+mn-ea"/>
              </a:rPr>
              <a:t>10000</a:t>
            </a:r>
            <a:r>
              <a:rPr lang="zh-CN" altLang="en-US" dirty="0">
                <a:sym typeface="+mn-ea"/>
              </a:rPr>
              <a:t>个</a:t>
            </a:r>
            <a:r>
              <a:rPr lang="en-US" altLang="zh-CN" dirty="0">
                <a:sym typeface="+mn-ea"/>
              </a:rPr>
              <a:t>AsynchronousFileChannel</a:t>
            </a:r>
            <a:r>
              <a:rPr lang="zh-CN" altLang="en-US" dirty="0">
                <a:sym typeface="+mn-ea"/>
              </a:rPr>
              <a:t>读取同一个文件，计算完成速度和完成时间；</a:t>
            </a:r>
            <a:endParaRPr lang="zh-CN" altLang="en-US" dirty="0">
              <a:sym typeface="+mn-ea"/>
            </a:endParaRPr>
          </a:p>
          <a:p>
            <a:r>
              <a:rPr lang="zh-CN" altLang="en-US" dirty="0">
                <a:sym typeface="+mn-ea"/>
              </a:rPr>
              <a:t>打开</a:t>
            </a:r>
            <a:r>
              <a:rPr lang="en-US" altLang="zh-CN" dirty="0">
                <a:sym typeface="+mn-ea"/>
              </a:rPr>
              <a:t>10000</a:t>
            </a:r>
            <a:r>
              <a:rPr lang="zh-CN" altLang="en-US" dirty="0">
                <a:sym typeface="+mn-ea"/>
              </a:rPr>
              <a:t>个线程，读取同一个文件，计算完成速度和完成时间</a:t>
            </a:r>
            <a:endParaRPr lang="zh-CN" altLang="en-US" dirty="0">
              <a:sym typeface="+mn-ea"/>
            </a:endParaRPr>
          </a:p>
          <a:p>
            <a:r>
              <a:rPr lang="zh-CN" altLang="en-US" dirty="0">
                <a:sym typeface="+mn-ea"/>
              </a:rPr>
              <a:t>测试结论</a:t>
            </a:r>
            <a:endParaRPr lang="zh-CN" altLang="en-US" dirty="0">
              <a:sym typeface="+mn-ea"/>
            </a:endParaRPr>
          </a:p>
          <a:p>
            <a:r>
              <a:rPr lang="zh-CN" altLang="en-US" dirty="0">
                <a:sym typeface="+mn-ea"/>
              </a:rPr>
              <a:t>从并发量来看，</a:t>
            </a:r>
            <a:r>
              <a:rPr lang="en-US" altLang="zh-CN" dirty="0">
                <a:sym typeface="+mn-ea"/>
              </a:rPr>
              <a:t>AIO</a:t>
            </a:r>
            <a:r>
              <a:rPr lang="zh-CN" altLang="en-US" dirty="0">
                <a:sym typeface="+mn-ea"/>
              </a:rPr>
              <a:t>是大于BIO，BIO需要线程消耗(线程切换，线程同步)，线程的数量是有限制的。</a:t>
            </a:r>
            <a:endParaRPr lang="zh-CN" altLang="en-US" dirty="0"/>
          </a:p>
          <a:p>
            <a:r>
              <a:rPr lang="zh-CN" altLang="en-US" dirty="0">
                <a:sym typeface="+mn-ea"/>
              </a:rPr>
              <a:t>从吞吐量来看，BIO是大于AIO，AIO每条IO操作的完成过程至少消耗5ms，而BIO每次IO操作包括打开IO完成过程只需1~2ms.</a:t>
            </a:r>
            <a:endParaRPr lang="zh-CN" altLang="en-US" dirty="0"/>
          </a:p>
          <a:p>
            <a:r>
              <a:rPr lang="zh-CN" altLang="en-US" dirty="0">
                <a:sym typeface="+mn-ea"/>
              </a:rPr>
              <a:t>总的来说，在并发量较少的情况下（如1000，可能更大，BIO也是可以承受的），使用BIO；大数量数据传输情况下，使用BIO</a:t>
            </a:r>
            <a:endParaRPr lang="zh-CN" altLang="en-US" dirty="0"/>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试用期总结</a:t>
            </a:r>
            <a:br>
              <a:rPr lang="en-US" altLang="zh-CN" dirty="0"/>
            </a:br>
            <a:endParaRPr lang="zh-CN" altLang="en-US" dirty="0"/>
          </a:p>
        </p:txBody>
      </p:sp>
      <p:sp>
        <p:nvSpPr>
          <p:cNvPr id="3" name="副标题 2"/>
          <p:cNvSpPr>
            <a:spLocks noGrp="1"/>
          </p:cNvSpPr>
          <p:nvPr>
            <p:ph type="subTitle" idx="1"/>
          </p:nvPr>
        </p:nvSpPr>
        <p:spPr/>
        <p:txBody>
          <a:bodyPr/>
          <a:lstStyle/>
          <a:p>
            <a:r>
              <a:rPr lang="en-US" altLang="zh-CN" dirty="0"/>
              <a:t>IO</a:t>
            </a:r>
            <a:r>
              <a:rPr lang="zh-CN" altLang="en-US" dirty="0"/>
              <a:t>模型</a:t>
            </a:r>
            <a:endParaRPr lang="en-US" altLang="zh-CN" dirty="0"/>
          </a:p>
          <a:p>
            <a:r>
              <a:rPr lang="en-US" altLang="zh-CN" dirty="0"/>
              <a:t>FIX</a:t>
            </a:r>
            <a:r>
              <a:rPr lang="zh-CN" altLang="en-US" dirty="0"/>
              <a:t>协议</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AIO(mac os)</a:t>
            </a:r>
            <a:endParaRPr lang="zh-CN" altLang="en-US" dirty="0"/>
          </a:p>
        </p:txBody>
      </p:sp>
      <p:pic>
        <p:nvPicPr>
          <p:cNvPr id="3" name="图片 2"/>
          <p:cNvPicPr>
            <a:picLocks noChangeAspect="1"/>
          </p:cNvPicPr>
          <p:nvPr/>
        </p:nvPicPr>
        <p:blipFill>
          <a:blip r:embed="rId1"/>
          <a:stretch>
            <a:fillRect/>
          </a:stretch>
        </p:blipFill>
        <p:spPr>
          <a:xfrm>
            <a:off x="329333" y="1305543"/>
            <a:ext cx="11533333" cy="49428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AIO(windows)</a:t>
            </a:r>
            <a:endParaRPr lang="zh-CN" altLang="en-US" dirty="0"/>
          </a:p>
        </p:txBody>
      </p:sp>
      <p:pic>
        <p:nvPicPr>
          <p:cNvPr id="4" name="图片 3"/>
          <p:cNvPicPr>
            <a:picLocks noChangeAspect="1"/>
          </p:cNvPicPr>
          <p:nvPr/>
        </p:nvPicPr>
        <p:blipFill>
          <a:blip r:embed="rId1"/>
          <a:stretch>
            <a:fillRect/>
          </a:stretch>
        </p:blipFill>
        <p:spPr>
          <a:xfrm>
            <a:off x="0" y="1373032"/>
            <a:ext cx="12192000" cy="5453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AIO</a:t>
            </a:r>
            <a:r>
              <a:rPr lang="zh-CN" altLang="en-US" dirty="0"/>
              <a:t>的</a:t>
            </a:r>
            <a:r>
              <a:rPr lang="en-US" altLang="zh-CN" dirty="0"/>
              <a:t>Mac</a:t>
            </a:r>
            <a:r>
              <a:rPr lang="zh-CN" altLang="en-US" dirty="0"/>
              <a:t> </a:t>
            </a:r>
            <a:r>
              <a:rPr lang="en-US" altLang="zh-CN" dirty="0"/>
              <a:t>os</a:t>
            </a:r>
            <a:r>
              <a:rPr lang="zh-CN" altLang="en-US" dirty="0"/>
              <a:t> 比较 </a:t>
            </a:r>
            <a:r>
              <a:rPr lang="en-US" altLang="zh-CN" dirty="0"/>
              <a:t>Windows</a:t>
            </a:r>
            <a:endParaRPr lang="zh-CN" altLang="en-US" dirty="0"/>
          </a:p>
        </p:txBody>
      </p:sp>
      <p:sp>
        <p:nvSpPr>
          <p:cNvPr id="3" name="内容占位符 2"/>
          <p:cNvSpPr>
            <a:spLocks noGrp="1"/>
          </p:cNvSpPr>
          <p:nvPr>
            <p:ph idx="1"/>
          </p:nvPr>
        </p:nvSpPr>
        <p:spPr/>
        <p:txBody>
          <a:bodyPr>
            <a:normAutofit/>
          </a:bodyPr>
          <a:lstStyle/>
          <a:p>
            <a:r>
              <a:rPr lang="en-US" altLang="zh-CN" dirty="0"/>
              <a:t>1</a:t>
            </a:r>
            <a:r>
              <a:rPr lang="zh-CN" altLang="en-US" dirty="0"/>
              <a:t>、</a:t>
            </a:r>
            <a:r>
              <a:rPr lang="en-US" altLang="zh-CN" dirty="0"/>
              <a:t>mac os</a:t>
            </a:r>
            <a:r>
              <a:rPr lang="zh-CN" altLang="en-US" dirty="0"/>
              <a:t>上的</a:t>
            </a:r>
            <a:r>
              <a:rPr lang="en-US" altLang="zh-CN" dirty="0"/>
              <a:t>Java AIO</a:t>
            </a:r>
            <a:r>
              <a:rPr lang="zh-CN" altLang="en-US" dirty="0"/>
              <a:t>实现实质上使用</a:t>
            </a:r>
            <a:r>
              <a:rPr lang="en-US" altLang="zh-CN" dirty="0"/>
              <a:t>kqueue</a:t>
            </a:r>
            <a:r>
              <a:rPr lang="zh-CN" altLang="en-US" dirty="0"/>
              <a:t>多路复用机制模拟异步</a:t>
            </a:r>
            <a:r>
              <a:rPr lang="en-US" altLang="zh-CN" dirty="0"/>
              <a:t>IO</a:t>
            </a:r>
            <a:r>
              <a:rPr lang="zh-CN" altLang="en-US" dirty="0"/>
              <a:t>操作，实质的</a:t>
            </a:r>
            <a:r>
              <a:rPr lang="en-US" altLang="zh-CN" dirty="0"/>
              <a:t>IO</a:t>
            </a:r>
            <a:r>
              <a:rPr lang="zh-CN" altLang="en-US" dirty="0"/>
              <a:t>操作是同步的（当</a:t>
            </a:r>
            <a:r>
              <a:rPr lang="en-US" altLang="zh-CN" dirty="0"/>
              <a:t>IO</a:t>
            </a:r>
            <a:r>
              <a:rPr lang="zh-CN" altLang="en-US" dirty="0"/>
              <a:t>为可读或可写时通知用户线程，</a:t>
            </a:r>
            <a:r>
              <a:rPr lang="en-US" altLang="zh-CN" dirty="0"/>
              <a:t>IO</a:t>
            </a:r>
            <a:r>
              <a:rPr lang="zh-CN" altLang="en-US" dirty="0"/>
              <a:t>操作过程是同步的），但在用户程序来看，过程是异步的，</a:t>
            </a:r>
            <a:r>
              <a:rPr lang="en-US" altLang="zh-CN" dirty="0"/>
              <a:t>IO</a:t>
            </a:r>
            <a:r>
              <a:rPr lang="zh-CN" altLang="en-US" dirty="0"/>
              <a:t>操作也是异步的。这和使用</a:t>
            </a:r>
            <a:r>
              <a:rPr lang="en-US" altLang="zh-CN" dirty="0"/>
              <a:t>Selector</a:t>
            </a:r>
            <a:r>
              <a:rPr lang="zh-CN" altLang="en-US" dirty="0"/>
              <a:t>多路复用机制本质上是一致的。</a:t>
            </a:r>
            <a:endParaRPr lang="en-US" altLang="zh-CN" dirty="0"/>
          </a:p>
          <a:p>
            <a:r>
              <a:rPr lang="en-US" altLang="zh-CN" dirty="0"/>
              <a:t>Windows</a:t>
            </a:r>
            <a:r>
              <a:rPr lang="zh-CN" altLang="en-US" dirty="0"/>
              <a:t>的</a:t>
            </a:r>
            <a:r>
              <a:rPr lang="en-US" altLang="zh-CN" dirty="0"/>
              <a:t>Java AIO</a:t>
            </a:r>
            <a:r>
              <a:rPr lang="zh-CN" altLang="en-US" dirty="0"/>
              <a:t>实现实质上使用了</a:t>
            </a:r>
            <a:r>
              <a:rPr lang="en-US" altLang="zh-CN" dirty="0"/>
              <a:t>IOCP</a:t>
            </a:r>
            <a:r>
              <a:rPr lang="zh-CN" altLang="en-US" dirty="0"/>
              <a:t>（</a:t>
            </a:r>
            <a:r>
              <a:rPr lang="en-US" altLang="zh-CN" dirty="0"/>
              <a:t>Input/Output Completion Port</a:t>
            </a:r>
            <a:r>
              <a:rPr lang="zh-CN" altLang="en-US" dirty="0"/>
              <a:t>）机制，</a:t>
            </a:r>
            <a:r>
              <a:rPr lang="en-US" altLang="zh-CN" dirty="0"/>
              <a:t>IOCP</a:t>
            </a:r>
            <a:r>
              <a:rPr lang="zh-CN" altLang="en-US" dirty="0"/>
              <a:t>是真正支持异步</a:t>
            </a:r>
            <a:r>
              <a:rPr lang="en-US" altLang="zh-CN" dirty="0"/>
              <a:t>IO</a:t>
            </a:r>
            <a:r>
              <a:rPr lang="zh-CN" altLang="en-US" dirty="0"/>
              <a:t>操作的编程接口（</a:t>
            </a:r>
            <a:r>
              <a:rPr lang="en-US" altLang="zh-CN" dirty="0"/>
              <a:t>IO</a:t>
            </a:r>
            <a:r>
              <a:rPr lang="zh-CN" altLang="en-US" dirty="0"/>
              <a:t>操作完成时通知用户线程）。</a:t>
            </a:r>
            <a:endParaRPr lang="en-US" altLang="zh-CN" dirty="0"/>
          </a:p>
          <a:p>
            <a:endParaRPr lang="en-US" altLang="zh-CN" dirty="0"/>
          </a:p>
          <a:p>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异步</a:t>
            </a:r>
            <a:r>
              <a:rPr lang="en-US" altLang="zh-CN" dirty="0"/>
              <a:t>IO</a:t>
            </a:r>
            <a:r>
              <a:rPr lang="zh-CN" altLang="en-US" dirty="0"/>
              <a:t>和同步</a:t>
            </a:r>
            <a:r>
              <a:rPr lang="en-US" altLang="zh-CN" dirty="0"/>
              <a:t>IO</a:t>
            </a:r>
            <a:endParaRPr lang="zh-CN" altLang="en-US" dirty="0"/>
          </a:p>
        </p:txBody>
      </p:sp>
      <p:sp>
        <p:nvSpPr>
          <p:cNvPr id="3" name="内容占位符 2"/>
          <p:cNvSpPr>
            <a:spLocks noGrp="1"/>
          </p:cNvSpPr>
          <p:nvPr>
            <p:ph idx="1"/>
          </p:nvPr>
        </p:nvSpPr>
        <p:spPr>
          <a:xfrm>
            <a:off x="677334" y="1493949"/>
            <a:ext cx="8596668" cy="4547413"/>
          </a:xfrm>
        </p:spPr>
        <p:txBody>
          <a:bodyPr>
            <a:normAutofit/>
          </a:bodyPr>
          <a:lstStyle/>
          <a:p>
            <a:r>
              <a:rPr lang="zh-CN" altLang="en-US" dirty="0"/>
              <a:t>同步</a:t>
            </a:r>
            <a:r>
              <a:rPr lang="en-US" altLang="zh-CN" dirty="0"/>
              <a:t>IO</a:t>
            </a:r>
            <a:r>
              <a:rPr lang="zh-CN" altLang="en-US" dirty="0"/>
              <a:t>在做</a:t>
            </a:r>
            <a:r>
              <a:rPr lang="en-US" altLang="zh-CN" dirty="0"/>
              <a:t>IO</a:t>
            </a:r>
            <a:r>
              <a:rPr lang="zh-CN" altLang="en-US" dirty="0"/>
              <a:t>操作时会使线程阻塞。之前所述的</a:t>
            </a:r>
            <a:r>
              <a:rPr lang="en-US" altLang="zh-CN" dirty="0"/>
              <a:t>blocking IO</a:t>
            </a:r>
            <a:r>
              <a:rPr lang="zh-CN" altLang="en-US" dirty="0"/>
              <a:t>，</a:t>
            </a:r>
            <a:r>
              <a:rPr lang="en-US" altLang="zh-CN" dirty="0"/>
              <a:t>non-blocking IO</a:t>
            </a:r>
            <a:r>
              <a:rPr lang="zh-CN" altLang="en-US" dirty="0"/>
              <a:t>，</a:t>
            </a:r>
            <a:r>
              <a:rPr lang="en-US" altLang="zh-CN" dirty="0"/>
              <a:t>IO multiplexing</a:t>
            </a:r>
            <a:r>
              <a:rPr lang="zh-CN" altLang="en-US" dirty="0"/>
              <a:t>都属于</a:t>
            </a:r>
            <a:r>
              <a:rPr lang="en-US" altLang="zh-CN" dirty="0"/>
              <a:t>synchronous IO</a:t>
            </a:r>
            <a:r>
              <a:rPr lang="zh-CN" altLang="en-US" dirty="0"/>
              <a:t>。</a:t>
            </a:r>
            <a:endParaRPr lang="zh-CN" altLang="en-US" dirty="0"/>
          </a:p>
          <a:p>
            <a:endParaRPr lang="zh-CN" altLang="en-US" dirty="0"/>
          </a:p>
          <a:p>
            <a:r>
              <a:rPr lang="en-US" altLang="zh-CN" dirty="0"/>
              <a:t>NIO-blocking IO</a:t>
            </a:r>
            <a:r>
              <a:rPr lang="zh-CN" altLang="en-US" dirty="0"/>
              <a:t>使线程忙于</a:t>
            </a:r>
            <a:r>
              <a:rPr lang="en-US" altLang="zh-CN" dirty="0"/>
              <a:t>IO</a:t>
            </a:r>
            <a:r>
              <a:rPr lang="zh-CN" altLang="en-US" dirty="0"/>
              <a:t>操作，处于一种“阻塞”的状态。</a:t>
            </a:r>
            <a:endParaRPr lang="en-US" altLang="zh-CN" dirty="0"/>
          </a:p>
          <a:p>
            <a:endParaRPr lang="zh-CN" altLang="en-US" dirty="0"/>
          </a:p>
          <a:p>
            <a:r>
              <a:rPr lang="zh-CN" altLang="en-US" dirty="0"/>
              <a:t>异步</a:t>
            </a:r>
            <a:r>
              <a:rPr lang="en-US" altLang="zh-CN" dirty="0"/>
              <a:t>IO</a:t>
            </a:r>
            <a:r>
              <a:rPr lang="zh-CN" altLang="en-US" dirty="0"/>
              <a:t>只是发起</a:t>
            </a:r>
            <a:r>
              <a:rPr lang="en-US" altLang="zh-CN" dirty="0"/>
              <a:t>IO </a:t>
            </a:r>
            <a:r>
              <a:rPr lang="zh-CN" altLang="en-US" dirty="0"/>
              <a:t>操作，用户线程没有做实质的</a:t>
            </a:r>
            <a:r>
              <a:rPr lang="en-US" altLang="zh-CN" dirty="0"/>
              <a:t>IO</a:t>
            </a:r>
            <a:r>
              <a:rPr lang="zh-CN" altLang="en-US" dirty="0"/>
              <a:t>操作，更没有处于等待状态。实质的</a:t>
            </a:r>
            <a:r>
              <a:rPr lang="en-US" altLang="zh-CN" dirty="0"/>
              <a:t>IO</a:t>
            </a:r>
            <a:r>
              <a:rPr lang="zh-CN" altLang="en-US" dirty="0"/>
              <a:t>操作有内核完成。</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BIO</a:t>
            </a:r>
            <a:r>
              <a:rPr lang="zh-CN" altLang="en-US" dirty="0"/>
              <a:t>和</a:t>
            </a:r>
            <a:r>
              <a:rPr lang="en-US" altLang="zh-CN" dirty="0"/>
              <a:t>IO M</a:t>
            </a:r>
            <a:r>
              <a:rPr lang="zh-CN" altLang="en-US" dirty="0"/>
              <a:t>ultiplexor</a:t>
            </a:r>
            <a:endParaRPr lang="zh-CN" altLang="en-US" dirty="0"/>
          </a:p>
        </p:txBody>
      </p:sp>
      <p:sp>
        <p:nvSpPr>
          <p:cNvPr id="3" name="内容占位符 2"/>
          <p:cNvSpPr>
            <a:spLocks noGrp="1"/>
          </p:cNvSpPr>
          <p:nvPr>
            <p:ph idx="1"/>
          </p:nvPr>
        </p:nvSpPr>
        <p:spPr>
          <a:xfrm>
            <a:off x="677545" y="1577975"/>
            <a:ext cx="8596630" cy="4463415"/>
          </a:xfrm>
        </p:spPr>
        <p:txBody>
          <a:bodyPr>
            <a:normAutofit lnSpcReduction="10000"/>
          </a:bodyPr>
          <a:lstStyle/>
          <a:p>
            <a:pPr marL="0" indent="0">
              <a:buNone/>
            </a:pPr>
            <a:endParaRPr lang="zh-CN" altLang="en-US" dirty="0"/>
          </a:p>
          <a:p>
            <a:r>
              <a:rPr lang="en-US" altLang="zh-CN" dirty="0">
                <a:sym typeface="+mn-ea"/>
              </a:rPr>
              <a:t>BIO</a:t>
            </a:r>
            <a:r>
              <a:rPr lang="zh-CN" altLang="en-US" dirty="0">
                <a:sym typeface="+mn-ea"/>
              </a:rPr>
              <a:t>要求</a:t>
            </a:r>
            <a:r>
              <a:rPr lang="en-US" altLang="zh-CN" dirty="0">
                <a:sym typeface="+mn-ea"/>
              </a:rPr>
              <a:t>Thread Per Connection</a:t>
            </a:r>
            <a:r>
              <a:rPr lang="zh-CN" altLang="en-US" dirty="0">
                <a:sym typeface="+mn-ea"/>
              </a:rPr>
              <a:t>，缺点：【</a:t>
            </a:r>
            <a:r>
              <a:rPr lang="en-US" altLang="zh-CN" dirty="0">
                <a:sym typeface="+mn-ea"/>
              </a:rPr>
              <a:t>1</a:t>
            </a:r>
            <a:r>
              <a:rPr lang="zh-CN" altLang="en-US" dirty="0">
                <a:sym typeface="+mn-ea"/>
              </a:rPr>
              <a:t>】由于上下文切换，同步和数据移动，线程可能导致性能不佳【</a:t>
            </a:r>
            <a:r>
              <a:rPr lang="en-US" altLang="zh-CN" dirty="0">
                <a:sym typeface="+mn-ea"/>
              </a:rPr>
              <a:t>2</a:t>
            </a:r>
            <a:r>
              <a:rPr lang="zh-CN" altLang="en-US" dirty="0">
                <a:sym typeface="+mn-ea"/>
              </a:rPr>
              <a:t>】</a:t>
            </a:r>
            <a:r>
              <a:rPr lang="en-US" altLang="zh-CN" dirty="0">
                <a:sym typeface="+mn-ea"/>
              </a:rPr>
              <a:t>线程可能需要复杂的并发控制;</a:t>
            </a:r>
            <a:endParaRPr lang="en-US" altLang="zh-CN" dirty="0">
              <a:sym typeface="+mn-ea"/>
            </a:endParaRPr>
          </a:p>
          <a:p>
            <a:r>
              <a:rPr lang="zh-CN" altLang="en-US" dirty="0"/>
              <a:t>从并发量来看，</a:t>
            </a:r>
            <a:r>
              <a:rPr lang="en-US" altLang="zh-CN" dirty="0">
                <a:sym typeface="+mn-ea"/>
              </a:rPr>
              <a:t>IO M</a:t>
            </a:r>
            <a:r>
              <a:rPr lang="zh-CN" altLang="en-US" dirty="0">
                <a:sym typeface="+mn-ea"/>
              </a:rPr>
              <a:t>ultiplexor</a:t>
            </a:r>
            <a:r>
              <a:rPr lang="zh-CN" altLang="en-US" dirty="0"/>
              <a:t>是大于BIO，BIO能打开的线程数量是有限制的。</a:t>
            </a:r>
            <a:endParaRPr lang="zh-CN" altLang="en-US" dirty="0"/>
          </a:p>
          <a:p>
            <a:endParaRPr lang="zh-CN" altLang="en-US" dirty="0"/>
          </a:p>
          <a:p>
            <a:r>
              <a:rPr lang="en-US" altLang="zh-CN" dirty="0"/>
              <a:t>IO Multiplexor</a:t>
            </a:r>
            <a:r>
              <a:rPr lang="zh-CN" altLang="en-US" dirty="0"/>
              <a:t>是一个或多个线程监控或处理事件，当个事件处理速度较慢。</a:t>
            </a:r>
            <a:endParaRPr lang="zh-CN" altLang="en-US" dirty="0"/>
          </a:p>
          <a:p>
            <a:r>
              <a:rPr lang="zh-CN" altLang="en-US" dirty="0"/>
              <a:t>从吞吐量来说，当连接数较少时，</a:t>
            </a:r>
            <a:r>
              <a:rPr lang="en-US" altLang="zh-CN" dirty="0"/>
              <a:t>IO Multiplexor</a:t>
            </a:r>
            <a:r>
              <a:rPr lang="zh-CN" altLang="en-US" dirty="0"/>
              <a:t>是低于</a:t>
            </a:r>
            <a:r>
              <a:rPr lang="en-US" altLang="zh-CN" dirty="0"/>
              <a:t>BIO</a:t>
            </a:r>
            <a:r>
              <a:rPr lang="zh-CN" altLang="en-US" dirty="0"/>
              <a:t>的。</a:t>
            </a:r>
            <a:endParaRPr lang="zh-CN" altLang="en-US" dirty="0"/>
          </a:p>
          <a:p>
            <a:r>
              <a:rPr lang="zh-CN" altLang="en-US" dirty="0"/>
              <a:t>总的来说，在并发量较少的情况下或者</a:t>
            </a:r>
            <a:r>
              <a:rPr lang="zh-CN" altLang="en-US" dirty="0">
                <a:sym typeface="+mn-ea"/>
              </a:rPr>
              <a:t>大数量数据传输情况下</a:t>
            </a:r>
            <a:r>
              <a:rPr lang="zh-CN" altLang="en-US" dirty="0"/>
              <a:t>，使用BIO。</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en-US" altLang="zh-CN" dirty="0"/>
              <a:t>IO</a:t>
            </a:r>
            <a:r>
              <a:rPr lang="zh-CN" altLang="en-US" dirty="0"/>
              <a:t>的比较</a:t>
            </a:r>
            <a:endParaRPr lang="zh-CN" altLang="en-US" dirty="0"/>
          </a:p>
        </p:txBody>
      </p:sp>
      <p:pic>
        <p:nvPicPr>
          <p:cNvPr id="3" name="Picture 2"/>
          <p:cNvPicPr>
            <a:picLocks noChangeAspect="1"/>
          </p:cNvPicPr>
          <p:nvPr/>
        </p:nvPicPr>
        <p:blipFill>
          <a:blip r:embed="rId1"/>
          <a:stretch>
            <a:fillRect/>
          </a:stretch>
        </p:blipFill>
        <p:spPr>
          <a:xfrm>
            <a:off x="854075" y="1414780"/>
            <a:ext cx="8848725" cy="4712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Reactor</a:t>
            </a:r>
            <a:r>
              <a:rPr lang="zh-CN" altLang="en-US" dirty="0"/>
              <a:t>模式类图</a:t>
            </a:r>
            <a:endParaRPr lang="zh-CN" altLang="en-US" dirty="0"/>
          </a:p>
        </p:txBody>
      </p:sp>
      <p:pic>
        <p:nvPicPr>
          <p:cNvPr id="3" name="图片 2"/>
          <p:cNvPicPr>
            <a:picLocks noChangeAspect="1"/>
          </p:cNvPicPr>
          <p:nvPr/>
        </p:nvPicPr>
        <p:blipFill>
          <a:blip r:embed="rId1"/>
          <a:stretch>
            <a:fillRect/>
          </a:stretch>
        </p:blipFill>
        <p:spPr>
          <a:xfrm>
            <a:off x="1878241" y="1930400"/>
            <a:ext cx="5447619" cy="37714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a:lstStyle/>
          <a:p>
            <a:r>
              <a:rPr lang="en-US" altLang="zh-CN" dirty="0"/>
              <a:t>Reactor</a:t>
            </a:r>
            <a:r>
              <a:rPr lang="zh-CN" altLang="en-US" dirty="0"/>
              <a:t>模式时序图</a:t>
            </a:r>
            <a:endParaRPr lang="zh-CN" altLang="en-US" dirty="0"/>
          </a:p>
        </p:txBody>
      </p:sp>
      <p:pic>
        <p:nvPicPr>
          <p:cNvPr id="5" name="图片 4"/>
          <p:cNvPicPr>
            <a:picLocks noChangeAspect="1"/>
          </p:cNvPicPr>
          <p:nvPr/>
        </p:nvPicPr>
        <p:blipFill>
          <a:blip r:embed="rId1"/>
          <a:stretch>
            <a:fillRect/>
          </a:stretch>
        </p:blipFill>
        <p:spPr>
          <a:xfrm>
            <a:off x="1251614" y="1663957"/>
            <a:ext cx="5619048" cy="37619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Proactor</a:t>
            </a:r>
            <a:r>
              <a:rPr lang="zh-CN" altLang="en-US" dirty="0"/>
              <a:t>模式类图</a:t>
            </a:r>
            <a:endParaRPr lang="zh-CN" altLang="en-US" dirty="0"/>
          </a:p>
        </p:txBody>
      </p:sp>
      <p:pic>
        <p:nvPicPr>
          <p:cNvPr id="4" name="图片 3"/>
          <p:cNvPicPr>
            <a:picLocks noChangeAspect="1"/>
          </p:cNvPicPr>
          <p:nvPr/>
        </p:nvPicPr>
        <p:blipFill>
          <a:blip r:embed="rId1"/>
          <a:stretch>
            <a:fillRect/>
          </a:stretch>
        </p:blipFill>
        <p:spPr>
          <a:xfrm>
            <a:off x="935491" y="1707356"/>
            <a:ext cx="6895238" cy="375238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Proactor</a:t>
            </a:r>
            <a:r>
              <a:rPr lang="zh-CN" altLang="en-US" dirty="0"/>
              <a:t>模式时序图</a:t>
            </a:r>
            <a:endParaRPr lang="zh-CN" altLang="en-US" dirty="0"/>
          </a:p>
        </p:txBody>
      </p:sp>
      <p:pic>
        <p:nvPicPr>
          <p:cNvPr id="4" name="图片 3"/>
          <p:cNvPicPr>
            <a:picLocks noChangeAspect="1"/>
          </p:cNvPicPr>
          <p:nvPr/>
        </p:nvPicPr>
        <p:blipFill>
          <a:blip r:embed="rId1"/>
          <a:stretch>
            <a:fillRect/>
          </a:stretch>
        </p:blipFill>
        <p:spPr>
          <a:xfrm>
            <a:off x="811028" y="2059188"/>
            <a:ext cx="6371429" cy="45238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模型总结</a:t>
            </a:r>
            <a:endParaRPr lang="zh-CN" altLang="en-US" dirty="0"/>
          </a:p>
        </p:txBody>
      </p:sp>
      <p:sp>
        <p:nvSpPr>
          <p:cNvPr id="3" name="内容占位符 2"/>
          <p:cNvSpPr>
            <a:spLocks noGrp="1"/>
          </p:cNvSpPr>
          <p:nvPr>
            <p:ph idx="1"/>
          </p:nvPr>
        </p:nvSpPr>
        <p:spPr/>
        <p:txBody>
          <a:bodyPr/>
          <a:lstStyle/>
          <a:p>
            <a:r>
              <a:rPr lang="zh-CN" altLang="en-US" dirty="0"/>
              <a:t>阻塞</a:t>
            </a:r>
            <a:r>
              <a:rPr lang="en-US" altLang="zh-CN" dirty="0"/>
              <a:t>IO</a:t>
            </a:r>
            <a:r>
              <a:rPr lang="zh-CN" altLang="en-US" dirty="0"/>
              <a:t>模型</a:t>
            </a:r>
            <a:endParaRPr lang="en-US" altLang="zh-CN" dirty="0"/>
          </a:p>
          <a:p>
            <a:r>
              <a:rPr lang="zh-CN" altLang="en-US" dirty="0"/>
              <a:t>非阻塞</a:t>
            </a:r>
            <a:r>
              <a:rPr lang="en-US" altLang="zh-CN" dirty="0"/>
              <a:t>IO</a:t>
            </a:r>
            <a:r>
              <a:rPr lang="zh-CN" altLang="en-US" dirty="0"/>
              <a:t>模型</a:t>
            </a:r>
            <a:endParaRPr lang="en-US" altLang="zh-CN" dirty="0"/>
          </a:p>
          <a:p>
            <a:r>
              <a:rPr lang="en-US" altLang="zh-CN" dirty="0"/>
              <a:t>IO</a:t>
            </a:r>
            <a:r>
              <a:rPr lang="zh-CN" altLang="en-US" dirty="0"/>
              <a:t>多路复用模型</a:t>
            </a:r>
            <a:endParaRPr lang="en-US" altLang="zh-CN" dirty="0"/>
          </a:p>
          <a:p>
            <a:r>
              <a:rPr lang="zh-CN" altLang="en-US" dirty="0"/>
              <a:t>异步</a:t>
            </a:r>
            <a:r>
              <a:rPr lang="en-US" altLang="zh-CN" dirty="0"/>
              <a:t>IO</a:t>
            </a:r>
            <a:r>
              <a:rPr lang="zh-CN" altLang="en-US" dirty="0"/>
              <a:t>模型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a:t>
            </a:r>
            <a:r>
              <a:rPr lang="zh-CN" altLang="en-US"/>
              <a:t>协议</a:t>
            </a:r>
            <a:endParaRPr lang="zh-CN" altLang="en-US"/>
          </a:p>
        </p:txBody>
      </p:sp>
      <p:sp>
        <p:nvSpPr>
          <p:cNvPr id="3" name="Content Placeholder 2"/>
          <p:cNvSpPr>
            <a:spLocks noGrp="1"/>
          </p:cNvSpPr>
          <p:nvPr>
            <p:ph idx="1"/>
          </p:nvPr>
        </p:nvSpPr>
        <p:spPr/>
        <p:txBody>
          <a:bodyPr/>
          <a:lstStyle/>
          <a:p>
            <a:r>
              <a:rPr lang="en-US"/>
              <a:t>FIX协议即金融交易协议</a:t>
            </a:r>
            <a:endParaRPr lang="en-US"/>
          </a:p>
          <a:p>
            <a:r>
              <a:rPr lang="en-US"/>
              <a:t>FIX协议包括会话层和应用层</a:t>
            </a:r>
            <a:endParaRPr lang="en-US"/>
          </a:p>
          <a:p>
            <a:r>
              <a:rPr lang="en-US"/>
              <a:t>FIX会话层对数据传输作控制要求</a:t>
            </a:r>
            <a:endParaRPr lang="en-US"/>
          </a:p>
          <a:p>
            <a:r>
              <a:rPr lang="en-US"/>
              <a:t>FIX应用层则定义了商业相关的数据内容。</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a:t>
            </a:r>
            <a:r>
              <a:rPr lang="zh-CN" altLang="en-US"/>
              <a:t>消息</a:t>
            </a:r>
            <a:endParaRPr lang="zh-CN" altLang="en-US"/>
          </a:p>
        </p:txBody>
      </p:sp>
      <p:sp>
        <p:nvSpPr>
          <p:cNvPr id="3" name="Content Placeholder 2"/>
          <p:cNvSpPr>
            <a:spLocks noGrp="1"/>
          </p:cNvSpPr>
          <p:nvPr>
            <p:ph idx="1"/>
          </p:nvPr>
        </p:nvSpPr>
        <p:spPr/>
        <p:txBody>
          <a:bodyPr/>
          <a:lstStyle/>
          <a:p>
            <a:r>
              <a:rPr lang="en-US"/>
              <a:t>FIX消息的一般格式为：一个标准头+消息体+一个标准的尾部</a:t>
            </a:r>
            <a:endParaRPr lang="en-US"/>
          </a:p>
          <a:p>
            <a:r>
              <a:rPr lang="en-US"/>
              <a:t>目前，FIX协议存在2种语法格式。</a:t>
            </a:r>
            <a:endParaRPr lang="en-US"/>
          </a:p>
          <a:p>
            <a:r>
              <a:rPr lang="en-US"/>
              <a:t>1 “标记=值”语法格式</a:t>
            </a:r>
            <a:endParaRPr lang="en-US"/>
          </a:p>
          <a:p>
            <a:r>
              <a:rPr lang="en-US"/>
              <a:t>2 “FIXML语法”语法格式</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 “标记=值”语法</a:t>
            </a:r>
            <a:endParaRPr lang="en-US"/>
          </a:p>
        </p:txBody>
      </p:sp>
      <p:sp>
        <p:nvSpPr>
          <p:cNvPr id="3" name="Content Placeholder 2"/>
          <p:cNvSpPr>
            <a:spLocks noGrp="1"/>
          </p:cNvSpPr>
          <p:nvPr>
            <p:ph idx="1"/>
          </p:nvPr>
        </p:nvSpPr>
        <p:spPr>
          <a:xfrm>
            <a:off x="838200" y="1824990"/>
            <a:ext cx="10515600" cy="4427855"/>
          </a:xfrm>
        </p:spPr>
        <p:txBody>
          <a:bodyPr>
            <a:normAutofit/>
          </a:bodyPr>
          <a:lstStyle/>
          <a:p>
            <a:r>
              <a:rPr lang="en-US" dirty="0" err="1"/>
              <a:t>每个消息由多个由“标记</a:t>
            </a:r>
            <a:r>
              <a:rPr lang="en-US" dirty="0"/>
              <a:t>=</a:t>
            </a:r>
            <a:r>
              <a:rPr lang="en-US" dirty="0" err="1"/>
              <a:t>值”数据域的流构成，每个“标记</a:t>
            </a:r>
            <a:r>
              <a:rPr lang="en-US" dirty="0"/>
              <a:t>=</a:t>
            </a:r>
            <a:r>
              <a:rPr lang="en-US" dirty="0" err="1"/>
              <a:t>值”数据域由分界符“SOH”（</a:t>
            </a:r>
            <a:r>
              <a:rPr lang="en-US" altLang="zh-CN" dirty="0" err="1"/>
              <a:t>ascii</a:t>
            </a:r>
            <a:r>
              <a:rPr lang="en-US" altLang="zh-CN" dirty="0"/>
              <a:t>: </a:t>
            </a:r>
            <a:r>
              <a:rPr lang="en-US" dirty="0"/>
              <a:t>0x01）隔开的</a:t>
            </a:r>
            <a:r>
              <a:rPr lang="zh-CN" altLang="en-US" dirty="0"/>
              <a:t>。</a:t>
            </a:r>
            <a:r>
              <a:rPr lang="en-US" dirty="0" err="1"/>
              <a:t>所有的标记都有一个特定的值，代表特定的意义</a:t>
            </a:r>
            <a:endParaRPr lang="en-US" dirty="0"/>
          </a:p>
          <a:p>
            <a:r>
              <a:rPr lang="en-US" dirty="0"/>
              <a:t>1. </a:t>
            </a:r>
            <a:r>
              <a:rPr lang="en-US" dirty="0" err="1"/>
              <a:t>消息头的前三个域是BeginString</a:t>
            </a:r>
            <a:r>
              <a:rPr lang="en-US" dirty="0"/>
              <a:t>(tag #8)+</a:t>
            </a:r>
            <a:r>
              <a:rPr lang="en-US" dirty="0" err="1"/>
              <a:t>BodyLenth</a:t>
            </a:r>
            <a:r>
              <a:rPr lang="en-US" dirty="0"/>
              <a:t>(tag#9)+MsgType(tag#35)</a:t>
            </a:r>
            <a:endParaRPr lang="en-US" dirty="0"/>
          </a:p>
          <a:p>
            <a:r>
              <a:rPr lang="en-US" dirty="0"/>
              <a:t>2. </a:t>
            </a:r>
            <a:r>
              <a:rPr lang="en-US" dirty="0" err="1"/>
              <a:t>标准消息尾的最后一个域为CheckSum</a:t>
            </a:r>
            <a:r>
              <a:rPr lang="en-US" dirty="0"/>
              <a:t>(tag#10)</a:t>
            </a: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BodyLength &amp; CheckSum</a:t>
            </a:r>
            <a:r>
              <a:rPr lang="zh-CN" altLang="en-US"/>
              <a:t>计算</a:t>
            </a:r>
            <a:endParaRPr lang="zh-CN" altLang="en-US"/>
          </a:p>
        </p:txBody>
      </p:sp>
      <p:sp>
        <p:nvSpPr>
          <p:cNvPr id="3" name="Content Placeholder 2"/>
          <p:cNvSpPr>
            <a:spLocks noGrp="1"/>
          </p:cNvSpPr>
          <p:nvPr>
            <p:ph idx="1"/>
          </p:nvPr>
        </p:nvSpPr>
        <p:spPr/>
        <p:txBody>
          <a:bodyPr/>
          <a:lstStyle/>
          <a:p>
            <a:r>
              <a:rPr lang="en-US">
                <a:sym typeface="+mn-ea"/>
              </a:rPr>
              <a:t>BodyLength是从BodyLength数据域后的数据域开始计算，不包括checkSum</a:t>
            </a:r>
            <a:endParaRPr lang="en-US"/>
          </a:p>
          <a:p>
            <a:r>
              <a:rPr lang="en-US">
                <a:sym typeface="+mn-ea"/>
              </a:rPr>
              <a:t>checkSum是从BeginString数据域开始计算，不包括checkSum</a:t>
            </a:r>
            <a:endParaRPr lang="en-US">
              <a:sym typeface="+mn-ea"/>
            </a:endParaRPr>
          </a:p>
          <a:p>
            <a:endParaRPr lang="en-US"/>
          </a:p>
          <a:p>
            <a:r>
              <a:rPr lang="en-US">
                <a:sym typeface="+mn-ea"/>
              </a:rPr>
              <a:t>如消息8=FIX.4.0^9=length^A^10=checkSum^</a:t>
            </a:r>
            <a:r>
              <a:rPr lang="zh-CN" altLang="en-US">
                <a:sym typeface="+mn-ea"/>
              </a:rPr>
              <a:t>（假设</a:t>
            </a:r>
            <a:r>
              <a:rPr lang="en-US" altLang="zh-CN">
                <a:sym typeface="+mn-ea"/>
              </a:rPr>
              <a:t>A</a:t>
            </a:r>
            <a:r>
              <a:rPr lang="zh-CN" altLang="en-US">
                <a:sym typeface="+mn-ea"/>
              </a:rPr>
              <a:t>表示了多个域，</a:t>
            </a:r>
            <a:r>
              <a:rPr lang="en-US" altLang="zh-CN">
                <a:sym typeface="+mn-ea"/>
              </a:rPr>
              <a:t>^</a:t>
            </a:r>
            <a:r>
              <a:rPr lang="zh-CN" altLang="en-US">
                <a:sym typeface="+mn-ea"/>
              </a:rPr>
              <a:t>表示</a:t>
            </a:r>
            <a:r>
              <a:rPr lang="en-US" altLang="zh-CN">
                <a:sym typeface="+mn-ea"/>
              </a:rPr>
              <a:t>0x01</a:t>
            </a:r>
            <a:r>
              <a:rPr lang="zh-CN" altLang="en-US">
                <a:sym typeface="+mn-ea"/>
              </a:rPr>
              <a:t>）</a:t>
            </a:r>
            <a:endParaRPr lang="en-US"/>
          </a:p>
          <a:p>
            <a:r>
              <a:rPr lang="en-US">
                <a:sym typeface="+mn-ea"/>
              </a:rPr>
              <a:t>Length = (A^).length()</a:t>
            </a:r>
            <a:endParaRPr lang="en-US"/>
          </a:p>
          <a:p>
            <a:r>
              <a:rPr lang="en-US">
                <a:sym typeface="+mn-ea"/>
              </a:rPr>
              <a:t>checkSum=sum((8=FIX.4.0^9=length^A^).getBytes())%256</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基本概念</a:t>
            </a:r>
            <a:endParaRPr lang="zh-CN" altLang="en-US"/>
          </a:p>
        </p:txBody>
      </p:sp>
      <p:sp>
        <p:nvSpPr>
          <p:cNvPr id="3" name="Content Placeholder 2"/>
          <p:cNvSpPr>
            <a:spLocks noGrp="1"/>
          </p:cNvSpPr>
          <p:nvPr>
            <p:ph idx="1"/>
          </p:nvPr>
        </p:nvSpPr>
        <p:spPr/>
        <p:txBody>
          <a:bodyPr/>
          <a:lstStyle/>
          <a:p>
            <a:r>
              <a:rPr lang="en-US" dirty="0"/>
              <a:t>Initiator </a:t>
            </a:r>
            <a:r>
              <a:rPr lang="en-US" dirty="0" err="1"/>
              <a:t>发起者</a:t>
            </a:r>
            <a:r>
              <a:rPr lang="en-US" dirty="0"/>
              <a:t> </a:t>
            </a:r>
            <a:r>
              <a:rPr lang="en-US" dirty="0" err="1"/>
              <a:t>建立通信连路，通过发送初始Logon消息发起会话的参与方</a:t>
            </a:r>
            <a:r>
              <a:rPr lang="en-US" dirty="0"/>
              <a:t>。</a:t>
            </a:r>
            <a:endParaRPr lang="en-US" dirty="0"/>
          </a:p>
          <a:p>
            <a:r>
              <a:rPr lang="en-US" dirty="0"/>
              <a:t>Acceptor </a:t>
            </a:r>
            <a:r>
              <a:rPr lang="en-US" dirty="0" err="1"/>
              <a:t>接收方</a:t>
            </a:r>
            <a:r>
              <a:rPr lang="en-US" dirty="0"/>
              <a:t> </a:t>
            </a:r>
            <a:r>
              <a:rPr lang="en-US" dirty="0" err="1"/>
              <a:t>FIX会话的接收方。负责执行第一层次的认证和通过传输Logon消息的确认正式声明连接请求被接受</a:t>
            </a:r>
            <a:r>
              <a:rPr lang="zh-CN" altLang="en-US" dirty="0"/>
              <a:t>。</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1、Sequence Numbers序列编号</a:t>
            </a:r>
            <a:endParaRPr lang="en-US"/>
          </a:p>
        </p:txBody>
      </p:sp>
      <p:sp>
        <p:nvSpPr>
          <p:cNvPr id="3" name="Content Placeholder 2"/>
          <p:cNvSpPr>
            <a:spLocks noGrp="1"/>
          </p:cNvSpPr>
          <p:nvPr>
            <p:ph idx="1"/>
          </p:nvPr>
        </p:nvSpPr>
        <p:spPr>
          <a:xfrm>
            <a:off x="570230" y="1588770"/>
            <a:ext cx="8596630" cy="5061585"/>
          </a:xfrm>
        </p:spPr>
        <p:txBody>
          <a:bodyPr/>
          <a:lstStyle/>
          <a:p>
            <a:r>
              <a:rPr lang="en-US"/>
              <a:t>每条消息都有一个序列号，标记为35(MsgSeqNum)。会话开始第一条消息的MsgSeqNum=1，之后每一条同向消息逐1递增。消息传递会话双方都有一个InSeqNum和OutSeqNum，分别表示确认的消息的最大MsgSeqNum，OutSeqNum表示发出的最新消息的MsgSeqNum。在没有消息传递的会话状态中，没有消息空隙的序列号应满足：</a:t>
            </a:r>
            <a:endParaRPr lang="en-US"/>
          </a:p>
          <a:p>
            <a:pPr marL="0" indent="0">
              <a:buNone/>
            </a:pPr>
            <a:r>
              <a:rPr lang="en-US"/>
              <a:t>   InSeqNum(A)=OutSeqNum(B), OutSeqNum(A)=InSeqNum(B)</a:t>
            </a:r>
            <a:endParaRPr lang="en-US"/>
          </a:p>
          <a:p>
            <a:pPr marL="0" indent="0">
              <a:buNone/>
            </a:pPr>
            <a:endParaRPr lang="en-US"/>
          </a:p>
          <a:p>
            <a:pPr marL="0" indent="0">
              <a:buNone/>
            </a:pPr>
            <a:r>
              <a:rPr lang="en-US">
                <a:sym typeface="+mn-ea"/>
              </a:rPr>
              <a:t>序列号的作用是标识消息</a:t>
            </a:r>
            <a:r>
              <a:rPr lang="zh-CN" altLang="en-US">
                <a:sym typeface="+mn-ea"/>
              </a:rPr>
              <a:t>以确认消息</a:t>
            </a:r>
            <a:r>
              <a:rPr lang="en-US">
                <a:sym typeface="+mn-ea"/>
              </a:rPr>
              <a:t>，当会话断开重连</a:t>
            </a:r>
            <a:r>
              <a:rPr lang="zh-CN" altLang="en-US">
                <a:sym typeface="+mn-ea"/>
              </a:rPr>
              <a:t>后</a:t>
            </a:r>
            <a:r>
              <a:rPr lang="en-US">
                <a:sym typeface="+mn-ea"/>
              </a:rPr>
              <a:t>进行消息同步。</a:t>
            </a:r>
            <a:endParaRPr lang="en-US"/>
          </a:p>
          <a:p>
            <a:pPr marL="0" indent="0">
              <a:buNone/>
            </a:pPr>
            <a:endParaRPr lang="en-US"/>
          </a:p>
          <a:p>
            <a:pPr marL="0" indent="0">
              <a:buNone/>
            </a:pPr>
            <a:r>
              <a:rPr lang="en-US"/>
              <a:t>Expected SeqNum</a:t>
            </a:r>
            <a:r>
              <a:rPr lang="zh-CN" altLang="en-US"/>
              <a:t>（期望收到的消息序号）</a:t>
            </a:r>
            <a:r>
              <a:rPr lang="en-US"/>
              <a:t>=InSeqNum+1</a:t>
            </a:r>
            <a:endParaRPr lang="en-US"/>
          </a:p>
          <a:p>
            <a:pPr marL="0" indent="0">
              <a:buNone/>
            </a:pPr>
            <a:endParaRPr lang="en-US"/>
          </a:p>
          <a:p>
            <a:pPr marL="0" indent="0">
              <a:buNone/>
            </a:pPr>
            <a:r>
              <a:rPr lang="zh-CN" altLang="en-US"/>
              <a:t>当</a:t>
            </a:r>
            <a:r>
              <a:rPr lang="en-US" altLang="zh-CN"/>
              <a:t>Expected SeqNum&lt;MsgSeqNum</a:t>
            </a:r>
            <a:r>
              <a:rPr lang="zh-CN" altLang="en-US"/>
              <a:t>时，会被认为产生了</a:t>
            </a:r>
            <a:r>
              <a:rPr lang="en-US" altLang="zh-CN"/>
              <a:t>“</a:t>
            </a:r>
            <a:r>
              <a:rPr lang="zh-CN" altLang="en-US"/>
              <a:t>序列间隙</a:t>
            </a:r>
            <a:r>
              <a:rPr lang="en-US" altLang="zh-CN"/>
              <a:t>”</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a:t>
            </a:r>
            <a:r>
              <a:rPr lang="zh-CN" altLang="en-US"/>
              <a:t>、</a:t>
            </a:r>
            <a:r>
              <a:rPr lang="en-US"/>
              <a:t>Heartbeats</a:t>
            </a:r>
            <a:r>
              <a:rPr lang="zh-CN" altLang="en-US"/>
              <a:t>心跳消息</a:t>
            </a:r>
            <a:endParaRPr lang="zh-CN" altLang="en-US"/>
          </a:p>
        </p:txBody>
      </p:sp>
      <p:sp>
        <p:nvSpPr>
          <p:cNvPr id="3" name="Content Placeholder 2"/>
          <p:cNvSpPr>
            <a:spLocks noGrp="1"/>
          </p:cNvSpPr>
          <p:nvPr>
            <p:ph idx="1"/>
          </p:nvPr>
        </p:nvSpPr>
        <p:spPr/>
        <p:txBody>
          <a:bodyPr/>
          <a:lstStyle/>
          <a:p>
            <a:r>
              <a:rPr lang="en-US"/>
              <a:t>为了判断连接是否端开，会话双方会发送Heartbeats消息确认连接正常。</a:t>
            </a:r>
            <a:endParaRPr lang="en-US"/>
          </a:p>
          <a:p>
            <a:r>
              <a:rPr lang="en-US"/>
              <a:t>心跳消息的发起者是Initiator。</a:t>
            </a:r>
            <a:endParaRPr lang="en-US"/>
          </a:p>
          <a:p>
            <a:r>
              <a:rPr lang="en-US"/>
              <a:t>Heartbeats Interval</a:t>
            </a:r>
            <a:r>
              <a:rPr lang="zh-CN" altLang="en-US"/>
              <a:t>会话双方一致</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TestRequest</a:t>
            </a:r>
            <a:endParaRPr lang="en-US"/>
          </a:p>
        </p:txBody>
      </p:sp>
      <p:sp>
        <p:nvSpPr>
          <p:cNvPr id="3" name="Content Placeholder 2"/>
          <p:cNvSpPr>
            <a:spLocks noGrp="1"/>
          </p:cNvSpPr>
          <p:nvPr>
            <p:ph idx="1"/>
          </p:nvPr>
        </p:nvSpPr>
        <p:spPr/>
        <p:txBody>
          <a:bodyPr/>
          <a:p>
            <a:r>
              <a:rPr lang="en-US"/>
              <a:t>TestRequest</a:t>
            </a:r>
            <a:r>
              <a:rPr lang="zh-CN" altLang="en-US"/>
              <a:t>强制请求一个</a:t>
            </a:r>
            <a:r>
              <a:rPr lang="en-US" altLang="zh-CN"/>
              <a:t>Heartbeats</a:t>
            </a:r>
            <a:r>
              <a:rPr lang="zh-CN" altLang="en-US"/>
              <a:t>，用来检查序列或检测连接状态</a:t>
            </a:r>
            <a:endParaRPr lang="zh-CN" altLang="en-US"/>
          </a:p>
          <a:p>
            <a:r>
              <a:rPr lang="zh-CN" altLang="en-US"/>
              <a:t>该消息带有</a:t>
            </a:r>
            <a:r>
              <a:rPr lang="en-US" altLang="zh-CN"/>
              <a:t>TestReqID</a:t>
            </a:r>
            <a:r>
              <a:rPr lang="zh-CN" altLang="en-US"/>
              <a:t>域，回复的</a:t>
            </a:r>
            <a:r>
              <a:rPr lang="en-US" altLang="zh-CN"/>
              <a:t>Heartbeats</a:t>
            </a:r>
            <a:r>
              <a:rPr lang="zh-CN" altLang="en-US"/>
              <a:t>消息需要带有</a:t>
            </a:r>
            <a:r>
              <a:rPr lang="en-US" altLang="zh-CN"/>
              <a:t>TestReqID</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a:t>
            </a:r>
            <a:r>
              <a:rPr lang="zh-CN" altLang="en-US"/>
              <a:t>会话层</a:t>
            </a:r>
            <a:endParaRPr lang="zh-CN" altLang="en-US"/>
          </a:p>
        </p:txBody>
      </p:sp>
      <p:sp>
        <p:nvSpPr>
          <p:cNvPr id="3" name="Content Placeholder 2"/>
          <p:cNvSpPr>
            <a:spLocks noGrp="1"/>
          </p:cNvSpPr>
          <p:nvPr>
            <p:ph idx="1"/>
          </p:nvPr>
        </p:nvSpPr>
        <p:spPr/>
        <p:txBody>
          <a:bodyPr/>
          <a:lstStyle/>
          <a:p>
            <a:r>
              <a:rPr lang="en-US" dirty="0"/>
              <a:t>Logon(</a:t>
            </a:r>
            <a:r>
              <a:rPr lang="zh-CN" altLang="en-US" dirty="0"/>
              <a:t>验证</a:t>
            </a:r>
            <a:r>
              <a:rPr lang="en-US" dirty="0"/>
              <a:t>SenderCompID</a:t>
            </a:r>
            <a:r>
              <a:rPr lang="zh-CN" altLang="en-US" dirty="0"/>
              <a:t>、</a:t>
            </a:r>
            <a:r>
              <a:rPr lang="en-US" altLang="zh-CN" dirty="0"/>
              <a:t>TargetCompID</a:t>
            </a:r>
            <a:r>
              <a:rPr lang="zh-CN" altLang="en-US" dirty="0"/>
              <a:t>（事实上每个消息都有的）等）</a:t>
            </a:r>
            <a:endParaRPr lang="en-US" altLang="zh-CN" dirty="0"/>
          </a:p>
          <a:p>
            <a:r>
              <a:rPr lang="en-US" dirty="0"/>
              <a:t>Logout</a:t>
            </a:r>
            <a:endParaRPr lang="en-US" dirty="0"/>
          </a:p>
          <a:p>
            <a:r>
              <a:rPr lang="en-US" altLang="zh-CN" dirty="0">
                <a:sym typeface="+mn-ea"/>
              </a:rPr>
              <a:t>Message Recovery</a:t>
            </a:r>
            <a:endParaRPr lang="en-US" altLang="zh-CN" dirty="0">
              <a:sym typeface="+mn-ea"/>
            </a:endParaRPr>
          </a:p>
          <a:p>
            <a:r>
              <a:rPr lang="en-US" dirty="0">
                <a:sym typeface="+mn-ea"/>
              </a:rPr>
              <a:t>Heartbeats</a:t>
            </a:r>
            <a:endParaRPr lang="en-US" dirty="0">
              <a:sym typeface="+mn-ea"/>
            </a:endParaRPr>
          </a:p>
          <a:p>
            <a:r>
              <a:rPr lang="en-US" dirty="0">
                <a:sym typeface="+mn-ea"/>
              </a:rPr>
              <a:t>Reject</a:t>
            </a:r>
            <a:endParaRPr lang="en-US" dirty="0"/>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logon</a:t>
            </a:r>
            <a:endParaRPr lang="en-US"/>
          </a:p>
        </p:txBody>
      </p:sp>
      <p:pic>
        <p:nvPicPr>
          <p:cNvPr id="3" name="Picture 2" descr="Screen Shot 2018-09-20 at 5.44.09 PM"/>
          <p:cNvPicPr>
            <a:picLocks noChangeAspect="1"/>
          </p:cNvPicPr>
          <p:nvPr/>
        </p:nvPicPr>
        <p:blipFill>
          <a:blip r:embed="rId1"/>
          <a:stretch>
            <a:fillRect/>
          </a:stretch>
        </p:blipFill>
        <p:spPr>
          <a:xfrm>
            <a:off x="2398395" y="485140"/>
            <a:ext cx="8863330" cy="54857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a:t>
            </a:r>
            <a:r>
              <a:rPr lang="en-US" altLang="zh-CN" dirty="0"/>
              <a:t>IO</a:t>
            </a:r>
            <a:r>
              <a:rPr lang="zh-CN" altLang="en-US" dirty="0"/>
              <a:t>模型</a:t>
            </a:r>
            <a:endParaRPr lang="zh-CN" altLang="en-US" dirty="0"/>
          </a:p>
        </p:txBody>
      </p:sp>
      <p:sp>
        <p:nvSpPr>
          <p:cNvPr id="3" name="内容占位符 2"/>
          <p:cNvSpPr>
            <a:spLocks noGrp="1"/>
          </p:cNvSpPr>
          <p:nvPr>
            <p:ph idx="1"/>
          </p:nvPr>
        </p:nvSpPr>
        <p:spPr>
          <a:xfrm>
            <a:off x="741469" y="1288734"/>
            <a:ext cx="8596668" cy="3880773"/>
          </a:xfrm>
        </p:spPr>
        <p:txBody>
          <a:bodyPr/>
          <a:lstStyle/>
          <a:p>
            <a:r>
              <a:rPr lang="zh-CN" altLang="en-US" dirty="0"/>
              <a:t>以读取数据为例，</a:t>
            </a:r>
            <a:r>
              <a:rPr lang="zh-CN" altLang="zh-CN" dirty="0"/>
              <a:t>用户线程发起</a:t>
            </a:r>
            <a:r>
              <a:rPr lang="en-US" altLang="zh-CN" dirty="0"/>
              <a:t>read</a:t>
            </a:r>
            <a:r>
              <a:rPr lang="zh-CN" altLang="zh-CN" dirty="0"/>
              <a:t>请求，缓冲池数据不满足请求时，用户线程被阻塞，直到数据满足请求，完成</a:t>
            </a:r>
            <a:r>
              <a:rPr lang="en-US" altLang="zh-CN" dirty="0"/>
              <a:t>read</a:t>
            </a:r>
            <a:r>
              <a:rPr lang="zh-CN" altLang="zh-CN" dirty="0"/>
              <a:t>操作，线程阻塞解除。</a:t>
            </a:r>
            <a:endParaRPr lang="zh-CN" altLang="zh-CN" dirty="0"/>
          </a:p>
          <a:p>
            <a:endParaRPr lang="zh-CN" altLang="en-US" dirty="0"/>
          </a:p>
        </p:txBody>
      </p:sp>
      <p:pic>
        <p:nvPicPr>
          <p:cNvPr id="5" name="Picture 4" descr="Screen Shot 2018-09-20 at 5.45.42 PM"/>
          <p:cNvPicPr>
            <a:picLocks noChangeAspect="1"/>
          </p:cNvPicPr>
          <p:nvPr/>
        </p:nvPicPr>
        <p:blipFill>
          <a:blip r:embed="rId1"/>
          <a:stretch>
            <a:fillRect/>
          </a:stretch>
        </p:blipFill>
        <p:spPr>
          <a:xfrm>
            <a:off x="1227455" y="2062480"/>
            <a:ext cx="6349365" cy="36696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logout</a:t>
            </a:r>
            <a:endParaRPr lang="en-US"/>
          </a:p>
        </p:txBody>
      </p:sp>
      <p:pic>
        <p:nvPicPr>
          <p:cNvPr id="3" name="Picture 2" descr="Screen Shot 2018-09-21 at 10.09.59 AM"/>
          <p:cNvPicPr>
            <a:picLocks noChangeAspect="1"/>
          </p:cNvPicPr>
          <p:nvPr/>
        </p:nvPicPr>
        <p:blipFill>
          <a:blip r:embed="rId1"/>
          <a:stretch>
            <a:fillRect/>
          </a:stretch>
        </p:blipFill>
        <p:spPr>
          <a:xfrm>
            <a:off x="2280285" y="45085"/>
            <a:ext cx="7771130" cy="67684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Recovery</a:t>
            </a:r>
            <a:endParaRPr lang="en-US"/>
          </a:p>
        </p:txBody>
      </p:sp>
      <p:sp>
        <p:nvSpPr>
          <p:cNvPr id="3" name="Content Placeholder 2"/>
          <p:cNvSpPr>
            <a:spLocks noGrp="1"/>
          </p:cNvSpPr>
          <p:nvPr>
            <p:ph idx="1"/>
          </p:nvPr>
        </p:nvSpPr>
        <p:spPr>
          <a:xfrm>
            <a:off x="838200" y="1383665"/>
            <a:ext cx="10515600" cy="5189220"/>
          </a:xfrm>
        </p:spPr>
        <p:txBody>
          <a:bodyPr>
            <a:normAutofit fontScale="85000" lnSpcReduction="20000"/>
          </a:bodyPr>
          <a:lstStyle/>
          <a:p>
            <a:r>
              <a:rPr lang="en-US"/>
              <a:t>Resend Requet是一种FIX消息类型，该消息包含域BeginSeqNo和EndSeqNo</a:t>
            </a:r>
            <a:endParaRPr lang="en-US"/>
          </a:p>
          <a:p>
            <a:r>
              <a:rPr lang="en-US"/>
              <a:t>1. 请求一个单一消息， BeginSeqNo=EndSeqNo</a:t>
            </a:r>
            <a:endParaRPr lang="en-US"/>
          </a:p>
          <a:p>
            <a:r>
              <a:rPr lang="en-US"/>
              <a:t>2. 请求一定范围内的消息，BeginSeqNo=请求范围内第一个消息，EndSeqNo=请求范围内最后一个消息。</a:t>
            </a:r>
            <a:endParaRPr lang="en-US"/>
          </a:p>
          <a:p>
            <a:r>
              <a:rPr lang="en-US"/>
              <a:t>3. 请求特定消息的所有后续消息：BeginSeqNo=请求范围内第一个消息，EndSeqNo=0</a:t>
            </a:r>
            <a:endParaRPr lang="en-US"/>
          </a:p>
          <a:p>
            <a:endParaRPr lang="en-US"/>
          </a:p>
          <a:p>
            <a:r>
              <a:rPr lang="en-US"/>
              <a:t>当一端发送Resend Request时，接收端会有三种方式处理ResendRequest(假设BeginSeqNo=EndSeqNo=100,表示重发MsgSeqNum=100的消息）</a:t>
            </a:r>
            <a:endParaRPr lang="en-US"/>
          </a:p>
          <a:p>
            <a:r>
              <a:rPr lang="en-US"/>
              <a:t>1、发送带有43(PossDupFlag)=Y的原消息，CheckSum, OrigSendingTime, SendingTime, BodyLength这些域将会改变，与加密相关的域也有可能改变。</a:t>
            </a:r>
            <a:endParaRPr lang="en-US"/>
          </a:p>
          <a:p>
            <a:r>
              <a:rPr lang="en-US"/>
              <a:t>2、发送PossDupFlag=Y,GapFillFlag=Y，NewSeqNo=101的Sequence Reset消息代替管理和应用消息的重传</a:t>
            </a:r>
            <a:endParaRPr lang="en-US"/>
          </a:p>
          <a:p>
            <a:r>
              <a:rPr lang="en-US"/>
              <a:t>3、发送NewSeqNo=101的Sequence Reset消息强制进行序列号的同步</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575560" cy="1325880"/>
          </a:xfrm>
        </p:spPr>
        <p:txBody>
          <a:bodyPr>
            <a:normAutofit/>
          </a:bodyPr>
          <a:lstStyle/>
          <a:p>
            <a:r>
              <a:rPr lang="en-US" dirty="0">
                <a:sym typeface="+mn-ea"/>
              </a:rPr>
              <a:t>Message Recovery</a:t>
            </a:r>
            <a:endParaRPr lang="en-US" dirty="0"/>
          </a:p>
        </p:txBody>
      </p:sp>
      <p:pic>
        <p:nvPicPr>
          <p:cNvPr id="10" name="Picture 9" descr="Screen Shot 2018-09-13 at 4.05.02 PM"/>
          <p:cNvPicPr>
            <a:picLocks noChangeAspect="1"/>
          </p:cNvPicPr>
          <p:nvPr/>
        </p:nvPicPr>
        <p:blipFill>
          <a:blip r:embed="rId1"/>
          <a:stretch>
            <a:fillRect/>
          </a:stretch>
        </p:blipFill>
        <p:spPr>
          <a:xfrm>
            <a:off x="3023235" y="1041400"/>
            <a:ext cx="7098665" cy="50793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Recovery</a:t>
            </a:r>
            <a:endParaRPr lang="en-US"/>
          </a:p>
        </p:txBody>
      </p:sp>
      <p:pic>
        <p:nvPicPr>
          <p:cNvPr id="4" name="Picture 3" descr="Screen Shot 2018-09-13 at 3.41.47 PM"/>
          <p:cNvPicPr>
            <a:picLocks noChangeAspect="1"/>
          </p:cNvPicPr>
          <p:nvPr/>
        </p:nvPicPr>
        <p:blipFill>
          <a:blip r:embed="rId1"/>
          <a:stretch>
            <a:fillRect/>
          </a:stretch>
        </p:blipFill>
        <p:spPr>
          <a:xfrm>
            <a:off x="1965960" y="1812925"/>
            <a:ext cx="7758430" cy="37331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Message Recovery</a:t>
            </a:r>
            <a:endParaRPr lang="en-US"/>
          </a:p>
        </p:txBody>
      </p:sp>
      <p:pic>
        <p:nvPicPr>
          <p:cNvPr id="3" name="Picture 2" descr="Screen Shot 2018-09-21 at 3.07.50 PM"/>
          <p:cNvPicPr>
            <a:picLocks noChangeAspect="1"/>
          </p:cNvPicPr>
          <p:nvPr/>
        </p:nvPicPr>
        <p:blipFill>
          <a:blip r:embed="rId1"/>
          <a:stretch>
            <a:fillRect/>
          </a:stretch>
        </p:blipFill>
        <p:spPr>
          <a:xfrm>
            <a:off x="1595120" y="1700530"/>
            <a:ext cx="8037830" cy="44697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Heartbeats</a:t>
            </a:r>
            <a:br>
              <a:rPr lang="en-US"/>
            </a:br>
            <a:r>
              <a:rPr lang="zh-CN" altLang="en-US"/>
              <a:t>断线情况</a:t>
            </a:r>
            <a:endParaRPr lang="zh-CN" altLang="en-US"/>
          </a:p>
        </p:txBody>
      </p:sp>
      <p:pic>
        <p:nvPicPr>
          <p:cNvPr id="3" name="Picture 2" descr="Screen Shot 2018-09-21 at 3.07.20 PM"/>
          <p:cNvPicPr>
            <a:picLocks noChangeAspect="1"/>
          </p:cNvPicPr>
          <p:nvPr/>
        </p:nvPicPr>
        <p:blipFill>
          <a:blip r:embed="rId1"/>
          <a:stretch>
            <a:fillRect/>
          </a:stretch>
        </p:blipFill>
        <p:spPr>
          <a:xfrm>
            <a:off x="3089910" y="1225550"/>
            <a:ext cx="5701665" cy="44062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Reject</a:t>
            </a:r>
            <a:endParaRPr lang="en-US"/>
          </a:p>
        </p:txBody>
      </p:sp>
      <p:sp>
        <p:nvSpPr>
          <p:cNvPr id="3" name="Content Placeholder 2"/>
          <p:cNvSpPr>
            <a:spLocks noGrp="1"/>
          </p:cNvSpPr>
          <p:nvPr>
            <p:ph idx="1"/>
          </p:nvPr>
        </p:nvSpPr>
        <p:spPr/>
        <p:txBody>
          <a:bodyPr/>
          <a:lstStyle/>
          <a:p>
            <a:r>
              <a:rPr lang="zh-CN" altLang="en-US" dirty="0"/>
              <a:t>当收到一条不符合会话规则，而不能被正确处理的消息时，会话</a:t>
            </a:r>
            <a:r>
              <a:rPr lang="en-US" altLang="zh-CN" dirty="0"/>
              <a:t>Reject</a:t>
            </a:r>
            <a:r>
              <a:rPr lang="zh-CN" altLang="en-US" dirty="0"/>
              <a:t>消息会被发送。</a:t>
            </a:r>
            <a:endParaRPr lang="zh-CN" altLang="en-US" dirty="0"/>
          </a:p>
          <a:p>
            <a:r>
              <a:rPr lang="zh-CN" altLang="en-US" dirty="0"/>
              <a:t>发送驳回消息的例子</a:t>
            </a:r>
            <a:endParaRPr lang="en-US" altLang="zh-CN" dirty="0"/>
          </a:p>
          <a:p>
            <a:pPr marL="0" indent="0">
              <a:buNone/>
            </a:pPr>
            <a:r>
              <a:rPr lang="en-US" altLang="zh-CN" dirty="0"/>
              <a:t>SenderCompID</a:t>
            </a:r>
            <a:r>
              <a:rPr lang="zh-CN" altLang="en-US" dirty="0"/>
              <a:t>、</a:t>
            </a:r>
            <a:r>
              <a:rPr lang="en-US" altLang="zh-CN" dirty="0"/>
              <a:t>TargetCompID</a:t>
            </a:r>
            <a:r>
              <a:rPr lang="zh-CN" altLang="en-US" dirty="0"/>
              <a:t>值不匹配，发送</a:t>
            </a:r>
            <a:r>
              <a:rPr lang="en-US" altLang="zh-CN" dirty="0"/>
              <a:t>Reject</a:t>
            </a:r>
            <a:r>
              <a:rPr lang="zh-CN" altLang="en-US" dirty="0"/>
              <a:t>同时发送</a:t>
            </a:r>
            <a:r>
              <a:rPr lang="en-US" altLang="zh-CN" dirty="0"/>
              <a:t>Logout</a:t>
            </a:r>
            <a:r>
              <a:rPr lang="zh-CN" altLang="en-US" dirty="0"/>
              <a:t>消息中断会话</a:t>
            </a:r>
            <a:endParaRPr lang="en-US" altLang="zh-CN" dirty="0"/>
          </a:p>
          <a:p>
            <a:pPr marL="0" indent="0">
              <a:buNone/>
            </a:pPr>
            <a:r>
              <a:rPr lang="en-US" altLang="zh-CN" dirty="0"/>
              <a:t>MsgType</a:t>
            </a:r>
            <a:r>
              <a:rPr lang="zh-CN" altLang="en-US" dirty="0"/>
              <a:t>（消息类型）无效，发送</a:t>
            </a:r>
            <a:r>
              <a:rPr lang="en-US" altLang="zh-CN" dirty="0"/>
              <a:t>Reject</a:t>
            </a:r>
            <a:r>
              <a:rPr lang="zh-CN" altLang="en-US" dirty="0"/>
              <a:t>消息</a:t>
            </a:r>
            <a:endParaRPr lang="en-US" altLang="zh-CN" dirty="0"/>
          </a:p>
          <a:p>
            <a:pPr marL="0" indent="0">
              <a:buNone/>
            </a:pPr>
            <a:r>
              <a:rPr lang="en-US" altLang="zh-CN" dirty="0"/>
              <a:t>Tag</a:t>
            </a:r>
            <a:r>
              <a:rPr lang="zh-CN" altLang="en-US" dirty="0"/>
              <a:t>缺少</a:t>
            </a:r>
            <a:r>
              <a:rPr lang="en-US" altLang="zh-CN" dirty="0"/>
              <a:t>|Tag</a:t>
            </a:r>
            <a:r>
              <a:rPr lang="zh-CN" altLang="en-US" dirty="0"/>
              <a:t>值无效</a:t>
            </a:r>
            <a:r>
              <a:rPr lang="en-US" altLang="zh-CN" dirty="0"/>
              <a:t>|</a:t>
            </a:r>
            <a:r>
              <a:rPr lang="zh-CN" altLang="en-US" dirty="0"/>
              <a:t>无效的</a:t>
            </a:r>
            <a:r>
              <a:rPr lang="en-US" altLang="zh-CN" dirty="0"/>
              <a:t>Tag|</a:t>
            </a:r>
            <a:r>
              <a:rPr lang="zh-CN" altLang="en-US" dirty="0"/>
              <a:t>未定义的</a:t>
            </a:r>
            <a:r>
              <a:rPr lang="en-US" altLang="zh-CN" dirty="0"/>
              <a:t>Tag…</a:t>
            </a:r>
            <a:endParaRPr lang="en-US" altLang="zh-CN" dirty="0"/>
          </a:p>
          <a:p>
            <a:pPr marL="0" indent="0">
              <a:buNone/>
            </a:pPr>
            <a:r>
              <a:rPr lang="zh-CN" altLang="en-US" dirty="0"/>
              <a:t>。。。</a:t>
            </a:r>
            <a:endParaRPr lang="en-US" altLang="zh-CN"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FIX</a:t>
            </a:r>
            <a:r>
              <a:rPr lang="zh-CN" altLang="en-US"/>
              <a:t>协议</a:t>
            </a:r>
            <a:endParaRPr lang="zh-CN" altLang="en-US"/>
          </a:p>
        </p:txBody>
      </p:sp>
      <p:sp>
        <p:nvSpPr>
          <p:cNvPr id="3" name="Content Placeholder 2"/>
          <p:cNvSpPr>
            <a:spLocks noGrp="1"/>
          </p:cNvSpPr>
          <p:nvPr>
            <p:ph idx="1"/>
          </p:nvPr>
        </p:nvSpPr>
        <p:spPr>
          <a:xfrm>
            <a:off x="677545" y="1410335"/>
            <a:ext cx="8596630" cy="4845050"/>
          </a:xfrm>
        </p:spPr>
        <p:txBody>
          <a:bodyPr>
            <a:normAutofit/>
          </a:bodyPr>
          <a:p>
            <a:pPr marL="0" indent="0">
              <a:buNone/>
            </a:pPr>
            <a:r>
              <a:rPr lang="zh-CN" altLang="en-US"/>
              <a:t>FIX协议规定了一种数据交换格式</a:t>
            </a:r>
            <a:endParaRPr lang="zh-CN" altLang="en-US"/>
          </a:p>
          <a:p>
            <a:r>
              <a:rPr lang="zh-CN" altLang="en-US"/>
              <a:t>优点</a:t>
            </a:r>
            <a:endParaRPr lang="zh-CN" altLang="en-US"/>
          </a:p>
          <a:p>
            <a:pPr marL="0" indent="0">
              <a:buNone/>
            </a:pPr>
            <a:r>
              <a:rPr lang="zh-CN" altLang="en-US"/>
              <a:t>（</a:t>
            </a:r>
            <a:r>
              <a:rPr lang="en-US" altLang="zh-CN"/>
              <a:t>1</a:t>
            </a:r>
            <a:r>
              <a:rPr lang="zh-CN" altLang="en-US"/>
              <a:t>）消息字符少，占用宽带比JSON更低</a:t>
            </a:r>
            <a:endParaRPr lang="zh-CN" altLang="en-US"/>
          </a:p>
          <a:p>
            <a:pPr marL="0" indent="0">
              <a:buNone/>
            </a:pPr>
            <a:r>
              <a:rPr lang="zh-CN" altLang="en-US"/>
              <a:t>（</a:t>
            </a:r>
            <a:r>
              <a:rPr lang="en-US" altLang="zh-CN"/>
              <a:t>2</a:t>
            </a:r>
            <a:r>
              <a:rPr lang="zh-CN" altLang="en-US"/>
              <a:t>）扩展性，通过修改数据词典即可自定义字段（FIX数据字典以XML文件的方式表示，在引擎配置中修改）</a:t>
            </a:r>
            <a:endParaRPr lang="zh-CN" altLang="en-US"/>
          </a:p>
          <a:p>
            <a:r>
              <a:rPr lang="zh-CN" altLang="en-US"/>
              <a:t>缺点</a:t>
            </a:r>
            <a:endParaRPr lang="zh-CN" altLang="en-US"/>
          </a:p>
          <a:p>
            <a:pPr marL="0" indent="0">
              <a:buNone/>
            </a:pPr>
            <a:r>
              <a:rPr lang="zh-CN" altLang="en-US"/>
              <a:t>（</a:t>
            </a:r>
            <a:r>
              <a:rPr lang="en-US" altLang="zh-CN"/>
              <a:t>1</a:t>
            </a:r>
            <a:r>
              <a:rPr lang="zh-CN" altLang="en-US"/>
              <a:t>）可读性差，用数字tag标记，难以直观表示实际意思，域之间因分隔符原因界限不明显</a:t>
            </a:r>
            <a:endParaRPr lang="zh-CN" altLang="en-US"/>
          </a:p>
          <a:p>
            <a:pPr marL="0" indent="0">
              <a:buNone/>
            </a:pPr>
            <a:r>
              <a:rPr lang="zh-CN" altLang="en-US">
                <a:sym typeface="+mn-ea"/>
              </a:rPr>
              <a:t>（</a:t>
            </a:r>
            <a:r>
              <a:rPr lang="en-US" altLang="zh-CN">
                <a:sym typeface="+mn-ea"/>
              </a:rPr>
              <a:t>2</a:t>
            </a:r>
            <a:r>
              <a:rPr lang="zh-CN" altLang="en-US">
                <a:sym typeface="+mn-ea"/>
              </a:rPr>
              <a:t>）协议说明不够清晰，对于初学者难以理解（如某些消息字段作用）</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应用模型</a:t>
            </a:r>
            <a:br>
              <a:rPr lang="en-US" altLang="zh-CN" dirty="0"/>
            </a:br>
            <a:endParaRPr lang="zh-CN" altLang="en-US" dirty="0"/>
          </a:p>
        </p:txBody>
      </p:sp>
      <p:sp>
        <p:nvSpPr>
          <p:cNvPr id="4" name="矩形 3"/>
          <p:cNvSpPr/>
          <p:nvPr/>
        </p:nvSpPr>
        <p:spPr>
          <a:xfrm>
            <a:off x="1333041" y="1983036"/>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5" name="矩形 4"/>
          <p:cNvSpPr/>
          <p:nvPr/>
        </p:nvSpPr>
        <p:spPr>
          <a:xfrm>
            <a:off x="1333040" y="2787268"/>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6" name="矩形 5"/>
          <p:cNvSpPr/>
          <p:nvPr/>
        </p:nvSpPr>
        <p:spPr>
          <a:xfrm>
            <a:off x="1333039" y="3591500"/>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7" name="矩形 6"/>
          <p:cNvSpPr/>
          <p:nvPr/>
        </p:nvSpPr>
        <p:spPr>
          <a:xfrm>
            <a:off x="5894025" y="1983035"/>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Handler</a:t>
            </a:r>
            <a:endParaRPr lang="zh-CN" altLang="en-US" dirty="0"/>
          </a:p>
        </p:txBody>
      </p:sp>
      <p:sp>
        <p:nvSpPr>
          <p:cNvPr id="8" name="矩形 7"/>
          <p:cNvSpPr/>
          <p:nvPr/>
        </p:nvSpPr>
        <p:spPr>
          <a:xfrm>
            <a:off x="5894024" y="3591500"/>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Handler</a:t>
            </a:r>
            <a:endParaRPr lang="zh-CN" altLang="en-US" dirty="0"/>
          </a:p>
        </p:txBody>
      </p:sp>
      <p:sp>
        <p:nvSpPr>
          <p:cNvPr id="9" name="矩形 8"/>
          <p:cNvSpPr/>
          <p:nvPr/>
        </p:nvSpPr>
        <p:spPr>
          <a:xfrm>
            <a:off x="5894025" y="2777627"/>
            <a:ext cx="1002535" cy="49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Handler</a:t>
            </a:r>
            <a:endParaRPr lang="zh-CN" altLang="en-US" dirty="0"/>
          </a:p>
        </p:txBody>
      </p:sp>
      <p:sp>
        <p:nvSpPr>
          <p:cNvPr id="10" name="椭圆 9"/>
          <p:cNvSpPr/>
          <p:nvPr/>
        </p:nvSpPr>
        <p:spPr>
          <a:xfrm>
            <a:off x="3332602" y="2631654"/>
            <a:ext cx="1564395" cy="806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Server</a:t>
            </a:r>
            <a:endParaRPr lang="zh-CN" altLang="en-US" dirty="0"/>
          </a:p>
        </p:txBody>
      </p:sp>
      <p:cxnSp>
        <p:nvCxnSpPr>
          <p:cNvPr id="11" name="直接箭头连接符 10"/>
          <p:cNvCxnSpPr>
            <a:stCxn id="4" idx="3"/>
            <a:endCxn id="10" idx="2"/>
          </p:cNvCxnSpPr>
          <p:nvPr/>
        </p:nvCxnSpPr>
        <p:spPr>
          <a:xfrm>
            <a:off x="2335576" y="2230916"/>
            <a:ext cx="997026" cy="80423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接箭头连接符 11"/>
          <p:cNvCxnSpPr>
            <a:stCxn id="5" idx="3"/>
            <a:endCxn id="10" idx="2"/>
          </p:cNvCxnSpPr>
          <p:nvPr/>
        </p:nvCxnSpPr>
        <p:spPr>
          <a:xfrm flipV="1">
            <a:off x="2335575" y="3035147"/>
            <a:ext cx="997027" cy="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直接箭头连接符 12"/>
          <p:cNvCxnSpPr>
            <a:stCxn id="6" idx="3"/>
            <a:endCxn id="10" idx="2"/>
          </p:cNvCxnSpPr>
          <p:nvPr/>
        </p:nvCxnSpPr>
        <p:spPr>
          <a:xfrm flipV="1">
            <a:off x="2335574" y="3035147"/>
            <a:ext cx="997028" cy="804233"/>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直接箭头连接符 13"/>
          <p:cNvCxnSpPr>
            <a:stCxn id="10" idx="6"/>
            <a:endCxn id="7" idx="1"/>
          </p:cNvCxnSpPr>
          <p:nvPr/>
        </p:nvCxnSpPr>
        <p:spPr>
          <a:xfrm flipV="1">
            <a:off x="4896997" y="2230915"/>
            <a:ext cx="997028" cy="80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6"/>
            <a:endCxn id="9" idx="1"/>
          </p:cNvCxnSpPr>
          <p:nvPr/>
        </p:nvCxnSpPr>
        <p:spPr>
          <a:xfrm flipV="1">
            <a:off x="4896997" y="3025507"/>
            <a:ext cx="997028" cy="9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6"/>
            <a:endCxn id="8" idx="1"/>
          </p:cNvCxnSpPr>
          <p:nvPr/>
        </p:nvCxnSpPr>
        <p:spPr>
          <a:xfrm>
            <a:off x="4896997" y="3035147"/>
            <a:ext cx="997027" cy="80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对话气泡: 椭圆形 16"/>
          <p:cNvSpPr/>
          <p:nvPr/>
        </p:nvSpPr>
        <p:spPr>
          <a:xfrm>
            <a:off x="7009021" y="1322022"/>
            <a:ext cx="2318197" cy="145560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每个</a:t>
            </a:r>
            <a:r>
              <a:rPr lang="en-US" altLang="zh-CN" dirty="0"/>
              <a:t>Handler</a:t>
            </a:r>
            <a:r>
              <a:rPr lang="zh-CN" altLang="en-US" dirty="0"/>
              <a:t>都在一个属于自己的</a:t>
            </a:r>
            <a:r>
              <a:rPr lang="en-US" altLang="zh-CN" dirty="0"/>
              <a:t>Thread</a:t>
            </a:r>
            <a:r>
              <a:rPr lang="zh-CN" altLang="en-US" dirty="0"/>
              <a:t>中运行</a:t>
            </a:r>
            <a:endParaRPr lang="zh-CN" altLang="en-US" dirty="0"/>
          </a:p>
        </p:txBody>
      </p:sp>
      <p:sp>
        <p:nvSpPr>
          <p:cNvPr id="18" name="对话气泡: 椭圆形 17"/>
          <p:cNvSpPr/>
          <p:nvPr/>
        </p:nvSpPr>
        <p:spPr>
          <a:xfrm>
            <a:off x="2517816" y="2089762"/>
            <a:ext cx="1264185" cy="495759"/>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socket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非阻塞</a:t>
            </a:r>
            <a:r>
              <a:rPr lang="en-US" altLang="zh-CN" dirty="0"/>
              <a:t>IO</a:t>
            </a:r>
            <a:r>
              <a:rPr lang="zh-CN" altLang="en-US" dirty="0"/>
              <a:t>模型（</a:t>
            </a:r>
            <a:r>
              <a:rPr lang="en-US" altLang="zh-CN" dirty="0"/>
              <a:t>NIO</a:t>
            </a:r>
            <a:r>
              <a:rPr lang="zh-CN" altLang="en-US" dirty="0"/>
              <a:t>）</a:t>
            </a:r>
            <a:endParaRPr lang="zh-CN" altLang="en-US" dirty="0"/>
          </a:p>
        </p:txBody>
      </p:sp>
      <p:sp>
        <p:nvSpPr>
          <p:cNvPr id="3" name="内容占位符 2"/>
          <p:cNvSpPr>
            <a:spLocks noGrp="1"/>
          </p:cNvSpPr>
          <p:nvPr>
            <p:ph idx="1"/>
          </p:nvPr>
        </p:nvSpPr>
        <p:spPr>
          <a:xfrm>
            <a:off x="677334" y="1396642"/>
            <a:ext cx="8596668" cy="556852"/>
          </a:xfrm>
        </p:spPr>
        <p:txBody>
          <a:bodyPr>
            <a:normAutofit fontScale="90000" lnSpcReduction="20000"/>
          </a:bodyPr>
          <a:lstStyle/>
          <a:p>
            <a:r>
              <a:rPr lang="zh-CN" altLang="zh-CN" dirty="0"/>
              <a:t>当用户线程发起</a:t>
            </a:r>
            <a:r>
              <a:rPr lang="en-US" altLang="zh-CN" dirty="0"/>
              <a:t>read</a:t>
            </a:r>
            <a:r>
              <a:rPr lang="zh-CN" altLang="zh-CN" dirty="0"/>
              <a:t>请求时，缓冲池数据不满足请求，</a:t>
            </a:r>
            <a:r>
              <a:rPr lang="en-US" altLang="zh-CN" dirty="0"/>
              <a:t>read</a:t>
            </a:r>
            <a:r>
              <a:rPr lang="zh-CN" altLang="zh-CN" dirty="0"/>
              <a:t>操作会被立即返回，线程不阻塞。</a:t>
            </a:r>
            <a:endParaRPr lang="zh-CN" altLang="zh-CN" dirty="0"/>
          </a:p>
          <a:p>
            <a:endParaRPr lang="zh-CN" altLang="en-US" dirty="0"/>
          </a:p>
        </p:txBody>
      </p:sp>
      <p:pic>
        <p:nvPicPr>
          <p:cNvPr id="6" name="Picture 5" descr="Screen Shot 2018-09-20 at 5.47.49 PM"/>
          <p:cNvPicPr>
            <a:picLocks noChangeAspect="1"/>
          </p:cNvPicPr>
          <p:nvPr/>
        </p:nvPicPr>
        <p:blipFill>
          <a:blip r:embed="rId1"/>
          <a:stretch>
            <a:fillRect/>
          </a:stretch>
        </p:blipFill>
        <p:spPr>
          <a:xfrm>
            <a:off x="1179195" y="2207895"/>
            <a:ext cx="5117465" cy="3314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多路复用模型</a:t>
            </a:r>
            <a:endParaRPr lang="zh-CN" altLang="en-US" dirty="0"/>
          </a:p>
        </p:txBody>
      </p:sp>
      <p:sp>
        <p:nvSpPr>
          <p:cNvPr id="3" name="内容占位符 2"/>
          <p:cNvSpPr>
            <a:spLocks noGrp="1"/>
          </p:cNvSpPr>
          <p:nvPr>
            <p:ph idx="1"/>
          </p:nvPr>
        </p:nvSpPr>
        <p:spPr>
          <a:xfrm>
            <a:off x="677334" y="1362197"/>
            <a:ext cx="8596668" cy="4536327"/>
          </a:xfrm>
        </p:spPr>
        <p:txBody>
          <a:bodyPr>
            <a:normAutofit/>
          </a:bodyPr>
          <a:lstStyle/>
          <a:p>
            <a:r>
              <a:rPr lang="zh-CN" altLang="en-US" dirty="0"/>
              <a:t>非阻塞</a:t>
            </a:r>
            <a:endParaRPr lang="en-US" altLang="zh-CN" dirty="0"/>
          </a:p>
          <a:p>
            <a:r>
              <a:rPr lang="en-US" altLang="zh-CN" dirty="0"/>
              <a:t>IO</a:t>
            </a:r>
            <a:r>
              <a:rPr lang="zh-CN" altLang="zh-CN" dirty="0"/>
              <a:t>多路复用指的是单个线程通过记录跟踪每一个</a:t>
            </a:r>
            <a:r>
              <a:rPr lang="en-US" altLang="zh-CN" dirty="0"/>
              <a:t>IO</a:t>
            </a:r>
            <a:r>
              <a:rPr lang="zh-CN" altLang="zh-CN" dirty="0"/>
              <a:t>流的状态来同时管理多个</a:t>
            </a:r>
            <a:r>
              <a:rPr lang="en-US" altLang="zh-CN" dirty="0"/>
              <a:t>IO</a:t>
            </a:r>
            <a:r>
              <a:rPr lang="zh-CN" altLang="zh-CN" dirty="0"/>
              <a:t>流</a:t>
            </a:r>
            <a:r>
              <a:rPr lang="zh-CN" altLang="en-US" dirty="0"/>
              <a:t>。</a:t>
            </a:r>
            <a:endParaRPr lang="en-US" altLang="zh-CN" dirty="0"/>
          </a:p>
          <a:p>
            <a:r>
              <a:rPr lang="zh-CN" altLang="zh-CN" dirty="0"/>
              <a:t>非阻塞</a:t>
            </a:r>
            <a:r>
              <a:rPr lang="en-US" altLang="zh-CN" dirty="0"/>
              <a:t>IO</a:t>
            </a:r>
            <a:r>
              <a:rPr lang="zh-CN" altLang="zh-CN" dirty="0"/>
              <a:t>虽然没有阻塞线程，因为该模型不能判断何时有数据可读，用户线程会不断进行轮询操作，这是是十分消耗</a:t>
            </a:r>
            <a:r>
              <a:rPr lang="en-US" altLang="zh-CN" dirty="0"/>
              <a:t>CPU</a:t>
            </a:r>
            <a:r>
              <a:rPr lang="zh-CN" altLang="zh-CN" dirty="0"/>
              <a:t>的。</a:t>
            </a:r>
            <a:endParaRPr lang="zh-CN" altLang="zh-CN" dirty="0"/>
          </a:p>
          <a:p>
            <a:r>
              <a:rPr lang="zh-CN" altLang="zh-CN" dirty="0"/>
              <a:t>多路复用可以避免非阻塞</a:t>
            </a:r>
            <a:r>
              <a:rPr lang="en-US" altLang="zh-CN" dirty="0"/>
              <a:t>IO</a:t>
            </a:r>
            <a:r>
              <a:rPr lang="zh-CN" altLang="zh-CN" dirty="0"/>
              <a:t>模型的轮询问题</a:t>
            </a:r>
            <a:r>
              <a:rPr lang="zh-CN" altLang="en-US" dirty="0"/>
              <a:t>。</a:t>
            </a:r>
            <a:endParaRPr lang="en-US" altLang="zh-CN" dirty="0"/>
          </a:p>
          <a:p>
            <a:r>
              <a:rPr lang="en-US" altLang="zh-CN" dirty="0"/>
              <a:t>select</a:t>
            </a:r>
            <a:r>
              <a:rPr lang="zh-CN" altLang="en-US" dirty="0"/>
              <a:t>方法由系统提供，</a:t>
            </a:r>
            <a:r>
              <a:rPr lang="en-US" altLang="zh-CN" dirty="0"/>
              <a:t>poll</a:t>
            </a:r>
            <a:r>
              <a:rPr lang="zh-CN" altLang="en-US" dirty="0"/>
              <a:t>和</a:t>
            </a:r>
            <a:r>
              <a:rPr lang="en-US" altLang="zh-CN" dirty="0"/>
              <a:t>epoll</a:t>
            </a:r>
            <a:r>
              <a:rPr lang="zh-CN" altLang="en-US" dirty="0"/>
              <a:t>是改进后的</a:t>
            </a:r>
            <a:r>
              <a:rPr lang="en-US" altLang="zh-CN" dirty="0"/>
              <a:t>select</a:t>
            </a:r>
            <a:endParaRPr lang="en-US" altLang="zh-CN" dirty="0"/>
          </a:p>
          <a:p>
            <a:pPr marL="0" indent="0">
              <a:buNone/>
            </a:pPr>
            <a:endParaRPr lang="en-US" altLang="zh-CN" dirty="0"/>
          </a:p>
          <a:p>
            <a:endParaRPr lang="zh-CN" altLang="en-US" dirty="0"/>
          </a:p>
        </p:txBody>
      </p:sp>
      <p:pic>
        <p:nvPicPr>
          <p:cNvPr id="6" name="Picture 5" descr="Screen Shot 2018-09-21 at 6.04.22 PM"/>
          <p:cNvPicPr>
            <a:picLocks noChangeAspect="1"/>
          </p:cNvPicPr>
          <p:nvPr/>
        </p:nvPicPr>
        <p:blipFill>
          <a:blip r:embed="rId1"/>
          <a:stretch>
            <a:fillRect/>
          </a:stretch>
        </p:blipFill>
        <p:spPr>
          <a:xfrm>
            <a:off x="6510020" y="2919730"/>
            <a:ext cx="5619115" cy="3517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NIO</a:t>
            </a:r>
            <a:endParaRPr lang="zh-CN" altLang="en-US" dirty="0"/>
          </a:p>
        </p:txBody>
      </p:sp>
      <p:sp>
        <p:nvSpPr>
          <p:cNvPr id="7" name="文本框 6"/>
          <p:cNvSpPr txBox="1"/>
          <p:nvPr/>
        </p:nvSpPr>
        <p:spPr>
          <a:xfrm>
            <a:off x="239697" y="1330235"/>
            <a:ext cx="2678301" cy="4247317"/>
          </a:xfrm>
          <a:prstGeom prst="rect">
            <a:avLst/>
          </a:prstGeom>
          <a:noFill/>
        </p:spPr>
        <p:txBody>
          <a:bodyPr wrap="square" rtlCol="0">
            <a:spAutoFit/>
          </a:bodyPr>
          <a:lstStyle/>
          <a:p>
            <a:r>
              <a:rPr lang="en-US" altLang="zh-CN" dirty="0"/>
              <a:t>Java NIO</a:t>
            </a:r>
            <a:r>
              <a:rPr lang="zh-CN" altLang="en-US" dirty="0"/>
              <a:t>就是基于</a:t>
            </a:r>
            <a:r>
              <a:rPr lang="en-US" altLang="zh-CN" dirty="0"/>
              <a:t>IO</a:t>
            </a:r>
            <a:r>
              <a:rPr lang="zh-CN" altLang="en-US" dirty="0"/>
              <a:t>多路复用模型</a:t>
            </a:r>
            <a:endParaRPr lang="en-US" altLang="zh-CN" dirty="0"/>
          </a:p>
          <a:p>
            <a:endParaRPr lang="en-US" altLang="zh-CN" dirty="0"/>
          </a:p>
          <a:p>
            <a:r>
              <a:rPr lang="en-US" altLang="zh-CN" dirty="0"/>
              <a:t>Selector</a:t>
            </a:r>
            <a:r>
              <a:rPr lang="zh-CN" altLang="en-US" dirty="0"/>
              <a:t>对进行了</a:t>
            </a:r>
            <a:r>
              <a:rPr lang="en-US" altLang="zh-CN" dirty="0"/>
              <a:t>kqueue/select</a:t>
            </a:r>
            <a:r>
              <a:rPr lang="zh-CN" altLang="en-US" dirty="0"/>
              <a:t>封装</a:t>
            </a:r>
            <a:endParaRPr lang="en-US" altLang="zh-CN" dirty="0"/>
          </a:p>
          <a:p>
            <a:endParaRPr lang="en-US" altLang="zh-CN" dirty="0"/>
          </a:p>
          <a:p>
            <a:r>
              <a:rPr lang="en-US" altLang="zh-CN" dirty="0"/>
              <a:t>Kqueue</a:t>
            </a:r>
            <a:r>
              <a:rPr lang="zh-CN" altLang="en-US" dirty="0"/>
              <a:t>机制提供两个系统调用，</a:t>
            </a:r>
            <a:r>
              <a:rPr lang="en-US" altLang="zh-CN" dirty="0"/>
              <a:t>kqueue</a:t>
            </a:r>
            <a:r>
              <a:rPr lang="zh-CN" altLang="en-US" dirty="0"/>
              <a:t>和</a:t>
            </a:r>
            <a:r>
              <a:rPr lang="en-US" altLang="zh-CN" dirty="0"/>
              <a:t>kevent</a:t>
            </a:r>
            <a:r>
              <a:rPr lang="zh-CN" altLang="en-US" dirty="0"/>
              <a:t>。</a:t>
            </a:r>
            <a:r>
              <a:rPr lang="en-US" altLang="zh-CN" dirty="0"/>
              <a:t>kqueue</a:t>
            </a:r>
            <a:r>
              <a:rPr lang="zh-CN" altLang="en-US" dirty="0"/>
              <a:t>生成一个内核事件队列</a:t>
            </a:r>
            <a:r>
              <a:rPr lang="en-US" altLang="zh-CN" dirty="0"/>
              <a:t>,</a:t>
            </a:r>
            <a:r>
              <a:rPr lang="zh-CN" altLang="en-US" dirty="0"/>
              <a:t>返回该队列的文件描述符。</a:t>
            </a:r>
            <a:r>
              <a:rPr lang="en-US" altLang="zh-CN" dirty="0"/>
              <a:t>kevent</a:t>
            </a:r>
            <a:r>
              <a:rPr lang="zh-CN" altLang="en-US" dirty="0"/>
              <a:t>提供向内核注册 </a:t>
            </a:r>
            <a:r>
              <a:rPr lang="en-US" altLang="zh-CN" dirty="0"/>
              <a:t>/ </a:t>
            </a:r>
            <a:r>
              <a:rPr lang="zh-CN" altLang="en-US" dirty="0"/>
              <a:t>反注册事件和返回就绪事件或错误事件</a:t>
            </a:r>
            <a:endParaRPr lang="zh-CN" altLang="en-US" dirty="0"/>
          </a:p>
          <a:p>
            <a:endParaRPr lang="en-US" altLang="zh-CN" dirty="0"/>
          </a:p>
        </p:txBody>
      </p:sp>
      <p:pic>
        <p:nvPicPr>
          <p:cNvPr id="5" name="Picture 4" descr="Screen Shot 2018-09-21 at 9.15.05 AM"/>
          <p:cNvPicPr>
            <a:picLocks noChangeAspect="1"/>
          </p:cNvPicPr>
          <p:nvPr/>
        </p:nvPicPr>
        <p:blipFill>
          <a:blip r:embed="rId1"/>
          <a:stretch>
            <a:fillRect/>
          </a:stretch>
        </p:blipFill>
        <p:spPr>
          <a:xfrm>
            <a:off x="2917825" y="147955"/>
            <a:ext cx="8682990" cy="66128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异步</a:t>
            </a:r>
            <a:r>
              <a:rPr lang="en-US" altLang="zh-CN" dirty="0"/>
              <a:t>IO</a:t>
            </a:r>
            <a:r>
              <a:rPr lang="zh-CN" altLang="en-US" dirty="0"/>
              <a:t>（</a:t>
            </a:r>
            <a:r>
              <a:rPr lang="en-US" altLang="zh-CN" dirty="0"/>
              <a:t>AIO</a:t>
            </a:r>
            <a:r>
              <a:rPr lang="zh-CN" altLang="en-US" dirty="0"/>
              <a:t>）</a:t>
            </a:r>
            <a:endParaRPr lang="zh-CN" altLang="en-US" dirty="0"/>
          </a:p>
        </p:txBody>
      </p:sp>
      <p:sp>
        <p:nvSpPr>
          <p:cNvPr id="3" name="内容占位符 2"/>
          <p:cNvSpPr>
            <a:spLocks noGrp="1"/>
          </p:cNvSpPr>
          <p:nvPr>
            <p:ph idx="1"/>
          </p:nvPr>
        </p:nvSpPr>
        <p:spPr>
          <a:xfrm>
            <a:off x="677334" y="1644073"/>
            <a:ext cx="8596668" cy="4397289"/>
          </a:xfrm>
        </p:spPr>
        <p:txBody>
          <a:bodyPr/>
          <a:lstStyle/>
          <a:p>
            <a:r>
              <a:rPr lang="zh-CN" altLang="en-US" dirty="0"/>
              <a:t>非阻塞</a:t>
            </a:r>
            <a:endParaRPr lang="en-US" altLang="zh-CN" dirty="0"/>
          </a:p>
          <a:p>
            <a:r>
              <a:rPr lang="en-US" altLang="zh-CN" dirty="0"/>
              <a:t>asynchronous read</a:t>
            </a:r>
            <a:r>
              <a:rPr lang="zh-CN" altLang="en-US" dirty="0"/>
              <a:t>调用后被立即返回</a:t>
            </a:r>
            <a:endParaRPr lang="en-US" altLang="zh-CN" dirty="0"/>
          </a:p>
          <a:p>
            <a:r>
              <a:rPr lang="zh-CN" altLang="en-US" dirty="0"/>
              <a:t>数据就绪后，内核将数据复制到用户空间</a:t>
            </a:r>
            <a:endParaRPr lang="en-US" altLang="zh-CN" dirty="0"/>
          </a:p>
          <a:p>
            <a:r>
              <a:rPr lang="zh-CN" altLang="en-US" dirty="0"/>
              <a:t>内核向用户线程发出信号，读取完成</a:t>
            </a:r>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5323399" y="1930400"/>
            <a:ext cx="4552381" cy="2866667"/>
          </a:xfrm>
          <a:prstGeom prst="rect">
            <a:avLst/>
          </a:prstGeom>
        </p:spPr>
      </p:pic>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3672</Words>
  <Application>WPS Presentation</Application>
  <PresentationFormat>宽屏</PresentationFormat>
  <Paragraphs>220</Paragraphs>
  <Slides>38</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38</vt:i4>
      </vt:variant>
    </vt:vector>
  </HeadingPairs>
  <TitlesOfParts>
    <vt:vector size="55" baseType="lpstr">
      <vt:lpstr>Arial</vt:lpstr>
      <vt:lpstr>SimSun</vt:lpstr>
      <vt:lpstr>Wingdings</vt:lpstr>
      <vt:lpstr>Wingdings 3</vt:lpstr>
      <vt:lpstr>Arial</vt:lpstr>
      <vt:lpstr>方正姚体</vt:lpstr>
      <vt:lpstr>PingFang SC</vt:lpstr>
      <vt:lpstr>Trebuchet MS</vt:lpstr>
      <vt:lpstr>华文新魏</vt:lpstr>
      <vt:lpstr>微软雅黑</vt:lpstr>
      <vt:lpstr>Heiti SC</vt:lpstr>
      <vt:lpstr/>
      <vt:lpstr>Arial Unicode MS</vt:lpstr>
      <vt:lpstr>等线</vt:lpstr>
      <vt:lpstr>SimSun</vt:lpstr>
      <vt:lpstr>Songti SC</vt:lpstr>
      <vt:lpstr>平面</vt:lpstr>
      <vt:lpstr>试用期总结 </vt:lpstr>
      <vt:lpstr>IO模型总结</vt:lpstr>
      <vt:lpstr>阻塞IO模型</vt:lpstr>
      <vt:lpstr>应用模型 </vt:lpstr>
      <vt:lpstr>非阻塞IO模型（NIO）</vt:lpstr>
      <vt:lpstr>IO多路复用模型</vt:lpstr>
      <vt:lpstr>Java NIO</vt:lpstr>
      <vt:lpstr>PowerPoint 演示文稿</vt:lpstr>
      <vt:lpstr>异步IO（AIO）</vt:lpstr>
      <vt:lpstr>Java AIO(mac os)</vt:lpstr>
      <vt:lpstr>Java AIO(windows)</vt:lpstr>
      <vt:lpstr>Java AIO的Mac os 比较 Windows</vt:lpstr>
      <vt:lpstr>异步IO和同步IO</vt:lpstr>
      <vt:lpstr>BIO和IO Multiplexor</vt:lpstr>
      <vt:lpstr>几种IO的比较</vt:lpstr>
      <vt:lpstr>Reactor模式类图</vt:lpstr>
      <vt:lpstr>Reactor模式时序图</vt:lpstr>
      <vt:lpstr>Proactor模式类图</vt:lpstr>
      <vt:lpstr>Proactor模式时序图</vt:lpstr>
      <vt:lpstr>FIX协议</vt:lpstr>
      <vt:lpstr>FIX消息</vt:lpstr>
      <vt:lpstr>FIX “标记=值”语法</vt:lpstr>
      <vt:lpstr>BodyLength &amp; CheckSum计算</vt:lpstr>
      <vt:lpstr>基本概念</vt:lpstr>
      <vt:lpstr>1、Sequence Numbers序列编号</vt:lpstr>
      <vt:lpstr>2、Heartbeats心跳消息</vt:lpstr>
      <vt:lpstr>TestRequest</vt:lpstr>
      <vt:lpstr>FIX会话层</vt:lpstr>
      <vt:lpstr>logon</vt:lpstr>
      <vt:lpstr>logout</vt:lpstr>
      <vt:lpstr>Message Recovery</vt:lpstr>
      <vt:lpstr>Message Recovery</vt:lpstr>
      <vt:lpstr>Message Recovery</vt:lpstr>
      <vt:lpstr>Message Recovery</vt:lpstr>
      <vt:lpstr>Heartbeats 断线情况</vt:lpstr>
      <vt:lpstr>Reject</vt:lpstr>
      <vt:lpstr>FIX协议</vt:lpstr>
      <vt:lpstr>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试用期总结</dc:title>
  <dc:creator>CRUSH</dc:creator>
  <cp:lastModifiedBy>atpchen</cp:lastModifiedBy>
  <cp:revision>94</cp:revision>
  <dcterms:created xsi:type="dcterms:W3CDTF">2018-09-27T10:09:27Z</dcterms:created>
  <dcterms:modified xsi:type="dcterms:W3CDTF">2018-09-27T10:09:27Z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1033-1.2.4.354</vt:lpwstr>
  </property>
</Properties>
</file>