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docProps/core.xml" Type="http://schemas.openxmlformats.org/package/2006/relationships/metadata/core-properties"/><Relationship Id="rId2" Target="ppt/presentation.xml" Type="http://schemas.openxmlformats.org/officeDocument/2006/relationships/officeDocument"/><Relationship Id="rId3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Corsiva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Nunito"/>
      <p:regular r:id="rId51"/>
      <p:bold r:id="rId52"/>
      <p:italic r:id="rId53"/>
      <p:boldItalic r:id="rId54"/>
    </p:embeddedFont>
    <p:embeddedFont>
      <p:font typeface="Source Serif Pro Black"/>
      <p:bold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gYo32gbf5wkUBvTE5hVZ2pdCwI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Corsiva-bold.fntdata"/><Relationship Id="rId43" Type="http://schemas.openxmlformats.org/officeDocument/2006/relationships/font" Target="fonts/Corsiva-regular.fntdata"/><Relationship Id="rId46" Type="http://schemas.openxmlformats.org/officeDocument/2006/relationships/font" Target="fonts/Corsiva-boldItalic.fntdata"/><Relationship Id="rId45" Type="http://schemas.openxmlformats.org/officeDocument/2006/relationships/font" Target="fonts/Corsi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Nunito-italic.fntdata"/><Relationship Id="rId52" Type="http://schemas.openxmlformats.org/officeDocument/2006/relationships/font" Target="fonts/Nunito-bold.fntdata"/><Relationship Id="rId11" Type="http://schemas.openxmlformats.org/officeDocument/2006/relationships/slide" Target="slides/slide6.xml"/><Relationship Id="rId55" Type="http://schemas.openxmlformats.org/officeDocument/2006/relationships/font" Target="fonts/SourceSerifProBlack-bold.fntdata"/><Relationship Id="rId10" Type="http://schemas.openxmlformats.org/officeDocument/2006/relationships/slide" Target="slides/slide5.xml"/><Relationship Id="rId54" Type="http://schemas.openxmlformats.org/officeDocument/2006/relationships/font" Target="fonts/Nunito-boldItalic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SourceSerifProBlack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5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5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56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5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5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5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56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5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5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4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30" name="Google Shape;30;p4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4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34" name="Google Shape;34;p4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49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38" name="Google Shape;38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49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42" name="Google Shape;42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49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46" name="Google Shape;46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4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0" name="Google Shape;50;p4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50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55" name="Google Shape;55;p5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50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9" name="Google Shape;59;p5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5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5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5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5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9" name="Google Shape;89;p5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5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54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94" name="Google Shape;94;p5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54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8" name="Google Shape;98;p5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5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p5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5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24.jpeg" Type="http://schemas.openxmlformats.org/officeDocument/2006/relationships/image"/></Relationships>
</file>

<file path=ppt/slides/_rels/slide21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30.jpeg" Type="http://schemas.openxmlformats.org/officeDocument/2006/relationships/image"/><Relationship Id="rId4" Target="../media/image34.pn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26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.xml" Type="http://schemas.openxmlformats.org/officeDocument/2006/relationships/notesSlide"/><Relationship Id="rId3" Target="../media/image40.jpe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jpg"/></Relationships>
</file>

<file path=ppt/slides/_rels/slide29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.xml" Type="http://schemas.openxmlformats.org/officeDocument/2006/relationships/notesSlide"/><Relationship Id="rId3" Target="../media/image53.jpeg" Type="http://schemas.openxmlformats.org/officeDocument/2006/relationships/image"/><Relationship Id="rId4" Target="../media/image50.jpeg" Type="http://schemas.openxmlformats.org/officeDocument/2006/relationships/image"/><Relationship Id="rId5" Target="../media/image52.jpeg" Type="http://schemas.openxmlformats.org/officeDocument/2006/relationships/image"/><Relationship Id="rId6" Target="../media/image59.jpeg" Type="http://schemas.openxmlformats.org/officeDocument/2006/relationships/image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.xml" Type="http://schemas.openxmlformats.org/officeDocument/2006/relationships/notesSlide"/><Relationship Id="rId3" Target="../media/image49.jpeg" Type="http://schemas.openxmlformats.org/officeDocument/2006/relationships/image"/><Relationship Id="rId4" Target="../media/image55.jpeg" Type="http://schemas.openxmlformats.org/officeDocument/2006/relationships/image"/><Relationship Id="rId11" Target="../media/image57.jpeg" Type="http://schemas.openxmlformats.org/officeDocument/2006/relationships/image"/><Relationship Id="rId10" Target="../media/image56.jpeg" Type="http://schemas.openxmlformats.org/officeDocument/2006/relationships/image"/><Relationship Id="rId9" Target="../media/image47.jpeg" Type="http://schemas.openxmlformats.org/officeDocument/2006/relationships/image"/><Relationship Id="rId5" Target="../media/image43.jpeg" Type="http://schemas.openxmlformats.org/officeDocument/2006/relationships/image"/><Relationship Id="rId6" Target="../media/image54.jpeg" Type="http://schemas.openxmlformats.org/officeDocument/2006/relationships/image"/><Relationship Id="rId7" Target="../media/image51.jpeg" Type="http://schemas.openxmlformats.org/officeDocument/2006/relationships/image"/><Relationship Id="rId8" Target="../media/image58.jpeg" Type="http://schemas.openxmlformats.org/officeDocument/2006/relationships/image"/></Relationships>
</file>

<file path=ppt/slides/_rels/slide31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.xml" Type="http://schemas.openxmlformats.org/officeDocument/2006/relationships/notesSlide"/><Relationship Id="rId3" Target="../media/image60.jpeg" Type="http://schemas.openxmlformats.org/officeDocument/2006/relationships/image"/><Relationship Id="rId4" Target="../media/image63.jpeg" Type="http://schemas.openxmlformats.org/officeDocument/2006/relationships/image"/><Relationship Id="rId5" Target="../media/image61.jpeg" Type="http://schemas.openxmlformats.org/officeDocument/2006/relationships/image"/><Relationship Id="rId6" Target="../media/image65.jpeg" Type="http://schemas.openxmlformats.org/officeDocument/2006/relationships/image"/><Relationship Id="rId7" Target="../media/image68.jpeg" Type="http://schemas.openxmlformats.org/officeDocument/2006/relationships/image"/></Relationships>
</file>

<file path=ppt/slides/_rels/slide32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32.xml" Type="http://schemas.openxmlformats.org/officeDocument/2006/relationships/notesSlide"/><Relationship Id="rId3" Target="../media/image69.jpeg" Type="http://schemas.openxmlformats.org/officeDocument/2006/relationships/image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7.jpg"/></Relationships>
</file>

<file path=ppt/slides/_rels/slide4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5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7.jpeg" Type="http://schemas.openxmlformats.org/officeDocument/2006/relationships/image"/><Relationship Id="rId4" Target="../media/image13.jpeg" Type="http://schemas.openxmlformats.org/officeDocument/2006/relationships/image"/><Relationship Id="rId11" Target="../media/image8.jpg" Type="http://schemas.openxmlformats.org/officeDocument/2006/relationships/image"/><Relationship Id="rId10" Target="../media/image6.jpg" Type="http://schemas.openxmlformats.org/officeDocument/2006/relationships/image"/><Relationship Id="rId9" Target="../media/image2.jpg" Type="http://schemas.openxmlformats.org/officeDocument/2006/relationships/image"/><Relationship Id="rId5" Target="../media/image1.jpeg" Type="http://schemas.openxmlformats.org/officeDocument/2006/relationships/image"/><Relationship Id="rId6" Target="../media/image5.jpg" Type="http://schemas.openxmlformats.org/officeDocument/2006/relationships/image"/><Relationship Id="rId7" Target="../media/image11.jpg" Type="http://schemas.openxmlformats.org/officeDocument/2006/relationships/image"/><Relationship Id="rId8" Target="../media/image14.jpg" Type="http://schemas.openxmlformats.org/officeDocument/2006/relationships/image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/>
        </p:nvSpPr>
        <p:spPr>
          <a:xfrm>
            <a:off x="228027" y="87650"/>
            <a:ext cx="8687371" cy="7408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Capstone Project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Mahindra First Choice Services (MFCS)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028" y="1184126"/>
            <a:ext cx="8687372" cy="3721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"/>
          <p:cNvGrpSpPr/>
          <p:nvPr/>
        </p:nvGrpSpPr>
        <p:grpSpPr>
          <a:xfrm>
            <a:off x="2531532" y="2974887"/>
            <a:ext cx="3759201" cy="1930907"/>
            <a:chOff x="2683932" y="2974887"/>
            <a:chExt cx="3759201" cy="1930907"/>
          </a:xfrm>
        </p:grpSpPr>
        <p:pic>
          <p:nvPicPr>
            <p:cNvPr id="131" name="Google Shape;131;p1"/>
            <p:cNvPicPr preferRelativeResize="0"/>
            <p:nvPr/>
          </p:nvPicPr>
          <p:blipFill rotWithShape="1">
            <a:blip r:embed="rId4">
              <a:alphaModFix/>
            </a:blip>
            <a:srcRect b="0" l="3331" r="0" t="0"/>
            <a:stretch/>
          </p:blipFill>
          <p:spPr>
            <a:xfrm>
              <a:off x="2683932" y="2974887"/>
              <a:ext cx="3759201" cy="1930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"/>
            <p:cNvSpPr txBox="1"/>
            <p:nvPr/>
          </p:nvSpPr>
          <p:spPr>
            <a:xfrm>
              <a:off x="3088609" y="3166533"/>
              <a:ext cx="294984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Harsh Parikh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Rahul Waghela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Nilesh K. Varma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b="4608" l="2250" r="43814" t="4363"/>
          <a:stretch/>
        </p:blipFill>
        <p:spPr>
          <a:xfrm>
            <a:off x="1481577" y="592592"/>
            <a:ext cx="4113992" cy="43396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200025" y="129525"/>
            <a:ext cx="874395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Vehicle Make &amp; Model Distribution</a:t>
            </a:r>
            <a:endParaRPr b="1" i="0" sz="2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 b="34344" l="88742" r="505" t="2546"/>
          <a:stretch/>
        </p:blipFill>
        <p:spPr>
          <a:xfrm>
            <a:off x="238596" y="721041"/>
            <a:ext cx="1133004" cy="415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5595569" y="620109"/>
            <a:ext cx="3348406" cy="4339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Major Running models: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Mahindra Scorpio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Maruti Suzuki-Swift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Mahindra Bolero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Mahindra Xylo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Maruti Suzuki-Alto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Hyundai-Santro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Tata Indica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Toyota Innova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Hyundai-i10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Maruti Suzuki-Wagonr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Maruti Suzuki-Dzire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481577" y="721041"/>
            <a:ext cx="1990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%- Revenue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Size-Model count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EDA:Tree map (Revenue &amp; Customers)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3">
            <a:alphaModFix/>
          </a:blip>
          <a:srcRect b="5556" l="1144" r="17605" t="5740"/>
          <a:stretch/>
        </p:blipFill>
        <p:spPr>
          <a:xfrm>
            <a:off x="316626" y="627561"/>
            <a:ext cx="6933953" cy="425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 b="42634" l="89626" r="416" t="3175"/>
          <a:stretch/>
        </p:blipFill>
        <p:spPr>
          <a:xfrm>
            <a:off x="7335651" y="1720816"/>
            <a:ext cx="1033849" cy="316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EDA:</a:t>
            </a:r>
            <a:r>
              <a:rPr b="1" i="0" lang="en-US" sz="2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Revenue Vs Model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2"/>
          <p:cNvPicPr preferRelativeResize="0"/>
          <p:nvPr/>
        </p:nvPicPr>
        <p:blipFill rotWithShape="1">
          <a:blip r:embed="rId3">
            <a:alphaModFix/>
          </a:blip>
          <a:srcRect b="3291" l="2332" r="0" t="0"/>
          <a:stretch/>
        </p:blipFill>
        <p:spPr>
          <a:xfrm>
            <a:off x="4742241" y="628725"/>
            <a:ext cx="3758690" cy="411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/>
          <p:cNvPicPr preferRelativeResize="0"/>
          <p:nvPr/>
        </p:nvPicPr>
        <p:blipFill rotWithShape="1">
          <a:blip r:embed="rId4">
            <a:alphaModFix/>
          </a:blip>
          <a:srcRect b="3889" l="2038" r="0" t="0"/>
          <a:stretch/>
        </p:blipFill>
        <p:spPr>
          <a:xfrm>
            <a:off x="643069" y="574315"/>
            <a:ext cx="3840580" cy="417625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/>
          <p:nvPr/>
        </p:nvSpPr>
        <p:spPr>
          <a:xfrm>
            <a:off x="556124" y="792423"/>
            <a:ext cx="3840580" cy="56716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668471" y="784805"/>
            <a:ext cx="3656128" cy="17192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51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4742241" y="942961"/>
            <a:ext cx="3656128" cy="17192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2635638" y="2777915"/>
            <a:ext cx="1761066" cy="2060774"/>
          </a:xfrm>
          <a:prstGeom prst="rect">
            <a:avLst/>
          </a:prstGeom>
          <a:noFill/>
          <a:ln cap="flat" cmpd="sng" w="25400">
            <a:solidFill>
              <a:srgbClr val="0058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6696229" y="2785533"/>
            <a:ext cx="1761066" cy="2060774"/>
          </a:xfrm>
          <a:prstGeom prst="rect">
            <a:avLst/>
          </a:prstGeom>
          <a:noFill/>
          <a:ln cap="flat" cmpd="sng" w="25400">
            <a:solidFill>
              <a:srgbClr val="0058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EDA:</a:t>
            </a:r>
            <a:r>
              <a:rPr b="1" i="0" lang="en-US" sz="2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Mahindra(Revenue Vs Make)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b="37042" l="88950" r="738" t="3019"/>
          <a:stretch/>
        </p:blipFill>
        <p:spPr>
          <a:xfrm>
            <a:off x="7351794" y="1870873"/>
            <a:ext cx="832727" cy="302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3"/>
          <p:cNvPicPr preferRelativeResize="0"/>
          <p:nvPr/>
        </p:nvPicPr>
        <p:blipFill rotWithShape="1">
          <a:blip r:embed="rId4">
            <a:alphaModFix/>
          </a:blip>
          <a:srcRect b="9795" l="1647" r="12448" t="6256"/>
          <a:stretch/>
        </p:blipFill>
        <p:spPr>
          <a:xfrm>
            <a:off x="316626" y="624789"/>
            <a:ext cx="6901252" cy="421513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 txBox="1"/>
          <p:nvPr/>
        </p:nvSpPr>
        <p:spPr>
          <a:xfrm>
            <a:off x="7165790" y="615269"/>
            <a:ext cx="19104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 of TR : 26.46 %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Revenue:  ~57.24 Cr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7165789" y="1196283"/>
            <a:ext cx="19104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 of CV : 17.73%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Vehicles:  87032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EDA:</a:t>
            </a:r>
            <a:r>
              <a:rPr b="1" i="0" lang="en-US" sz="2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Maruti(Revenue Vs Make)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4"/>
          <p:cNvPicPr preferRelativeResize="0"/>
          <p:nvPr/>
        </p:nvPicPr>
        <p:blipFill rotWithShape="1">
          <a:blip r:embed="rId3">
            <a:alphaModFix/>
          </a:blip>
          <a:srcRect b="36730" l="88986" r="2719" t="3010"/>
          <a:stretch/>
        </p:blipFill>
        <p:spPr>
          <a:xfrm>
            <a:off x="7350127" y="1814615"/>
            <a:ext cx="671860" cy="305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4"/>
          <p:cNvPicPr preferRelativeResize="0"/>
          <p:nvPr/>
        </p:nvPicPr>
        <p:blipFill rotWithShape="1">
          <a:blip r:embed="rId4">
            <a:alphaModFix/>
          </a:blip>
          <a:srcRect b="9506" l="1505" r="12499" t="5927"/>
          <a:stretch/>
        </p:blipFill>
        <p:spPr>
          <a:xfrm>
            <a:off x="316626" y="615269"/>
            <a:ext cx="6916902" cy="425130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4"/>
          <p:cNvSpPr txBox="1"/>
          <p:nvPr/>
        </p:nvSpPr>
        <p:spPr>
          <a:xfrm>
            <a:off x="7165790" y="615269"/>
            <a:ext cx="191047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 of TR : 21.84 %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Revenue:  ~47.26 Cr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7165789" y="1196283"/>
            <a:ext cx="19104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 of CV : 29.88%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Vehicles:  146625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1" cy="51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5"/>
          <p:cNvSpPr txBox="1"/>
          <p:nvPr/>
        </p:nvSpPr>
        <p:spPr>
          <a:xfrm>
            <a:off x="414867" y="16232"/>
            <a:ext cx="4870125" cy="1260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Perspective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EDA: Growth Rate</a:t>
            </a:r>
            <a:r>
              <a:rPr b="1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(Revenue, Cust. No., Plant No.)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6"/>
          <p:cNvPicPr preferRelativeResize="0"/>
          <p:nvPr/>
        </p:nvPicPr>
        <p:blipFill rotWithShape="1">
          <a:blip r:embed="rId3">
            <a:alphaModFix/>
          </a:blip>
          <a:srcRect b="5351" l="1618" r="7510" t="5597"/>
          <a:stretch/>
        </p:blipFill>
        <p:spPr>
          <a:xfrm>
            <a:off x="316625" y="586390"/>
            <a:ext cx="7091708" cy="434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6"/>
          <p:cNvSpPr txBox="1"/>
          <p:nvPr/>
        </p:nvSpPr>
        <p:spPr>
          <a:xfrm>
            <a:off x="7300140" y="854451"/>
            <a:ext cx="1667976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looks positively correlated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303315" y="2591247"/>
            <a:ext cx="1667976" cy="2123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 should be verified by growth rate of each feature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200024" y="129525"/>
            <a:ext cx="8774643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EDA:Growth rate Q2Q</a:t>
            </a:r>
            <a:r>
              <a:rPr b="1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(Revenue, Cust. No., Plant No.)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17"/>
          <p:cNvPicPr preferRelativeResize="0"/>
          <p:nvPr/>
        </p:nvPicPr>
        <p:blipFill rotWithShape="1">
          <a:blip r:embed="rId3">
            <a:alphaModFix/>
          </a:blip>
          <a:srcRect b="8334" l="1132" r="12460" t="5597"/>
          <a:stretch/>
        </p:blipFill>
        <p:spPr>
          <a:xfrm>
            <a:off x="353667" y="653527"/>
            <a:ext cx="6978466" cy="427791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7"/>
          <p:cNvSpPr/>
          <p:nvPr/>
        </p:nvSpPr>
        <p:spPr>
          <a:xfrm>
            <a:off x="8327937" y="4145531"/>
            <a:ext cx="429867" cy="56716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584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/>
          <p:nvPr/>
        </p:nvSpPr>
        <p:spPr>
          <a:xfrm rot="-5400000">
            <a:off x="5994478" y="2274767"/>
            <a:ext cx="3886050" cy="1210735"/>
          </a:xfrm>
          <a:prstGeom prst="curvedUpArrow">
            <a:avLst>
              <a:gd fmla="val 23604" name="adj1"/>
              <a:gd fmla="val 50000" name="adj2"/>
              <a:gd fmla="val 27128" name="adj3"/>
            </a:avLst>
          </a:prstGeom>
          <a:solidFill>
            <a:schemeClr val="accent1"/>
          </a:solidFill>
          <a:ln cap="flat" cmpd="sng" w="25400">
            <a:solidFill>
              <a:srgbClr val="00584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/>
          <p:nvPr/>
        </p:nvSpPr>
        <p:spPr>
          <a:xfrm rot="-5400000">
            <a:off x="6967999" y="3343241"/>
            <a:ext cx="1242417" cy="516468"/>
          </a:xfrm>
          <a:prstGeom prst="curvedUpArrow">
            <a:avLst>
              <a:gd fmla="val 26172" name="adj1"/>
              <a:gd fmla="val 55220" name="adj2"/>
              <a:gd fmla="val 20638" name="adj3"/>
            </a:avLst>
          </a:prstGeom>
          <a:solidFill>
            <a:schemeClr val="accent1"/>
          </a:solidFill>
          <a:ln cap="flat" cmpd="sng" w="25400">
            <a:solidFill>
              <a:srgbClr val="00584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7433631" y="3485166"/>
            <a:ext cx="246246" cy="43764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584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 rot="-5400000">
            <a:off x="6412904" y="2791808"/>
            <a:ext cx="2616233" cy="780094"/>
          </a:xfrm>
          <a:prstGeom prst="curvedUpArrow">
            <a:avLst>
              <a:gd fmla="val 26172" name="adj1"/>
              <a:gd fmla="val 55220" name="adj2"/>
              <a:gd fmla="val 20638" name="adj3"/>
            </a:avLst>
          </a:prstGeom>
          <a:solidFill>
            <a:srgbClr val="A0B0FB"/>
          </a:solidFill>
          <a:ln cap="flat" cmpd="sng" w="25400">
            <a:solidFill>
              <a:srgbClr val="7189F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 rot="10800000">
            <a:off x="7264654" y="2518505"/>
            <a:ext cx="584200" cy="458981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A0B0FB"/>
          </a:solidFill>
          <a:ln cap="flat" cmpd="sng" w="25400">
            <a:solidFill>
              <a:srgbClr val="718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1896533" y="1772180"/>
            <a:ext cx="1354668" cy="79873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6781346" y="3823314"/>
            <a:ext cx="516468" cy="79873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6768899" y="1736512"/>
            <a:ext cx="516468" cy="79873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EDA: Growth Rate</a:t>
            </a:r>
            <a:r>
              <a:rPr b="1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(Revenue, Cust. No., Plant No.)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8"/>
          <p:cNvPicPr preferRelativeResize="0"/>
          <p:nvPr/>
        </p:nvPicPr>
        <p:blipFill rotWithShape="1">
          <a:blip r:embed="rId3">
            <a:alphaModFix/>
          </a:blip>
          <a:srcRect b="5349" l="1543" r="12755" t="5267"/>
          <a:stretch/>
        </p:blipFill>
        <p:spPr>
          <a:xfrm>
            <a:off x="431801" y="696686"/>
            <a:ext cx="6485467" cy="422762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8"/>
          <p:cNvSpPr/>
          <p:nvPr/>
        </p:nvSpPr>
        <p:spPr>
          <a:xfrm>
            <a:off x="6104466" y="2571750"/>
            <a:ext cx="516468" cy="79873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5400000">
            <a:off x="6702334" y="2871975"/>
            <a:ext cx="429867" cy="567161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6866424" y="2746329"/>
            <a:ext cx="2045800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Optimise plants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Optimise resources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18"/>
          <p:cNvSpPr/>
          <p:nvPr/>
        </p:nvSpPr>
        <p:spPr>
          <a:xfrm rot="-5400000">
            <a:off x="6761604" y="831042"/>
            <a:ext cx="429867" cy="567161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6866424" y="638474"/>
            <a:ext cx="2277576" cy="2123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 to increase vehicles &amp; hence, customers for positive growth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200024" y="129525"/>
            <a:ext cx="8706909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EDA:%Growth change</a:t>
            </a:r>
            <a:r>
              <a:rPr b="1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(Revenue, Cust. No., Plant No.)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426466" y="740724"/>
            <a:ext cx="8253075" cy="29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Observations: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Revenue growth is linked with growth of vehicles and hence with growth in numbers of customers.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Revenue is not totally dependent on growth of number of plants, and depends on other features also.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Hence, more study was performed on other factors to target maximum growth.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Business is primarily driven by low segment vehicles, covering ~99.5% of the totally revenue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799850" y="3425650"/>
            <a:ext cx="77754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Identifying the ownership pattern of cars 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Identifying the spending pattern of customers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business outcome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 b="0" l="1" r="51" t="592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0"/>
          <p:cNvSpPr txBox="1"/>
          <p:nvPr/>
        </p:nvSpPr>
        <p:spPr>
          <a:xfrm>
            <a:off x="414867" y="16232"/>
            <a:ext cx="6011333" cy="1260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Geo-Location based analysis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799850" y="3425650"/>
            <a:ext cx="77754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– Plant relationship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and Plant distribution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Revenue mapping (Customer base)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GEO-Plots (Customer-Plants relation)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21"/>
          <p:cNvPicPr preferRelativeResize="0"/>
          <p:nvPr/>
        </p:nvPicPr>
        <p:blipFill rotWithShape="1">
          <a:blip r:embed="rId3">
            <a:alphaModFix/>
          </a:blip>
          <a:srcRect b="3153" l="30937" r="14478" t="0"/>
          <a:stretch/>
        </p:blipFill>
        <p:spPr>
          <a:xfrm>
            <a:off x="225653" y="828826"/>
            <a:ext cx="4078215" cy="407023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1"/>
          <p:cNvSpPr txBox="1"/>
          <p:nvPr/>
        </p:nvSpPr>
        <p:spPr>
          <a:xfrm>
            <a:off x="2130789" y="826005"/>
            <a:ext cx="2153335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Customer- Client network</a:t>
            </a:r>
            <a:endParaRPr/>
          </a:p>
        </p:txBody>
      </p:sp>
      <p:grpSp>
        <p:nvGrpSpPr>
          <p:cNvPr id="323" name="Google Shape;323;p21"/>
          <p:cNvGrpSpPr/>
          <p:nvPr/>
        </p:nvGrpSpPr>
        <p:grpSpPr>
          <a:xfrm>
            <a:off x="4418095" y="835380"/>
            <a:ext cx="3726838" cy="4070236"/>
            <a:chOff x="2790824" y="257174"/>
            <a:chExt cx="4343401" cy="4638675"/>
          </a:xfrm>
        </p:grpSpPr>
        <p:pic>
          <p:nvPicPr>
            <p:cNvPr id="324" name="Google Shape;324;p21"/>
            <p:cNvPicPr preferRelativeResize="0"/>
            <p:nvPr/>
          </p:nvPicPr>
          <p:blipFill rotWithShape="1">
            <a:blip r:embed="rId4">
              <a:alphaModFix/>
            </a:blip>
            <a:srcRect b="4814" l="30519" r="21980" t="4999"/>
            <a:stretch/>
          </p:blipFill>
          <p:spPr>
            <a:xfrm>
              <a:off x="2790824" y="257174"/>
              <a:ext cx="4343401" cy="463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1"/>
            <p:cNvPicPr preferRelativeResize="0"/>
            <p:nvPr/>
          </p:nvPicPr>
          <p:blipFill rotWithShape="1">
            <a:blip r:embed="rId4">
              <a:alphaModFix/>
            </a:blip>
            <a:srcRect b="90370" l="89375" r="0" t="0"/>
            <a:stretch/>
          </p:blipFill>
          <p:spPr>
            <a:xfrm>
              <a:off x="5057775" y="1019175"/>
              <a:ext cx="1181100" cy="60213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6" name="Google Shape;326;p21"/>
          <p:cNvPicPr preferRelativeResize="0"/>
          <p:nvPr/>
        </p:nvPicPr>
        <p:blipFill rotWithShape="1">
          <a:blip r:embed="rId5">
            <a:alphaModFix/>
          </a:blip>
          <a:srcRect b="11110" l="1228" r="66081" t="13704"/>
          <a:stretch/>
        </p:blipFill>
        <p:spPr>
          <a:xfrm>
            <a:off x="7357794" y="2425070"/>
            <a:ext cx="1520383" cy="248901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6303488" y="705152"/>
            <a:ext cx="1841445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 Segmentation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GEO-Plots (Customer-Plants relation)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2"/>
          <p:cNvPicPr preferRelativeResize="0"/>
          <p:nvPr/>
        </p:nvPicPr>
        <p:blipFill rotWithShape="1">
          <a:blip r:embed="rId3">
            <a:alphaModFix/>
          </a:blip>
          <a:srcRect b="0" l="37635" r="8333" t="3153"/>
          <a:stretch/>
        </p:blipFill>
        <p:spPr>
          <a:xfrm>
            <a:off x="245534" y="645637"/>
            <a:ext cx="4251176" cy="428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 rotWithShape="1">
          <a:blip r:embed="rId4">
            <a:alphaModFix/>
          </a:blip>
          <a:srcRect b="-2" l="37077" r="9167" t="1237"/>
          <a:stretch/>
        </p:blipFill>
        <p:spPr>
          <a:xfrm>
            <a:off x="4759226" y="654067"/>
            <a:ext cx="4139236" cy="427776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 txBox="1"/>
          <p:nvPr/>
        </p:nvSpPr>
        <p:spPr>
          <a:xfrm>
            <a:off x="2655265" y="645637"/>
            <a:ext cx="1841445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Plant: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Maharashtra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7057017" y="641395"/>
            <a:ext cx="1841445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Plant: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Tamilnadu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GEO-Plots (Customer-Plants relation)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23"/>
          <p:cNvPicPr preferRelativeResize="0"/>
          <p:nvPr/>
        </p:nvPicPr>
        <p:blipFill rotWithShape="1">
          <a:blip r:embed="rId3">
            <a:alphaModFix/>
          </a:blip>
          <a:srcRect b="0" l="34259" r="11204" t="2246"/>
          <a:stretch/>
        </p:blipFill>
        <p:spPr>
          <a:xfrm>
            <a:off x="247653" y="638228"/>
            <a:ext cx="4251176" cy="428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 rotWithShape="1">
          <a:blip r:embed="rId4">
            <a:alphaModFix/>
          </a:blip>
          <a:srcRect b="0" l="36761" r="8945" t="0"/>
          <a:stretch/>
        </p:blipFill>
        <p:spPr>
          <a:xfrm>
            <a:off x="4761345" y="638228"/>
            <a:ext cx="4137118" cy="428619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3"/>
          <p:cNvSpPr txBox="1"/>
          <p:nvPr/>
        </p:nvSpPr>
        <p:spPr>
          <a:xfrm>
            <a:off x="2455333" y="645637"/>
            <a:ext cx="204137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Uttar Pradesh</a:t>
            </a:r>
            <a:endParaRPr/>
          </a:p>
        </p:txBody>
      </p:sp>
      <p:sp>
        <p:nvSpPr>
          <p:cNvPr id="347" name="Google Shape;347;p23"/>
          <p:cNvSpPr txBox="1"/>
          <p:nvPr/>
        </p:nvSpPr>
        <p:spPr>
          <a:xfrm>
            <a:off x="7057017" y="641395"/>
            <a:ext cx="1841445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Plant: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Punjab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GEO-Plots (Customer-Plants relation)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 rotWithShape="1">
          <a:blip r:embed="rId3">
            <a:alphaModFix/>
          </a:blip>
          <a:srcRect b="5000" l="28647" r="15724" t="0"/>
          <a:stretch/>
        </p:blipFill>
        <p:spPr>
          <a:xfrm>
            <a:off x="254004" y="629760"/>
            <a:ext cx="4265562" cy="428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 rotWithShape="1">
          <a:blip r:embed="rId4">
            <a:alphaModFix/>
          </a:blip>
          <a:srcRect b="5001" l="29791" r="15730" t="0"/>
          <a:stretch/>
        </p:blipFill>
        <p:spPr>
          <a:xfrm>
            <a:off x="4752878" y="629760"/>
            <a:ext cx="4137118" cy="428619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 txBox="1"/>
          <p:nvPr/>
        </p:nvSpPr>
        <p:spPr>
          <a:xfrm>
            <a:off x="2750033" y="3346321"/>
            <a:ext cx="1769533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Kerela, Assam, Odissa, Uttarakhand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GEO-Plots (Customer-Plants relation)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5"/>
          <p:cNvPicPr preferRelativeResize="0"/>
          <p:nvPr/>
        </p:nvPicPr>
        <p:blipFill rotWithShape="1">
          <a:blip r:embed="rId3">
            <a:alphaModFix/>
          </a:blip>
          <a:srcRect b="232" l="29896" r="15625" t="0"/>
          <a:stretch/>
        </p:blipFill>
        <p:spPr>
          <a:xfrm>
            <a:off x="4761345" y="638228"/>
            <a:ext cx="4137118" cy="427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/>
          <p:cNvPicPr preferRelativeResize="0"/>
          <p:nvPr/>
        </p:nvPicPr>
        <p:blipFill rotWithShape="1">
          <a:blip r:embed="rId4">
            <a:alphaModFix/>
          </a:blip>
          <a:srcRect b="0" l="32292" r="13019" t="1977"/>
          <a:stretch/>
        </p:blipFill>
        <p:spPr>
          <a:xfrm>
            <a:off x="256114" y="647752"/>
            <a:ext cx="4251176" cy="425211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5"/>
          <p:cNvSpPr txBox="1"/>
          <p:nvPr/>
        </p:nvSpPr>
        <p:spPr>
          <a:xfrm>
            <a:off x="2455333" y="645637"/>
            <a:ext cx="2041377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Mapping of Customer 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6883401" y="641395"/>
            <a:ext cx="2015062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Mapping of Customer 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Plant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GEO-Plots (Customer-Plants relation)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 rotWithShape="1">
          <a:blip r:embed="rId3">
            <a:alphaModFix/>
          </a:blip>
          <a:srcRect b="3147" l="34375" r="18541" t="8704"/>
          <a:stretch/>
        </p:blipFill>
        <p:spPr>
          <a:xfrm>
            <a:off x="4826004" y="655629"/>
            <a:ext cx="4038600" cy="425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 txBox="1"/>
          <p:nvPr/>
        </p:nvSpPr>
        <p:spPr>
          <a:xfrm>
            <a:off x="7102623" y="548013"/>
            <a:ext cx="2041377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Mapping of Client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(By Revenue)</a:t>
            </a:r>
            <a:endParaRPr/>
          </a:p>
        </p:txBody>
      </p:sp>
      <p:pic>
        <p:nvPicPr>
          <p:cNvPr id="375" name="Google Shape;375;p26"/>
          <p:cNvPicPr preferRelativeResize="0"/>
          <p:nvPr/>
        </p:nvPicPr>
        <p:blipFill rotWithShape="1">
          <a:blip r:embed="rId4">
            <a:alphaModFix/>
          </a:blip>
          <a:srcRect b="5433" l="26140" r="29763" t="5890"/>
          <a:stretch/>
        </p:blipFill>
        <p:spPr>
          <a:xfrm>
            <a:off x="319804" y="655629"/>
            <a:ext cx="4035454" cy="422468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6"/>
          <p:cNvSpPr txBox="1"/>
          <p:nvPr/>
        </p:nvSpPr>
        <p:spPr>
          <a:xfrm>
            <a:off x="2632091" y="613024"/>
            <a:ext cx="1848375" cy="741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Cash Inflow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 wise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GEO-Plots (Customer-Plants relation)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27"/>
          <p:cNvPicPr preferRelativeResize="0"/>
          <p:nvPr/>
        </p:nvPicPr>
        <p:blipFill rotWithShape="1">
          <a:blip r:embed="rId3">
            <a:alphaModFix/>
          </a:blip>
          <a:srcRect b="0" l="31145" r="18541" t="8519"/>
          <a:stretch/>
        </p:blipFill>
        <p:spPr>
          <a:xfrm>
            <a:off x="255061" y="634635"/>
            <a:ext cx="4251176" cy="425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7"/>
          <p:cNvPicPr preferRelativeResize="0"/>
          <p:nvPr/>
        </p:nvPicPr>
        <p:blipFill rotWithShape="1">
          <a:blip r:embed="rId4">
            <a:alphaModFix/>
          </a:blip>
          <a:srcRect b="0" l="34167" r="15521" t="8518"/>
          <a:stretch/>
        </p:blipFill>
        <p:spPr>
          <a:xfrm>
            <a:off x="4751820" y="634635"/>
            <a:ext cx="4137118" cy="425704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7"/>
          <p:cNvSpPr txBox="1"/>
          <p:nvPr/>
        </p:nvSpPr>
        <p:spPr>
          <a:xfrm>
            <a:off x="2464860" y="628786"/>
            <a:ext cx="2041377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Maharashtra Client 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(By Revenue)</a:t>
            </a:r>
            <a:endParaRPr/>
          </a:p>
        </p:txBody>
      </p:sp>
      <p:sp>
        <p:nvSpPr>
          <p:cNvPr id="386" name="Google Shape;386;p27"/>
          <p:cNvSpPr txBox="1"/>
          <p:nvPr/>
        </p:nvSpPr>
        <p:spPr>
          <a:xfrm>
            <a:off x="6847561" y="628786"/>
            <a:ext cx="2041377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Tamilnadu Client 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(By Revenue)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378725" y="9525"/>
            <a:ext cx="38352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Why educate your </a:t>
            </a:r>
            <a:r>
              <a:rPr b="1" i="1" lang="en-US" sz="3600" u="none" cap="none" strike="noStrike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Customer</a:t>
            </a:r>
            <a:endParaRPr b="1" i="0" sz="2400" u="none" cap="none" strike="noStrike">
              <a:solidFill>
                <a:srgbClr val="0000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6071875" y="647850"/>
            <a:ext cx="3072125" cy="1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rgbClr val="695225"/>
                </a:solidFill>
                <a:latin typeface="Corsiva"/>
                <a:ea typeface="Corsiva"/>
                <a:cs typeface="Corsiva"/>
                <a:sym typeface="Corsiva"/>
              </a:rPr>
              <a:t>Information</a:t>
            </a:r>
            <a:r>
              <a:rPr b="1" i="0" lang="en-US" sz="2800" u="sng" cap="none" strike="noStrike">
                <a:solidFill>
                  <a:srgbClr val="695225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endParaRPr/>
          </a:p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information gained from this can be used to improve future branding strategies or plan new ones.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73925" y="2731175"/>
            <a:ext cx="3835200" cy="2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8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rgbClr val="695225"/>
                </a:solidFill>
                <a:latin typeface="Arial"/>
                <a:ea typeface="Arial"/>
                <a:cs typeface="Arial"/>
                <a:sym typeface="Arial"/>
              </a:rPr>
              <a:t>Knowledge</a:t>
            </a:r>
            <a:r>
              <a:rPr b="0" i="0" lang="en-US" sz="2400" u="none" cap="none" strike="noStrike">
                <a:solidFill>
                  <a:srgbClr val="6952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268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insights gained from this activity would help in understanding the impact of various marketing strategies deployed or product launches.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153775" y="1538487"/>
            <a:ext cx="5067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51B80"/>
                </a:solidFill>
                <a:latin typeface="Arial"/>
                <a:ea typeface="Arial"/>
                <a:cs typeface="Arial"/>
                <a:sym typeface="Arial"/>
              </a:rPr>
              <a:t>Knowledge</a:t>
            </a:r>
            <a:r>
              <a:rPr b="0" i="0" lang="en-US" sz="3200" u="none" cap="none" strike="noStrike">
                <a:solidFill>
                  <a:srgbClr val="051B80"/>
                </a:solidFill>
                <a:latin typeface="Corsiva"/>
                <a:ea typeface="Corsiva"/>
                <a:cs typeface="Corsiva"/>
                <a:sym typeface="Corsiva"/>
              </a:rPr>
              <a:t> +Information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51B80"/>
                </a:solidFill>
                <a:latin typeface="Corsiva"/>
                <a:ea typeface="Corsiva"/>
                <a:cs typeface="Corsiva"/>
                <a:sym typeface="Corsiva"/>
              </a:rPr>
              <a:t>+ Product</a:t>
            </a:r>
            <a:endParaRPr b="0" i="0" sz="3200" u="none" cap="none" strike="noStrike">
              <a:solidFill>
                <a:srgbClr val="051B8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5364100" y="3107723"/>
            <a:ext cx="3620250" cy="1407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8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rgbClr val="695225"/>
                </a:solidFill>
                <a:latin typeface="Corsiva"/>
                <a:ea typeface="Corsiva"/>
                <a:cs typeface="Corsiva"/>
                <a:sym typeface="Corsiva"/>
              </a:rPr>
              <a:t>Product</a:t>
            </a:r>
            <a:r>
              <a:rPr b="0" i="0" lang="en-US" sz="2400" u="none" cap="none" strike="noStrike">
                <a:solidFill>
                  <a:srgbClr val="695225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endParaRPr/>
          </a:p>
          <a:p>
            <a:pPr indent="0" lvl="0" marL="268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Options for Passions, Trouble shooting and travel safety.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Knowledge + Information + Product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72" y="636336"/>
            <a:ext cx="3896725" cy="221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672" y="2894873"/>
            <a:ext cx="3896724" cy="201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9538" y="2894873"/>
            <a:ext cx="4014790" cy="201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9538" y="918123"/>
            <a:ext cx="4014790" cy="193170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9"/>
          <p:cNvSpPr txBox="1"/>
          <p:nvPr/>
        </p:nvSpPr>
        <p:spPr>
          <a:xfrm>
            <a:off x="4117527" y="653516"/>
            <a:ext cx="50264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 cond’s: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Harsh environments, breakdowns, support.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Business Need &amp; Requirement</a:t>
            </a:r>
            <a:endParaRPr b="1" i="0" sz="2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426467" y="828825"/>
            <a:ext cx="8253075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Mahindra First Choice Services (MFCS)- A Mahindra Group Co.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426466" y="1528125"/>
            <a:ext cx="8253075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Aim: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MFCS aim to open 400 workshops pan India until march 2018.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Improve business and hence growth by use of existing  data from Aril 2012 to October 2016.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Knowledge + Information + Product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14" name="Google Shape;414;p30"/>
          <p:cNvGrpSpPr/>
          <p:nvPr/>
        </p:nvGrpSpPr>
        <p:grpSpPr>
          <a:xfrm>
            <a:off x="276362" y="629756"/>
            <a:ext cx="8588964" cy="4273172"/>
            <a:chOff x="0" y="369811"/>
            <a:chExt cx="9143998" cy="4773689"/>
          </a:xfrm>
        </p:grpSpPr>
        <p:pic>
          <p:nvPicPr>
            <p:cNvPr id="415" name="Google Shape;415;p30"/>
            <p:cNvPicPr preferRelativeResize="0"/>
            <p:nvPr/>
          </p:nvPicPr>
          <p:blipFill rotWithShape="1">
            <a:blip r:embed="rId3">
              <a:alphaModFix/>
            </a:blip>
            <a:srcRect b="4827" l="5273" r="0" t="5923"/>
            <a:stretch/>
          </p:blipFill>
          <p:spPr>
            <a:xfrm>
              <a:off x="0" y="369813"/>
              <a:ext cx="5305426" cy="2582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30"/>
            <p:cNvPicPr preferRelativeResize="0"/>
            <p:nvPr/>
          </p:nvPicPr>
          <p:blipFill rotWithShape="1">
            <a:blip r:embed="rId4">
              <a:alphaModFix/>
            </a:blip>
            <a:srcRect b="0" l="2566" r="0" t="0"/>
            <a:stretch/>
          </p:blipFill>
          <p:spPr>
            <a:xfrm>
              <a:off x="4326572" y="2590801"/>
              <a:ext cx="4817115" cy="2552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78321" y="2590800"/>
              <a:ext cx="1487670" cy="80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3075391"/>
              <a:ext cx="4092729" cy="2068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2238" y="3075391"/>
              <a:ext cx="1678359" cy="8212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383874" y="369812"/>
              <a:ext cx="3760124" cy="2132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425369" y="381000"/>
              <a:ext cx="1880057" cy="889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735128" y="1787856"/>
              <a:ext cx="1573523" cy="714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492623" y="369811"/>
              <a:ext cx="1651064" cy="7143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1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Knowledge + Information + Product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0" name="Google Shape;430;p31"/>
          <p:cNvGrpSpPr/>
          <p:nvPr/>
        </p:nvGrpSpPr>
        <p:grpSpPr>
          <a:xfrm>
            <a:off x="274219" y="828825"/>
            <a:ext cx="8846632" cy="4101231"/>
            <a:chOff x="71119" y="484887"/>
            <a:chExt cx="9241206" cy="4612130"/>
          </a:xfrm>
        </p:grpSpPr>
        <p:pic>
          <p:nvPicPr>
            <p:cNvPr id="431" name="Google Shape;43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119" y="1590675"/>
              <a:ext cx="5062856" cy="3460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36267" y="484887"/>
              <a:ext cx="6120829" cy="3081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36267" y="3552825"/>
              <a:ext cx="2215366" cy="1105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63078" y="3566216"/>
              <a:ext cx="2291517" cy="1530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" name="Google Shape;435;p31"/>
            <p:cNvSpPr/>
            <p:nvPr/>
          </p:nvSpPr>
          <p:spPr>
            <a:xfrm>
              <a:off x="5686425" y="3829493"/>
              <a:ext cx="1638300" cy="523431"/>
            </a:xfrm>
            <a:prstGeom prst="wedgeRoundRectCallout">
              <a:avLst>
                <a:gd fmla="val 73519" name="adj1"/>
                <a:gd fmla="val 18603" name="adj2"/>
                <a:gd fmla="val 16667" name="adj3"/>
              </a:avLst>
            </a:prstGeom>
            <a:noFill/>
            <a:ln cap="flat" cmpd="sng" w="25400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1"/>
            <p:cNvSpPr txBox="1"/>
            <p:nvPr/>
          </p:nvSpPr>
          <p:spPr>
            <a:xfrm>
              <a:off x="7648072" y="3829493"/>
              <a:ext cx="1664253" cy="611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051B80"/>
                  </a:solidFill>
                  <a:latin typeface="Source Serif Pro Black"/>
                  <a:ea typeface="Source Serif Pro Black"/>
                  <a:cs typeface="Source Serif Pro Black"/>
                  <a:sym typeface="Source Serif Pro Black"/>
                </a:rPr>
                <a:t>All  CAR</a:t>
              </a:r>
              <a:endParaRPr b="0" i="0" sz="2800" u="none" cap="none" strike="noStrike">
                <a:solidFill>
                  <a:srgbClr val="051B80"/>
                </a:solidFill>
                <a:latin typeface="Source Serif Pro Black"/>
                <a:ea typeface="Source Serif Pro Black"/>
                <a:cs typeface="Source Serif Pro Black"/>
                <a:sym typeface="Source Serif Pro Black"/>
              </a:endParaRPr>
            </a:p>
          </p:txBody>
        </p:sp>
        <p:pic>
          <p:nvPicPr>
            <p:cNvPr id="437" name="Google Shape;437;p31"/>
            <p:cNvPicPr preferRelativeResize="0"/>
            <p:nvPr/>
          </p:nvPicPr>
          <p:blipFill rotWithShape="1">
            <a:blip r:embed="rId7">
              <a:alphaModFix/>
            </a:blip>
            <a:srcRect b="0" l="0" r="0" t="12476"/>
            <a:stretch/>
          </p:blipFill>
          <p:spPr>
            <a:xfrm>
              <a:off x="71119" y="484887"/>
              <a:ext cx="2291081" cy="145018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1" cy="51575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2"/>
          <p:cNvSpPr txBox="1"/>
          <p:nvPr/>
        </p:nvSpPr>
        <p:spPr>
          <a:xfrm>
            <a:off x="414867" y="16232"/>
            <a:ext cx="5029200" cy="1260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/>
        </p:nvSpPr>
        <p:spPr>
          <a:xfrm>
            <a:off x="533550" y="3291633"/>
            <a:ext cx="807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segmentation was performed based on multiple parameters like customer region, type of order, sales organisation, etc. The optimum number of clusters were found to be 5.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used PCA to reduce the number of dimensions to be able to visualise the clusters easily.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3"/>
          <p:cNvSpPr txBox="1"/>
          <p:nvPr/>
        </p:nvSpPr>
        <p:spPr>
          <a:xfrm>
            <a:off x="200024" y="129525"/>
            <a:ext cx="8706909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ML:Clustering for client segmentation</a:t>
            </a:r>
            <a:endParaRPr b="1" i="0" sz="2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95Y3bfjbMGbwOBtMCmnOBxYSwXVE5ibCJEC9qHRjEFIrKIsq2pqFcXAFi5uv5WbDnvTF7N3fdn_V2-31p_1J77XI5D0rLRvI5qydPxXhrXeJi8Vl9tTclgr72EWFhH77ZQ6LJjt0hVM" id="450" name="Google Shape;4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04" y="783167"/>
            <a:ext cx="4073463" cy="235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130" y="740834"/>
            <a:ext cx="4496627" cy="2399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33"/>
          <p:cNvCxnSpPr/>
          <p:nvPr/>
        </p:nvCxnSpPr>
        <p:spPr>
          <a:xfrm>
            <a:off x="5520267" y="2571750"/>
            <a:ext cx="0" cy="332317"/>
          </a:xfrm>
          <a:prstGeom prst="straightConnector1">
            <a:avLst/>
          </a:prstGeom>
          <a:noFill/>
          <a:ln cap="flat" cmpd="sng" w="9525">
            <a:solidFill>
              <a:srgbClr val="00786A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/>
          <p:nvPr/>
        </p:nvSpPr>
        <p:spPr>
          <a:xfrm>
            <a:off x="673074" y="4146566"/>
            <a:ext cx="77856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above plot visualizes the clusters across all the parameters.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https://lh4.googleusercontent.com/_lJmSt8n8dNTjj9vAjOx752br7QJRTOo7q3nnyUXJYfoG6lr5AWVAuMvYMbNl8buByTY2Sg2RUR-JVx64MrO5NcZiy9RgozRnFa2vDIKRGTxZ8B0RFQRFL6PTvUA1K8YJAMJcnJRwpE" id="458" name="Google Shape;4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67" y="696686"/>
            <a:ext cx="85598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4"/>
          <p:cNvSpPr txBox="1"/>
          <p:nvPr/>
        </p:nvSpPr>
        <p:spPr>
          <a:xfrm>
            <a:off x="200024" y="129525"/>
            <a:ext cx="8706909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ML:Clustering for client segmentation</a:t>
            </a:r>
            <a:endParaRPr b="1" i="0" sz="2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Observations &amp; Recommendations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445454" y="740724"/>
            <a:ext cx="8253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Revenue growth is linked with growth of vehicles and hence with growth in numbers of customers..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Business is primarily driven by low segment vehicles, covering ~99.5% of the totally revenue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Increasing Plants need not mandatorily address the business growth. Hence, number of plants can be optimised to increase the profit and QTQ revenue.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Future work: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426466" y="740724"/>
            <a:ext cx="8253075" cy="2400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More work needs to be done on data segregation and collection from other 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bit more of feature engineering could be performed to increase the model performance.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More work required to be done on ML segment in time series form to get accurate business forecasting.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CLTV needs to be derived.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6" y="0"/>
            <a:ext cx="89439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/>
          <p:nvPr/>
        </p:nvSpPr>
        <p:spPr>
          <a:xfrm>
            <a:off x="414867" y="16232"/>
            <a:ext cx="4870125" cy="1260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&amp; Domain knowledge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244293" y="222427"/>
            <a:ext cx="2395008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200025" y="129525"/>
            <a:ext cx="874395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Understanding Domain </a:t>
            </a:r>
            <a:r>
              <a:rPr b="1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(Automobile Tech.)</a:t>
            </a:r>
            <a:endParaRPr b="1" i="0" sz="2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9651" l="0" r="23147" t="6442"/>
          <a:stretch/>
        </p:blipFill>
        <p:spPr>
          <a:xfrm>
            <a:off x="6665210" y="3628669"/>
            <a:ext cx="2247600" cy="124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4">
            <a:alphaModFix/>
          </a:blip>
          <a:srcRect b="0" l="0" r="19140" t="13719"/>
          <a:stretch/>
        </p:blipFill>
        <p:spPr>
          <a:xfrm>
            <a:off x="231190" y="694828"/>
            <a:ext cx="2461267" cy="149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5">
            <a:alphaModFix/>
          </a:blip>
          <a:srcRect b="0" l="0" r="0" t="9584"/>
          <a:stretch/>
        </p:blipFill>
        <p:spPr>
          <a:xfrm>
            <a:off x="2770863" y="694828"/>
            <a:ext cx="2620229" cy="149966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5500597" y="3300374"/>
            <a:ext cx="3478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Breakdown/s due to Harsh environments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332875" y="2205785"/>
            <a:ext cx="23758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Mishandling of Vehicle/s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5735970" y="2154268"/>
            <a:ext cx="13718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 Age</a:t>
            </a:r>
            <a:endParaRPr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6">
            <a:alphaModFix/>
          </a:blip>
          <a:srcRect b="15036" l="0" r="0" t="0"/>
          <a:stretch/>
        </p:blipFill>
        <p:spPr>
          <a:xfrm>
            <a:off x="4390650" y="3630731"/>
            <a:ext cx="2186970" cy="124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20561" y="683372"/>
            <a:ext cx="1434482" cy="1912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8">
            <a:alphaModFix/>
          </a:blip>
          <a:srcRect b="0" l="11819" r="15937" t="388"/>
          <a:stretch/>
        </p:blipFill>
        <p:spPr>
          <a:xfrm>
            <a:off x="5424924" y="694828"/>
            <a:ext cx="1906705" cy="147884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/>
          <p:nvPr/>
        </p:nvSpPr>
        <p:spPr>
          <a:xfrm>
            <a:off x="7075683" y="2543473"/>
            <a:ext cx="18854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Maintenance</a:t>
            </a:r>
            <a:endParaRPr/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6231" y="3642937"/>
            <a:ext cx="2186970" cy="12301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954053" y="3335160"/>
            <a:ext cx="1008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Accidents</a:t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20791" y="3642937"/>
            <a:ext cx="1762921" cy="123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/>
          <p:nvPr/>
        </p:nvSpPr>
        <p:spPr>
          <a:xfrm>
            <a:off x="2941323" y="3320892"/>
            <a:ext cx="1008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Upgrades</a:t>
            </a:r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08791" y="2308157"/>
            <a:ext cx="1491037" cy="99221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/>
          <p:nvPr/>
        </p:nvSpPr>
        <p:spPr>
          <a:xfrm>
            <a:off x="5099828" y="2702730"/>
            <a:ext cx="11993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Wear &amp; Tear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2377080" y="2687945"/>
            <a:ext cx="11496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Overhauling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200025" y="129525"/>
            <a:ext cx="8743950" cy="567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Understanding data</a:t>
            </a:r>
            <a:endParaRPr b="1" i="0" sz="30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445462" y="628725"/>
            <a:ext cx="8253075" cy="29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Revenue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 downtime (Invoice + Job card)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 running kms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 location and Plant Location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 type and Vehicle ownership details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 make and model (Details)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Geographical preference of vehicles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Cost breakdown (Parts &amp; Services)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200025" y="129525"/>
            <a:ext cx="874395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Understanding Services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b="3544" l="1354" r="11772" t="6263"/>
          <a:stretch/>
        </p:blipFill>
        <p:spPr>
          <a:xfrm>
            <a:off x="316625" y="628725"/>
            <a:ext cx="7575351" cy="421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 b="72890" l="89370" r="1284" t="3262"/>
          <a:stretch/>
        </p:blipFill>
        <p:spPr>
          <a:xfrm>
            <a:off x="7891976" y="628725"/>
            <a:ext cx="968141" cy="13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6326" y="1952625"/>
            <a:ext cx="5023739" cy="2459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200025" y="129525"/>
            <a:ext cx="874395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Understanding Services Trend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4032" l="4376" r="4074" t="3785"/>
          <a:stretch/>
        </p:blipFill>
        <p:spPr>
          <a:xfrm>
            <a:off x="400048" y="700512"/>
            <a:ext cx="7478401" cy="423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/>
        </p:nvSpPr>
        <p:spPr>
          <a:xfrm>
            <a:off x="891100" y="428625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200025" y="129525"/>
            <a:ext cx="874395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1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(Revenue)</a:t>
            </a:r>
            <a:endParaRPr b="1" i="0" sz="2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9628" l="1647" r="12552" t="6091"/>
          <a:stretch/>
        </p:blipFill>
        <p:spPr>
          <a:xfrm>
            <a:off x="316626" y="628726"/>
            <a:ext cx="6933953" cy="425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 b="29974" l="88980" r="714" t="3016"/>
          <a:stretch/>
        </p:blipFill>
        <p:spPr>
          <a:xfrm>
            <a:off x="7367180" y="812369"/>
            <a:ext cx="1002320" cy="407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3358725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