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75" r:id="rId18"/>
    <p:sldId id="264" r:id="rId19"/>
    <p:sldId id="265" r:id="rId20"/>
    <p:sldId id="266" r:id="rId21"/>
    <p:sldId id="267" r:id="rId22"/>
    <p:sldId id="268" r:id="rId23"/>
    <p:sldId id="269"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Lst>
  <p:custDataLst>
    <p:tags r:id="rId3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9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76252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5477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007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8815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98181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1670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hyperlink" Target="https://codesecure.com/our-products/codesonar/" TargetMode="External"/><Relationship Id="rId3" Type="http://schemas.openxmlformats.org/officeDocument/2006/relationships/notesSlide" Target="../notesSlides/notesSlide16.xml"/><Relationship Id="rId7" Type="http://schemas.openxmlformats.org/officeDocument/2006/relationships/hyperlink" Target="https://clang-analyzer.llvm.org/" TargetMode="Externa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hyperlink" Target="https://www.axivion.com/en/products/axivion-suite/" TargetMode="External"/><Relationship Id="rId5" Type="http://schemas.openxmlformats.org/officeDocument/2006/relationships/hyperlink" Target="https://www.absint.com/astree/index.htm" TargetMode="External"/><Relationship Id="rId4" Type="http://schemas.openxmlformats.org/officeDocument/2006/relationships/hyperlink" Target="http://cppcheck.net/" TargetMode="External"/><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err="1"/>
              <a:t>Jyorish</a:t>
            </a:r>
            <a:r>
              <a:rPr lang="en-US" sz="1850" i="1" dirty="0"/>
              <a:t> </a:t>
            </a:r>
            <a:r>
              <a:rPr lang="en-US" sz="1850" i="1" dirty="0" err="1"/>
              <a:t>Sainju</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Is Empty on Create</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68826F57-196E-BCF2-36FF-A72CA871557F}"/>
              </a:ext>
            </a:extLst>
          </p:cNvPr>
          <p:cNvPicPr>
            <a:picLocks noChangeAspect="1"/>
          </p:cNvPicPr>
          <p:nvPr/>
        </p:nvPicPr>
        <p:blipFill rotWithShape="1">
          <a:blip r:embed="rId5"/>
          <a:srcRect t="51228" b="31754"/>
          <a:stretch/>
        </p:blipFill>
        <p:spPr>
          <a:xfrm>
            <a:off x="478769" y="2814737"/>
            <a:ext cx="11234460" cy="1553362"/>
          </a:xfrm>
          <a:prstGeom prst="rect">
            <a:avLst/>
          </a:prstGeom>
        </p:spPr>
      </p:pic>
      <p:pic>
        <p:nvPicPr>
          <p:cNvPr id="4" name="Picture 3">
            <a:extLst>
              <a:ext uri="{FF2B5EF4-FFF2-40B4-BE49-F238E27FC236}">
                <a16:creationId xmlns:a16="http://schemas.microsoft.com/office/drawing/2014/main" id="{104BC4E6-1FED-8DA3-6173-36E741C1E83A}"/>
              </a:ext>
            </a:extLst>
          </p:cNvPr>
          <p:cNvPicPr>
            <a:picLocks noChangeAspect="1"/>
          </p:cNvPicPr>
          <p:nvPr/>
        </p:nvPicPr>
        <p:blipFill rotWithShape="1">
          <a:blip r:embed="rId6"/>
          <a:srcRect t="16335" b="77945"/>
          <a:stretch/>
        </p:blipFill>
        <p:spPr>
          <a:xfrm>
            <a:off x="1309886" y="4632155"/>
            <a:ext cx="9572228" cy="421106"/>
          </a:xfrm>
          <a:prstGeom prst="rect">
            <a:avLst/>
          </a:prstGeom>
        </p:spPr>
      </p:pic>
    </p:spTree>
    <p:custDataLst>
      <p:tags r:id="rId1"/>
    </p:custDataLst>
    <p:extLst>
      <p:ext uri="{BB962C8B-B14F-4D97-AF65-F5344CB8AC3E}">
        <p14:creationId xmlns:p14="http://schemas.microsoft.com/office/powerpoint/2010/main" val="241502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Can Add to Empty Vector</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31B93625-A578-ED13-FA83-2C4F3AB942D3}"/>
              </a:ext>
            </a:extLst>
          </p:cNvPr>
          <p:cNvPicPr>
            <a:picLocks noChangeAspect="1"/>
          </p:cNvPicPr>
          <p:nvPr/>
        </p:nvPicPr>
        <p:blipFill rotWithShape="1">
          <a:blip r:embed="rId5"/>
          <a:srcRect t="18947" b="54211"/>
          <a:stretch/>
        </p:blipFill>
        <p:spPr>
          <a:xfrm>
            <a:off x="478769" y="2739327"/>
            <a:ext cx="11234460" cy="2450148"/>
          </a:xfrm>
          <a:prstGeom prst="rect">
            <a:avLst/>
          </a:prstGeom>
        </p:spPr>
      </p:pic>
      <p:pic>
        <p:nvPicPr>
          <p:cNvPr id="6" name="Picture 5">
            <a:extLst>
              <a:ext uri="{FF2B5EF4-FFF2-40B4-BE49-F238E27FC236}">
                <a16:creationId xmlns:a16="http://schemas.microsoft.com/office/drawing/2014/main" id="{1DC90BED-965F-7B9B-9EDC-291CEFB9BEC5}"/>
              </a:ext>
            </a:extLst>
          </p:cNvPr>
          <p:cNvPicPr>
            <a:picLocks noChangeAspect="1"/>
          </p:cNvPicPr>
          <p:nvPr/>
        </p:nvPicPr>
        <p:blipFill rotWithShape="1">
          <a:blip r:embed="rId6"/>
          <a:srcRect t="20733" r="2627" b="74364"/>
          <a:stretch/>
        </p:blipFill>
        <p:spPr>
          <a:xfrm>
            <a:off x="831275" y="5474380"/>
            <a:ext cx="10252799" cy="397049"/>
          </a:xfrm>
          <a:prstGeom prst="rect">
            <a:avLst/>
          </a:prstGeom>
        </p:spPr>
      </p:pic>
    </p:spTree>
    <p:custDataLst>
      <p:tags r:id="rId1"/>
    </p:custDataLst>
    <p:extLst>
      <p:ext uri="{BB962C8B-B14F-4D97-AF65-F5344CB8AC3E}">
        <p14:creationId xmlns:p14="http://schemas.microsoft.com/office/powerpoint/2010/main" val="2861180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Can Add Five Values to Vector</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109E4E3A-BCBF-919A-B41D-E49B9A24BDA9}"/>
              </a:ext>
            </a:extLst>
          </p:cNvPr>
          <p:cNvPicPr>
            <a:picLocks noChangeAspect="1"/>
          </p:cNvPicPr>
          <p:nvPr/>
        </p:nvPicPr>
        <p:blipFill rotWithShape="1">
          <a:blip r:embed="rId5"/>
          <a:srcRect t="44211" b="28597"/>
          <a:stretch/>
        </p:blipFill>
        <p:spPr>
          <a:xfrm>
            <a:off x="478769" y="2687221"/>
            <a:ext cx="11234460" cy="2482176"/>
          </a:xfrm>
          <a:prstGeom prst="rect">
            <a:avLst/>
          </a:prstGeom>
        </p:spPr>
      </p:pic>
      <p:pic>
        <p:nvPicPr>
          <p:cNvPr id="4" name="Picture 3">
            <a:extLst>
              <a:ext uri="{FF2B5EF4-FFF2-40B4-BE49-F238E27FC236}">
                <a16:creationId xmlns:a16="http://schemas.microsoft.com/office/drawing/2014/main" id="{5BDCD3C4-276D-8201-8CD7-C09E5EB62681}"/>
              </a:ext>
            </a:extLst>
          </p:cNvPr>
          <p:cNvPicPr>
            <a:picLocks noChangeAspect="1"/>
          </p:cNvPicPr>
          <p:nvPr/>
        </p:nvPicPr>
        <p:blipFill rotWithShape="1">
          <a:blip r:embed="rId6"/>
          <a:srcRect t="25160" b="70450"/>
          <a:stretch/>
        </p:blipFill>
        <p:spPr>
          <a:xfrm>
            <a:off x="1309886" y="5462347"/>
            <a:ext cx="9572228" cy="323231"/>
          </a:xfrm>
          <a:prstGeom prst="rect">
            <a:avLst/>
          </a:prstGeom>
        </p:spPr>
      </p:pic>
    </p:spTree>
    <p:custDataLst>
      <p:tags r:id="rId1"/>
    </p:custDataLst>
    <p:extLst>
      <p:ext uri="{BB962C8B-B14F-4D97-AF65-F5344CB8AC3E}">
        <p14:creationId xmlns:p14="http://schemas.microsoft.com/office/powerpoint/2010/main" val="2682046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Check Max Size</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1790AFBA-635B-F7C4-85D5-23BE99EFC120}"/>
              </a:ext>
            </a:extLst>
          </p:cNvPr>
          <p:cNvPicPr>
            <a:picLocks noChangeAspect="1"/>
          </p:cNvPicPr>
          <p:nvPr/>
        </p:nvPicPr>
        <p:blipFill rotWithShape="1">
          <a:blip r:embed="rId5"/>
          <a:srcRect t="16667" b="43509"/>
          <a:stretch/>
        </p:blipFill>
        <p:spPr>
          <a:xfrm>
            <a:off x="989427" y="2781278"/>
            <a:ext cx="10213145" cy="3304714"/>
          </a:xfrm>
          <a:prstGeom prst="rect">
            <a:avLst/>
          </a:prstGeom>
        </p:spPr>
      </p:pic>
      <p:pic>
        <p:nvPicPr>
          <p:cNvPr id="4" name="Picture 3">
            <a:extLst>
              <a:ext uri="{FF2B5EF4-FFF2-40B4-BE49-F238E27FC236}">
                <a16:creationId xmlns:a16="http://schemas.microsoft.com/office/drawing/2014/main" id="{6363291C-6F4E-333F-87F6-C71AD9A8407C}"/>
              </a:ext>
            </a:extLst>
          </p:cNvPr>
          <p:cNvPicPr>
            <a:picLocks noChangeAspect="1"/>
          </p:cNvPicPr>
          <p:nvPr/>
        </p:nvPicPr>
        <p:blipFill rotWithShape="1">
          <a:blip r:embed="rId6"/>
          <a:srcRect t="28919" b="65035"/>
          <a:stretch/>
        </p:blipFill>
        <p:spPr>
          <a:xfrm>
            <a:off x="1309886" y="6196271"/>
            <a:ext cx="9572228" cy="445169"/>
          </a:xfrm>
          <a:prstGeom prst="rect">
            <a:avLst/>
          </a:prstGeom>
        </p:spPr>
      </p:pic>
    </p:spTree>
    <p:custDataLst>
      <p:tags r:id="rId1"/>
    </p:custDataLst>
    <p:extLst>
      <p:ext uri="{BB962C8B-B14F-4D97-AF65-F5344CB8AC3E}">
        <p14:creationId xmlns:p14="http://schemas.microsoft.com/office/powerpoint/2010/main" val="4291597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Check Capacity</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AE139D1A-9329-9CD0-E2E7-31EE828A1BB6}"/>
              </a:ext>
            </a:extLst>
          </p:cNvPr>
          <p:cNvPicPr>
            <a:picLocks noChangeAspect="1"/>
          </p:cNvPicPr>
          <p:nvPr/>
        </p:nvPicPr>
        <p:blipFill rotWithShape="1">
          <a:blip r:embed="rId5"/>
          <a:srcRect t="16667" b="43509"/>
          <a:stretch/>
        </p:blipFill>
        <p:spPr>
          <a:xfrm>
            <a:off x="989427" y="2721127"/>
            <a:ext cx="10213145" cy="3304714"/>
          </a:xfrm>
          <a:prstGeom prst="rect">
            <a:avLst/>
          </a:prstGeom>
        </p:spPr>
      </p:pic>
      <p:pic>
        <p:nvPicPr>
          <p:cNvPr id="4" name="Picture 3">
            <a:extLst>
              <a:ext uri="{FF2B5EF4-FFF2-40B4-BE49-F238E27FC236}">
                <a16:creationId xmlns:a16="http://schemas.microsoft.com/office/drawing/2014/main" id="{E402765C-B1F9-01DC-219F-32BFA69A244F}"/>
              </a:ext>
            </a:extLst>
          </p:cNvPr>
          <p:cNvPicPr>
            <a:picLocks noChangeAspect="1"/>
          </p:cNvPicPr>
          <p:nvPr/>
        </p:nvPicPr>
        <p:blipFill rotWithShape="1">
          <a:blip r:embed="rId6"/>
          <a:srcRect t="33233" b="61478"/>
          <a:stretch/>
        </p:blipFill>
        <p:spPr>
          <a:xfrm>
            <a:off x="1309886" y="6140915"/>
            <a:ext cx="9572228" cy="389380"/>
          </a:xfrm>
          <a:prstGeom prst="rect">
            <a:avLst/>
          </a:prstGeom>
        </p:spPr>
      </p:pic>
    </p:spTree>
    <p:custDataLst>
      <p:tags r:id="rId1"/>
    </p:custDataLst>
    <p:extLst>
      <p:ext uri="{BB962C8B-B14F-4D97-AF65-F5344CB8AC3E}">
        <p14:creationId xmlns:p14="http://schemas.microsoft.com/office/powerpoint/2010/main" val="1841915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500"/>
              </a:spcBef>
              <a:spcAft>
                <a:spcPts val="0"/>
              </a:spcAft>
              <a:buClr>
                <a:schemeClr val="lt1"/>
              </a:buClr>
              <a:buSzPts val="2000"/>
              <a:buChar char="•"/>
            </a:pPr>
            <a:r>
              <a:rPr lang="en-US" dirty="0" err="1"/>
              <a:t>DevSecOps</a:t>
            </a:r>
            <a:r>
              <a:rPr lang="en-US" dirty="0"/>
              <a:t> emphasizes the security practice during the entire developmental phase of the software development rather than just as an ending of the software developmental phase. The </a:t>
            </a:r>
            <a:r>
              <a:rPr lang="en-US" dirty="0" err="1"/>
              <a:t>DevSecOps</a:t>
            </a:r>
            <a:r>
              <a:rPr lang="en-US" dirty="0"/>
              <a:t> pipeline mitigates software security issues by detecting vulnerabilities early, which facilitates timely delivery of the software to stakeholders. This approach reduces the need for extensive testing and fixing at the end of the development cycle.</a:t>
            </a:r>
          </a:p>
          <a:p>
            <a:pPr marL="685800" lvl="1" indent="-228600" algn="l" rtl="0">
              <a:lnSpc>
                <a:spcPct val="90000"/>
              </a:lnSpc>
              <a:spcBef>
                <a:spcPts val="500"/>
              </a:spcBef>
              <a:spcAft>
                <a:spcPts val="0"/>
              </a:spcAft>
              <a:buClr>
                <a:schemeClr val="lt1"/>
              </a:buClr>
              <a:buSzPts val="2000"/>
              <a:buChar char="•"/>
            </a:pPr>
            <a:r>
              <a:rPr lang="en-US" dirty="0" err="1"/>
              <a:t>CPPCheck</a:t>
            </a:r>
            <a:r>
              <a:rPr lang="en-US" dirty="0"/>
              <a:t> (</a:t>
            </a:r>
            <a:r>
              <a:rPr lang="en-US" dirty="0">
                <a:hlinkClick r:id="rId4"/>
              </a:rPr>
              <a:t>http://cppcheck.net/</a:t>
            </a:r>
            <a:r>
              <a:rPr lang="en-US" dirty="0"/>
              <a:t>)</a:t>
            </a:r>
          </a:p>
          <a:p>
            <a:pPr marL="685800" lvl="1" indent="-228600" algn="l" rtl="0">
              <a:lnSpc>
                <a:spcPct val="90000"/>
              </a:lnSpc>
              <a:spcBef>
                <a:spcPts val="500"/>
              </a:spcBef>
              <a:spcAft>
                <a:spcPts val="0"/>
              </a:spcAft>
              <a:buClr>
                <a:schemeClr val="lt1"/>
              </a:buClr>
              <a:buSzPts val="2000"/>
              <a:buChar char="•"/>
            </a:pPr>
            <a:r>
              <a:rPr lang="en-US" dirty="0" err="1"/>
              <a:t>Astree</a:t>
            </a:r>
            <a:r>
              <a:rPr lang="en-US" dirty="0"/>
              <a:t> (</a:t>
            </a:r>
            <a:r>
              <a:rPr lang="en-US" dirty="0">
                <a:hlinkClick r:id="rId5"/>
              </a:rPr>
              <a:t>https://www.absint.com/astree/index.htm</a:t>
            </a:r>
            <a:r>
              <a:rPr lang="en-US" dirty="0"/>
              <a:t>)</a:t>
            </a:r>
          </a:p>
          <a:p>
            <a:pPr marL="685800" lvl="1" indent="-228600" algn="l" rtl="0">
              <a:lnSpc>
                <a:spcPct val="90000"/>
              </a:lnSpc>
              <a:spcBef>
                <a:spcPts val="500"/>
              </a:spcBef>
              <a:spcAft>
                <a:spcPts val="0"/>
              </a:spcAft>
              <a:buClr>
                <a:schemeClr val="lt1"/>
              </a:buClr>
              <a:buSzPts val="2000"/>
              <a:buChar char="•"/>
            </a:pPr>
            <a:r>
              <a:rPr lang="en-US" dirty="0" err="1"/>
              <a:t>Axivion</a:t>
            </a:r>
            <a:r>
              <a:rPr lang="en-US" dirty="0"/>
              <a:t> Bauhaus Suite (</a:t>
            </a:r>
            <a:r>
              <a:rPr lang="en-US" dirty="0">
                <a:hlinkClick r:id="rId6"/>
              </a:rPr>
              <a:t>https://www.axivion.com/en/products/axivion-suite/</a:t>
            </a:r>
            <a:r>
              <a:rPr lang="en-US" dirty="0"/>
              <a:t>)</a:t>
            </a:r>
          </a:p>
          <a:p>
            <a:pPr marL="685800" lvl="1" indent="-228600" algn="l" rtl="0">
              <a:lnSpc>
                <a:spcPct val="90000"/>
              </a:lnSpc>
              <a:spcBef>
                <a:spcPts val="500"/>
              </a:spcBef>
              <a:spcAft>
                <a:spcPts val="0"/>
              </a:spcAft>
              <a:buClr>
                <a:schemeClr val="lt1"/>
              </a:buClr>
              <a:buSzPts val="2000"/>
              <a:buChar char="•"/>
            </a:pPr>
            <a:r>
              <a:rPr lang="en-US" dirty="0"/>
              <a:t>Clang (</a:t>
            </a:r>
            <a:r>
              <a:rPr lang="en-US" dirty="0">
                <a:hlinkClick r:id="rId7"/>
              </a:rPr>
              <a:t>https://clang-analyzer.llvm.org/</a:t>
            </a:r>
            <a:r>
              <a:rPr lang="en-US" dirty="0"/>
              <a:t>)</a:t>
            </a:r>
          </a:p>
          <a:p>
            <a:pPr marL="685800" lvl="1" indent="-228600" algn="l" rtl="0">
              <a:lnSpc>
                <a:spcPct val="90000"/>
              </a:lnSpc>
              <a:spcBef>
                <a:spcPts val="500"/>
              </a:spcBef>
              <a:spcAft>
                <a:spcPts val="0"/>
              </a:spcAft>
              <a:buClr>
                <a:schemeClr val="lt1"/>
              </a:buClr>
              <a:buSzPts val="2000"/>
              <a:buChar char="•"/>
            </a:pPr>
            <a:r>
              <a:rPr lang="en-US" dirty="0" err="1"/>
              <a:t>CodeSonar</a:t>
            </a:r>
            <a:r>
              <a:rPr lang="en-US" dirty="0"/>
              <a:t> (</a:t>
            </a:r>
            <a:r>
              <a:rPr lang="en-US" dirty="0">
                <a:hlinkClick r:id="rId8"/>
              </a:rPr>
              <a:t>https://codesecure.com/our-products/codesonar/</a:t>
            </a:r>
            <a:r>
              <a:rPr lang="en-US" dirty="0"/>
              <a:t>)</a:t>
            </a:r>
          </a:p>
        </p:txBody>
      </p:sp>
      <p:pic>
        <p:nvPicPr>
          <p:cNvPr id="211" name="Google Shape;211;p10"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93F219FA-9444-FC6D-A283-DF830DD67A79}"/>
              </a:ext>
            </a:extLst>
          </p:cNvPr>
          <p:cNvGraphicFramePr>
            <a:graphicFrameLocks noGrp="1"/>
          </p:cNvGraphicFramePr>
          <p:nvPr>
            <p:extLst>
              <p:ext uri="{D42A27DB-BD31-4B8C-83A1-F6EECF244321}">
                <p14:modId xmlns:p14="http://schemas.microsoft.com/office/powerpoint/2010/main" val="2852359472"/>
              </p:ext>
            </p:extLst>
          </p:nvPr>
        </p:nvGraphicFramePr>
        <p:xfrm>
          <a:off x="1178560" y="1948242"/>
          <a:ext cx="9834879" cy="4211720"/>
        </p:xfrm>
        <a:graphic>
          <a:graphicData uri="http://schemas.openxmlformats.org/drawingml/2006/table">
            <a:tbl>
              <a:tblPr firstRow="1" bandRow="1">
                <a:tableStyleId>{802198C4-3087-4945-87E3-76CBB3509B7E}</a:tableStyleId>
              </a:tblPr>
              <a:tblGrid>
                <a:gridCol w="3278293">
                  <a:extLst>
                    <a:ext uri="{9D8B030D-6E8A-4147-A177-3AD203B41FA5}">
                      <a16:colId xmlns:a16="http://schemas.microsoft.com/office/drawing/2014/main" val="1013331226"/>
                    </a:ext>
                  </a:extLst>
                </a:gridCol>
                <a:gridCol w="3278293">
                  <a:extLst>
                    <a:ext uri="{9D8B030D-6E8A-4147-A177-3AD203B41FA5}">
                      <a16:colId xmlns:a16="http://schemas.microsoft.com/office/drawing/2014/main" val="409625224"/>
                    </a:ext>
                  </a:extLst>
                </a:gridCol>
                <a:gridCol w="3278293">
                  <a:extLst>
                    <a:ext uri="{9D8B030D-6E8A-4147-A177-3AD203B41FA5}">
                      <a16:colId xmlns:a16="http://schemas.microsoft.com/office/drawing/2014/main" val="204761648"/>
                    </a:ext>
                  </a:extLst>
                </a:gridCol>
              </a:tblGrid>
              <a:tr h="493588">
                <a:tc>
                  <a:txBody>
                    <a:bodyPr/>
                    <a:lstStyle/>
                    <a:p>
                      <a:pPr algn="ctr"/>
                      <a:endParaRPr lang="en-US" sz="1900" dirty="0">
                        <a:solidFill>
                          <a:schemeClr val="bg1"/>
                        </a:solidFill>
                      </a:endParaRPr>
                    </a:p>
                  </a:txBody>
                  <a:tcPr marL="110642" marR="110642" marT="60853" marB="60853"/>
                </a:tc>
                <a:tc>
                  <a:txBody>
                    <a:bodyPr/>
                    <a:lstStyle/>
                    <a:p>
                      <a:pPr algn="ctr"/>
                      <a:r>
                        <a:rPr lang="en-US" sz="1900" dirty="0">
                          <a:solidFill>
                            <a:schemeClr val="bg1"/>
                          </a:solidFill>
                        </a:rPr>
                        <a:t>Benefit</a:t>
                      </a:r>
                    </a:p>
                  </a:txBody>
                  <a:tcPr marL="110642" marR="110642" marT="60853" marB="60853"/>
                </a:tc>
                <a:tc>
                  <a:txBody>
                    <a:bodyPr/>
                    <a:lstStyle/>
                    <a:p>
                      <a:pPr algn="ctr"/>
                      <a:r>
                        <a:rPr lang="en-US" sz="1900" dirty="0">
                          <a:solidFill>
                            <a:schemeClr val="bg1"/>
                          </a:solidFill>
                        </a:rPr>
                        <a:t>Risks</a:t>
                      </a:r>
                    </a:p>
                  </a:txBody>
                  <a:tcPr marL="110642" marR="110642" marT="60853" marB="60853"/>
                </a:tc>
                <a:extLst>
                  <a:ext uri="{0D108BD9-81ED-4DB2-BD59-A6C34878D82A}">
                    <a16:rowId xmlns:a16="http://schemas.microsoft.com/office/drawing/2014/main" val="1105459450"/>
                  </a:ext>
                </a:extLst>
              </a:tr>
              <a:tr h="1831634">
                <a:tc>
                  <a:txBody>
                    <a:bodyPr/>
                    <a:lstStyle/>
                    <a:p>
                      <a:pPr algn="ctr"/>
                      <a:r>
                        <a:rPr lang="en-US" sz="1900" dirty="0">
                          <a:solidFill>
                            <a:schemeClr val="bg1"/>
                          </a:solidFill>
                        </a:rPr>
                        <a:t>Act Now</a:t>
                      </a:r>
                    </a:p>
                  </a:txBody>
                  <a:tcPr marL="110642" marR="110642" marT="60853" marB="60853"/>
                </a:tc>
                <a:tc>
                  <a:txBody>
                    <a:bodyPr/>
                    <a:lstStyle/>
                    <a:p>
                      <a:pPr algn="ctr"/>
                      <a:r>
                        <a:rPr lang="en-US" sz="1900" dirty="0">
                          <a:solidFill>
                            <a:schemeClr val="bg1"/>
                          </a:solidFill>
                        </a:rPr>
                        <a:t>Can mitigate risk at an early phase, which helps to minimize the production cost by eliminating extensive testing and redeveloping the code.</a:t>
                      </a:r>
                    </a:p>
                  </a:txBody>
                  <a:tcPr marL="110642" marR="110642" marT="60853" marB="60853"/>
                </a:tc>
                <a:tc>
                  <a:txBody>
                    <a:bodyPr/>
                    <a:lstStyle/>
                    <a:p>
                      <a:pPr algn="ctr"/>
                      <a:r>
                        <a:rPr lang="en-US" sz="1900" dirty="0">
                          <a:solidFill>
                            <a:schemeClr val="bg1"/>
                          </a:solidFill>
                        </a:rPr>
                        <a:t>Might be time time-consuming task that can cause delays in turning on the software to the stakeholders.</a:t>
                      </a:r>
                    </a:p>
                  </a:txBody>
                  <a:tcPr marL="110642" marR="110642" marT="60853" marB="60853"/>
                </a:tc>
                <a:extLst>
                  <a:ext uri="{0D108BD9-81ED-4DB2-BD59-A6C34878D82A}">
                    <a16:rowId xmlns:a16="http://schemas.microsoft.com/office/drawing/2014/main" val="1692148940"/>
                  </a:ext>
                </a:extLst>
              </a:tr>
              <a:tr h="1831634">
                <a:tc>
                  <a:txBody>
                    <a:bodyPr/>
                    <a:lstStyle/>
                    <a:p>
                      <a:pPr algn="ctr"/>
                      <a:r>
                        <a:rPr lang="en-US" sz="1900" dirty="0">
                          <a:solidFill>
                            <a:schemeClr val="bg1"/>
                          </a:solidFill>
                        </a:rPr>
                        <a:t>Wait</a:t>
                      </a:r>
                    </a:p>
                  </a:txBody>
                  <a:tcPr marL="110642" marR="110642" marT="60853" marB="60853"/>
                </a:tc>
                <a:tc>
                  <a:txBody>
                    <a:bodyPr/>
                    <a:lstStyle/>
                    <a:p>
                      <a:pPr algn="ctr"/>
                      <a:r>
                        <a:rPr lang="en-US" sz="1900" dirty="0">
                          <a:solidFill>
                            <a:schemeClr val="bg1"/>
                          </a:solidFill>
                        </a:rPr>
                        <a:t>Provides more time for analysis and planning, which can help on better decision making.</a:t>
                      </a:r>
                    </a:p>
                  </a:txBody>
                  <a:tcPr marL="110642" marR="110642" marT="60853" marB="60853"/>
                </a:tc>
                <a:tc>
                  <a:txBody>
                    <a:bodyPr/>
                    <a:lstStyle/>
                    <a:p>
                      <a:pPr algn="ctr"/>
                      <a:r>
                        <a:rPr lang="en-US" sz="1900" dirty="0">
                          <a:solidFill>
                            <a:schemeClr val="bg1"/>
                          </a:solidFill>
                        </a:rPr>
                        <a:t>Not acting on issues can result in big issue to deal with at the end of the developmental. That can increase the production cost.</a:t>
                      </a:r>
                    </a:p>
                  </a:txBody>
                  <a:tcPr marL="110642" marR="110642" marT="60853" marB="60853"/>
                </a:tc>
                <a:extLst>
                  <a:ext uri="{0D108BD9-81ED-4DB2-BD59-A6C34878D82A}">
                    <a16:rowId xmlns:a16="http://schemas.microsoft.com/office/drawing/2014/main" val="3564861181"/>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Box 2">
            <a:extLst>
              <a:ext uri="{FF2B5EF4-FFF2-40B4-BE49-F238E27FC236}">
                <a16:creationId xmlns:a16="http://schemas.microsoft.com/office/drawing/2014/main" id="{4AE7CCA0-AD72-42CB-386A-D4DAD8081E47}"/>
              </a:ext>
            </a:extLst>
          </p:cNvPr>
          <p:cNvSpPr txBox="1"/>
          <p:nvPr/>
        </p:nvSpPr>
        <p:spPr>
          <a:xfrm>
            <a:off x="829994" y="2724505"/>
            <a:ext cx="10114849" cy="3539430"/>
          </a:xfrm>
          <a:prstGeom prst="rect">
            <a:avLst/>
          </a:prstGeom>
          <a:noFill/>
        </p:spPr>
        <p:txBody>
          <a:bodyPr wrap="square">
            <a:spAutoFit/>
          </a:bodyPr>
          <a:lstStyle/>
          <a:p>
            <a:r>
              <a:rPr lang="en-US" sz="1600" dirty="0">
                <a:solidFill>
                  <a:schemeClr val="bg1"/>
                </a:solidFill>
                <a:latin typeface="Century Gothic" panose="020B0502020202020204" pitchFamily="34" charset="0"/>
              </a:rPr>
              <a:t>Conducting a thorough analysis and collecting appropriate data at the onset of the developmental phase not only enhances the planning and development of the software but also reduces the costs associated with the development process.</a:t>
            </a:r>
          </a:p>
          <a:p>
            <a:endParaRPr lang="en-US" sz="1600" dirty="0">
              <a:solidFill>
                <a:schemeClr val="bg1"/>
              </a:solidFill>
              <a:latin typeface="Century Gothic" panose="020B0502020202020204" pitchFamily="34" charset="0"/>
            </a:endParaRPr>
          </a:p>
          <a:p>
            <a:r>
              <a:rPr lang="en-US" sz="1600" dirty="0">
                <a:solidFill>
                  <a:schemeClr val="bg1"/>
                </a:solidFill>
                <a:latin typeface="Century Gothic" panose="020B0502020202020204" pitchFamily="34" charset="0"/>
              </a:rPr>
              <a:t>It also mitigates risks that could potentially cause significant delays at later stages.</a:t>
            </a:r>
          </a:p>
          <a:p>
            <a:endParaRPr lang="en-US" sz="1600" dirty="0">
              <a:solidFill>
                <a:schemeClr val="bg1"/>
              </a:solidFill>
              <a:latin typeface="Century Gothic" panose="020B0502020202020204" pitchFamily="34" charset="0"/>
            </a:endParaRPr>
          </a:p>
          <a:p>
            <a:r>
              <a:rPr lang="en-US" sz="1600" dirty="0">
                <a:solidFill>
                  <a:schemeClr val="bg1"/>
                </a:solidFill>
                <a:latin typeface="Century Gothic" panose="020B0502020202020204" pitchFamily="34" charset="0"/>
              </a:rPr>
              <a:t>Effective planning enables the prioritization of available resources.</a:t>
            </a:r>
          </a:p>
          <a:p>
            <a:endParaRPr lang="en-US" sz="1600" dirty="0">
              <a:solidFill>
                <a:schemeClr val="bg1"/>
              </a:solidFill>
              <a:latin typeface="Century Gothic" panose="020B0502020202020204" pitchFamily="34" charset="0"/>
            </a:endParaRPr>
          </a:p>
          <a:p>
            <a:r>
              <a:rPr lang="en-US" sz="1600" dirty="0">
                <a:solidFill>
                  <a:schemeClr val="bg1"/>
                </a:solidFill>
                <a:latin typeface="Century Gothic" panose="020B0502020202020204" pitchFamily="34" charset="0"/>
              </a:rPr>
              <a:t>Minimizing issues during the developmental phase facilitates better communication with stakeholders.</a:t>
            </a:r>
          </a:p>
          <a:p>
            <a:endParaRPr lang="en-US" sz="1600" dirty="0">
              <a:solidFill>
                <a:schemeClr val="bg1"/>
              </a:solidFill>
              <a:latin typeface="Century Gothic" panose="020B0502020202020204" pitchFamily="34" charset="0"/>
            </a:endParaRPr>
          </a:p>
          <a:p>
            <a:r>
              <a:rPr lang="en-US" sz="1600" dirty="0">
                <a:solidFill>
                  <a:schemeClr val="bg1"/>
                </a:solidFill>
                <a:latin typeface="Century Gothic" panose="020B0502020202020204" pitchFamily="34" charset="0"/>
              </a:rPr>
              <a:t>Depending on the circumstances during the developmental phase, it may sometimes be more advantageous to take immediate action, while in other cases, delaying action may be more appropriate. The decision to act should be based on the specific situation.</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By adhering to the best coding and testing standards a developer is less likely to run into problems. This helps to establish and maintain the security and the quality of the software. </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713287"/>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800" dirty="0">
                <a:effectLst/>
                <a:latin typeface="Times New Roman" panose="02020603050405020304" pitchFamily="18" charset="0"/>
                <a:ea typeface="Aptos"/>
              </a:rPr>
              <a:t>Defense in Depth (</a:t>
            </a:r>
            <a:r>
              <a:rPr lang="en-US" sz="1800" dirty="0" err="1">
                <a:effectLst/>
                <a:latin typeface="Times New Roman" panose="02020603050405020304" pitchFamily="18" charset="0"/>
                <a:ea typeface="Aptos"/>
              </a:rPr>
              <a:t>DiD</a:t>
            </a:r>
            <a:r>
              <a:rPr lang="en-US" sz="1800" dirty="0">
                <a:effectLst/>
                <a:latin typeface="Times New Roman" panose="02020603050405020304" pitchFamily="18" charset="0"/>
                <a:ea typeface="Aptos"/>
              </a:rPr>
              <a:t>) is a security strategy comprising multiple overlapping layers designed to provide comprehensive protection to users or organization. This approach is particularly beneficial when one or more security measures fail, as other layers continue to safeguard the device.</a:t>
            </a:r>
          </a:p>
          <a:p>
            <a:pPr marL="685800" lvl="0" indent="0" algn="ctr" rtl="0">
              <a:lnSpc>
                <a:spcPct val="90000"/>
              </a:lnSpc>
              <a:spcBef>
                <a:spcPts val="0"/>
              </a:spcBef>
              <a:spcAft>
                <a:spcPts val="0"/>
              </a:spcAft>
              <a:buSzPts val="1800"/>
              <a:buNone/>
            </a:pPr>
            <a:endParaRPr dirty="0"/>
          </a:p>
        </p:txBody>
      </p:sp>
      <p:pic>
        <p:nvPicPr>
          <p:cNvPr id="154" name="Google Shape;154;p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5">
            <a:alphaModFix/>
          </a:blip>
          <a:srcRect/>
          <a:stretch/>
        </p:blipFill>
        <p:spPr>
          <a:xfrm>
            <a:off x="3160643" y="2683042"/>
            <a:ext cx="6633062" cy="374747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 </a:t>
            </a:r>
            <a:r>
              <a:rPr lang="en-US" dirty="0"/>
              <a:t>utilized the resources provided to us in the study materials and my previous assignments to complete this presentation.</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6" name="Table 5">
            <a:extLst>
              <a:ext uri="{FF2B5EF4-FFF2-40B4-BE49-F238E27FC236}">
                <a16:creationId xmlns:a16="http://schemas.microsoft.com/office/drawing/2014/main" id="{1B49151F-D86F-86DC-4953-875AF0515E36}"/>
              </a:ext>
            </a:extLst>
          </p:cNvPr>
          <p:cNvGraphicFramePr>
            <a:graphicFrameLocks noGrp="1"/>
          </p:cNvGraphicFramePr>
          <p:nvPr>
            <p:extLst>
              <p:ext uri="{D42A27DB-BD31-4B8C-83A1-F6EECF244321}">
                <p14:modId xmlns:p14="http://schemas.microsoft.com/office/powerpoint/2010/main" val="2613378444"/>
              </p:ext>
            </p:extLst>
          </p:nvPr>
        </p:nvGraphicFramePr>
        <p:xfrm>
          <a:off x="1203667" y="2057401"/>
          <a:ext cx="9784665" cy="3693694"/>
        </p:xfrm>
        <a:graphic>
          <a:graphicData uri="http://schemas.openxmlformats.org/drawingml/2006/table">
            <a:tbl>
              <a:tblPr firstRow="1" bandRow="1">
                <a:tableStyleId>{802198C4-3087-4945-87E3-76CBB3509B7E}</a:tableStyleId>
              </a:tblPr>
              <a:tblGrid>
                <a:gridCol w="1956933">
                  <a:extLst>
                    <a:ext uri="{9D8B030D-6E8A-4147-A177-3AD203B41FA5}">
                      <a16:colId xmlns:a16="http://schemas.microsoft.com/office/drawing/2014/main" val="3925392582"/>
                    </a:ext>
                  </a:extLst>
                </a:gridCol>
                <a:gridCol w="1956933">
                  <a:extLst>
                    <a:ext uri="{9D8B030D-6E8A-4147-A177-3AD203B41FA5}">
                      <a16:colId xmlns:a16="http://schemas.microsoft.com/office/drawing/2014/main" val="2598054175"/>
                    </a:ext>
                  </a:extLst>
                </a:gridCol>
                <a:gridCol w="1956933">
                  <a:extLst>
                    <a:ext uri="{9D8B030D-6E8A-4147-A177-3AD203B41FA5}">
                      <a16:colId xmlns:a16="http://schemas.microsoft.com/office/drawing/2014/main" val="2281428629"/>
                    </a:ext>
                  </a:extLst>
                </a:gridCol>
                <a:gridCol w="1956933">
                  <a:extLst>
                    <a:ext uri="{9D8B030D-6E8A-4147-A177-3AD203B41FA5}">
                      <a16:colId xmlns:a16="http://schemas.microsoft.com/office/drawing/2014/main" val="1776077598"/>
                    </a:ext>
                  </a:extLst>
                </a:gridCol>
                <a:gridCol w="1956933">
                  <a:extLst>
                    <a:ext uri="{9D8B030D-6E8A-4147-A177-3AD203B41FA5}">
                      <a16:colId xmlns:a16="http://schemas.microsoft.com/office/drawing/2014/main" val="1780503159"/>
                    </a:ext>
                  </a:extLst>
                </a:gridCol>
              </a:tblGrid>
              <a:tr h="518538">
                <a:tc>
                  <a:txBody>
                    <a:bodyPr/>
                    <a:lstStyle/>
                    <a:p>
                      <a:pPr algn="ctr"/>
                      <a:endParaRPr lang="en-US">
                        <a:solidFill>
                          <a:schemeClr val="bg1"/>
                        </a:solidFill>
                      </a:endParaRPr>
                    </a:p>
                  </a:txBody>
                  <a:tcPr/>
                </a:tc>
                <a:tc gridSpan="4">
                  <a:txBody>
                    <a:bodyPr/>
                    <a:lstStyle/>
                    <a:p>
                      <a:pPr algn="ctr"/>
                      <a:r>
                        <a:rPr lang="en-US" b="1" dirty="0">
                          <a:solidFill>
                            <a:schemeClr val="bg1"/>
                          </a:solidFill>
                        </a:rPr>
                        <a:t>Severity</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17350597"/>
                  </a:ext>
                </a:extLst>
              </a:tr>
              <a:tr h="518538">
                <a:tc rowSpan="4">
                  <a:txBody>
                    <a:bodyPr/>
                    <a:lstStyle/>
                    <a:p>
                      <a:pPr algn="ctr"/>
                      <a:r>
                        <a:rPr lang="en-US" b="1" dirty="0">
                          <a:solidFill>
                            <a:schemeClr val="bg1"/>
                          </a:solidFill>
                        </a:rPr>
                        <a:t>Likelihood</a:t>
                      </a:r>
                    </a:p>
                  </a:txBody>
                  <a:tcPr/>
                </a:tc>
                <a:tc>
                  <a:txBody>
                    <a:bodyPr/>
                    <a:lstStyle/>
                    <a:p>
                      <a:pPr algn="ctr"/>
                      <a:endParaRPr lang="en-US" dirty="0">
                        <a:solidFill>
                          <a:schemeClr val="bg1"/>
                        </a:solidFill>
                      </a:endParaRPr>
                    </a:p>
                  </a:txBody>
                  <a:tcPr/>
                </a:tc>
                <a:tc>
                  <a:txBody>
                    <a:bodyPr/>
                    <a:lstStyle/>
                    <a:p>
                      <a:pPr algn="ctr"/>
                      <a:r>
                        <a:rPr lang="en-US" b="1" dirty="0">
                          <a:solidFill>
                            <a:srgbClr val="FFFF00"/>
                          </a:solidFill>
                        </a:rPr>
                        <a:t>Low</a:t>
                      </a:r>
                    </a:p>
                  </a:txBody>
                  <a:tcPr/>
                </a:tc>
                <a:tc>
                  <a:txBody>
                    <a:bodyPr/>
                    <a:lstStyle/>
                    <a:p>
                      <a:pPr algn="ctr"/>
                      <a:r>
                        <a:rPr lang="en-US" b="1" dirty="0">
                          <a:solidFill>
                            <a:srgbClr val="FFC000"/>
                          </a:solidFill>
                        </a:rPr>
                        <a:t>Medium</a:t>
                      </a:r>
                    </a:p>
                  </a:txBody>
                  <a:tcPr/>
                </a:tc>
                <a:tc>
                  <a:txBody>
                    <a:bodyPr/>
                    <a:lstStyle/>
                    <a:p>
                      <a:pPr algn="ctr"/>
                      <a:r>
                        <a:rPr lang="en-US" b="1" dirty="0">
                          <a:solidFill>
                            <a:srgbClr val="FF0000"/>
                          </a:solidFill>
                        </a:rPr>
                        <a:t>High</a:t>
                      </a:r>
                    </a:p>
                  </a:txBody>
                  <a:tcPr/>
                </a:tc>
                <a:extLst>
                  <a:ext uri="{0D108BD9-81ED-4DB2-BD59-A6C34878D82A}">
                    <a16:rowId xmlns:a16="http://schemas.microsoft.com/office/drawing/2014/main" val="339381027"/>
                  </a:ext>
                </a:extLst>
              </a:tr>
              <a:tr h="1619542">
                <a:tc vMerge="1">
                  <a:txBody>
                    <a:bodyPr/>
                    <a:lstStyle/>
                    <a:p>
                      <a:endParaRPr lang="en-US" dirty="0"/>
                    </a:p>
                  </a:txBody>
                  <a:tcPr/>
                </a:tc>
                <a:tc>
                  <a:txBody>
                    <a:bodyPr/>
                    <a:lstStyle/>
                    <a:p>
                      <a:pPr algn="ctr"/>
                      <a:r>
                        <a:rPr lang="en-US" b="1" dirty="0">
                          <a:solidFill>
                            <a:srgbClr val="FFFF00"/>
                          </a:solidFill>
                        </a:rPr>
                        <a:t>Unlikely</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FF00"/>
                          </a:solidFill>
                        </a:rPr>
                        <a:t>STD-002-CPP</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FF00"/>
                          </a:solidFill>
                        </a:rPr>
                        <a:t>STD-003-CPP</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FF00"/>
                          </a:solidFill>
                        </a:rPr>
                        <a:t>STD-004-CPP</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FF00"/>
                          </a:solidFill>
                        </a:rPr>
                        <a:t>STD-006-CPP</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FF00"/>
                          </a:solidFill>
                        </a:rPr>
                        <a:t>STD-007-CPP</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C000"/>
                          </a:solidFill>
                        </a:rPr>
                        <a:t>STD-0010-CPP</a:t>
                      </a:r>
                    </a:p>
                  </a:txBody>
                  <a:tcPr/>
                </a:tc>
                <a:tc>
                  <a:txBody>
                    <a:bodyPr/>
                    <a:lstStyle/>
                    <a:p>
                      <a:pPr algn="ctr"/>
                      <a:r>
                        <a:rPr lang="en-US" dirty="0">
                          <a:solidFill>
                            <a:srgbClr val="FF0000"/>
                          </a:solidFill>
                        </a:rPr>
                        <a:t>STD-001-CPP</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0000"/>
                          </a:solidFill>
                        </a:rPr>
                        <a:t>STD-009-CPP</a:t>
                      </a:r>
                    </a:p>
                    <a:p>
                      <a:pPr algn="ctr"/>
                      <a:endParaRPr lang="en-US" dirty="0">
                        <a:solidFill>
                          <a:srgbClr val="FF0000"/>
                        </a:solidFill>
                      </a:endParaRPr>
                    </a:p>
                  </a:txBody>
                  <a:tcPr/>
                </a:tc>
                <a:extLst>
                  <a:ext uri="{0D108BD9-81ED-4DB2-BD59-A6C34878D82A}">
                    <a16:rowId xmlns:a16="http://schemas.microsoft.com/office/drawing/2014/main" val="3077773013"/>
                  </a:ext>
                </a:extLst>
              </a:tr>
              <a:tr h="518538">
                <a:tc vMerge="1">
                  <a:txBody>
                    <a:bodyPr/>
                    <a:lstStyle/>
                    <a:p>
                      <a:endParaRPr lang="en-US" dirty="0"/>
                    </a:p>
                  </a:txBody>
                  <a:tcPr/>
                </a:tc>
                <a:tc>
                  <a:txBody>
                    <a:bodyPr/>
                    <a:lstStyle/>
                    <a:p>
                      <a:pPr algn="ctr"/>
                      <a:r>
                        <a:rPr lang="en-US" b="1" dirty="0">
                          <a:solidFill>
                            <a:srgbClr val="FFC000"/>
                          </a:solidFill>
                        </a:rPr>
                        <a:t>Probable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C000"/>
                          </a:solidFill>
                        </a:rPr>
                        <a:t>STD-005-CPP</a:t>
                      </a:r>
                    </a:p>
                  </a:txBody>
                  <a:tcPr/>
                </a:tc>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489094919"/>
                  </a:ext>
                </a:extLst>
              </a:tr>
              <a:tr h="518538">
                <a:tc vMerge="1">
                  <a:txBody>
                    <a:bodyPr/>
                    <a:lstStyle/>
                    <a:p>
                      <a:endParaRPr lang="en-US" dirty="0"/>
                    </a:p>
                  </a:txBody>
                  <a:tcPr/>
                </a:tc>
                <a:tc>
                  <a:txBody>
                    <a:bodyPr/>
                    <a:lstStyle/>
                    <a:p>
                      <a:pPr algn="ctr"/>
                      <a:r>
                        <a:rPr lang="en-US" b="1" dirty="0">
                          <a:solidFill>
                            <a:srgbClr val="FF0000"/>
                          </a:solidFill>
                        </a:rPr>
                        <a:t>Likely</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0000"/>
                          </a:solidFill>
                        </a:rPr>
                        <a:t>STD-008-CPP</a:t>
                      </a:r>
                    </a:p>
                  </a:txBody>
                  <a:tcPr/>
                </a:tc>
                <a:tc>
                  <a:txBody>
                    <a:bodyPr/>
                    <a:lstStyle/>
                    <a:p>
                      <a:pPr algn="ctr"/>
                      <a:endParaRPr lang="en-US">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3629255250"/>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331225"/>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6" name="Table 5">
            <a:extLst>
              <a:ext uri="{FF2B5EF4-FFF2-40B4-BE49-F238E27FC236}">
                <a16:creationId xmlns:a16="http://schemas.microsoft.com/office/drawing/2014/main" id="{36D1CB8C-2CAB-BC24-69C7-05338CC480E1}"/>
              </a:ext>
            </a:extLst>
          </p:cNvPr>
          <p:cNvGraphicFramePr>
            <a:graphicFrameLocks noGrp="1"/>
          </p:cNvGraphicFramePr>
          <p:nvPr>
            <p:extLst>
              <p:ext uri="{D42A27DB-BD31-4B8C-83A1-F6EECF244321}">
                <p14:modId xmlns:p14="http://schemas.microsoft.com/office/powerpoint/2010/main" val="3341747309"/>
              </p:ext>
            </p:extLst>
          </p:nvPr>
        </p:nvGraphicFramePr>
        <p:xfrm>
          <a:off x="2032000" y="1347530"/>
          <a:ext cx="8128000" cy="5217160"/>
        </p:xfrm>
        <a:graphic>
          <a:graphicData uri="http://schemas.openxmlformats.org/drawingml/2006/table">
            <a:tbl>
              <a:tblPr firstRow="1" bandRow="1">
                <a:tableStyleId>{802198C4-3087-4945-87E3-76CBB3509B7E}</a:tableStyleId>
              </a:tblPr>
              <a:tblGrid>
                <a:gridCol w="4064000">
                  <a:extLst>
                    <a:ext uri="{9D8B030D-6E8A-4147-A177-3AD203B41FA5}">
                      <a16:colId xmlns:a16="http://schemas.microsoft.com/office/drawing/2014/main" val="3186538938"/>
                    </a:ext>
                  </a:extLst>
                </a:gridCol>
                <a:gridCol w="4064000">
                  <a:extLst>
                    <a:ext uri="{9D8B030D-6E8A-4147-A177-3AD203B41FA5}">
                      <a16:colId xmlns:a16="http://schemas.microsoft.com/office/drawing/2014/main" val="517940242"/>
                    </a:ext>
                  </a:extLst>
                </a:gridCol>
              </a:tblGrid>
              <a:tr h="346920">
                <a:tc>
                  <a:txBody>
                    <a:bodyPr/>
                    <a:lstStyle/>
                    <a:p>
                      <a:pPr marL="0" lvl="0" indent="0" algn="l" rtl="0">
                        <a:lnSpc>
                          <a:spcPct val="90000"/>
                        </a:lnSpc>
                        <a:spcBef>
                          <a:spcPts val="0"/>
                        </a:spcBef>
                        <a:spcAft>
                          <a:spcPts val="0"/>
                        </a:spcAft>
                        <a:buClr>
                          <a:schemeClr val="lt1"/>
                        </a:buClr>
                        <a:buSzPts val="2200"/>
                        <a:buNone/>
                      </a:pPr>
                      <a:r>
                        <a:rPr lang="en-US" dirty="0">
                          <a:solidFill>
                            <a:schemeClr val="bg1"/>
                          </a:solidFill>
                        </a:rPr>
                        <a:t>Validate input data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STD-002-CPP, STD-003-CPP, STD-004-CPP, STD-005-CPP, STD-006-CPP, STD-007-CPP, STD-008-CPP, STD-009-CPP, STD-010-CPP</a:t>
                      </a:r>
                    </a:p>
                  </a:txBody>
                  <a:tcPr/>
                </a:tc>
                <a:extLst>
                  <a:ext uri="{0D108BD9-81ED-4DB2-BD59-A6C34878D82A}">
                    <a16:rowId xmlns:a16="http://schemas.microsoft.com/office/drawing/2014/main" val="1235576728"/>
                  </a:ext>
                </a:extLst>
              </a:tr>
              <a:tr h="370840">
                <a:tc>
                  <a:txBody>
                    <a:bodyPr/>
                    <a:lstStyle/>
                    <a:p>
                      <a:pPr marL="0" lvl="0" indent="0" algn="l" rtl="0">
                        <a:lnSpc>
                          <a:spcPct val="90000"/>
                        </a:lnSpc>
                        <a:spcBef>
                          <a:spcPts val="0"/>
                        </a:spcBef>
                        <a:spcAft>
                          <a:spcPts val="0"/>
                        </a:spcAft>
                        <a:buClr>
                          <a:schemeClr val="lt1"/>
                        </a:buClr>
                        <a:buSzPts val="2200"/>
                        <a:buNone/>
                      </a:pPr>
                      <a:r>
                        <a:rPr lang="en-US" dirty="0">
                          <a:solidFill>
                            <a:schemeClr val="bg1"/>
                          </a:solidFill>
                        </a:rPr>
                        <a:t>Heed Compiler Warnings</a:t>
                      </a:r>
                    </a:p>
                  </a:txBody>
                  <a:tcPr/>
                </a:tc>
                <a:tc>
                  <a:txBody>
                    <a:bodyPr/>
                    <a:lstStyle/>
                    <a:p>
                      <a:endParaRPr lang="en-US" dirty="0">
                        <a:solidFill>
                          <a:schemeClr val="bg1"/>
                        </a:solidFill>
                      </a:endParaRPr>
                    </a:p>
                  </a:txBody>
                  <a:tcPr/>
                </a:tc>
                <a:extLst>
                  <a:ext uri="{0D108BD9-81ED-4DB2-BD59-A6C34878D82A}">
                    <a16:rowId xmlns:a16="http://schemas.microsoft.com/office/drawing/2014/main" val="494377116"/>
                  </a:ext>
                </a:extLst>
              </a:tr>
              <a:tr h="370840">
                <a:tc>
                  <a:txBody>
                    <a:bodyPr/>
                    <a:lstStyle/>
                    <a:p>
                      <a:pPr marL="0" lvl="0" indent="0" algn="l" rtl="0">
                        <a:lnSpc>
                          <a:spcPct val="90000"/>
                        </a:lnSpc>
                        <a:spcBef>
                          <a:spcPts val="0"/>
                        </a:spcBef>
                        <a:spcAft>
                          <a:spcPts val="0"/>
                        </a:spcAft>
                        <a:buClr>
                          <a:schemeClr val="lt1"/>
                        </a:buClr>
                        <a:buSzPts val="2200"/>
                        <a:buNone/>
                      </a:pPr>
                      <a:r>
                        <a:rPr lang="en-US" dirty="0">
                          <a:solidFill>
                            <a:schemeClr val="bg1"/>
                          </a:solidFill>
                        </a:rPr>
                        <a:t>Architect and Design for Security Policies</a:t>
                      </a:r>
                    </a:p>
                  </a:txBody>
                  <a:tcPr/>
                </a:tc>
                <a:tc>
                  <a:txBody>
                    <a:bodyPr/>
                    <a:lstStyle/>
                    <a:p>
                      <a:r>
                        <a:rPr lang="en-US" dirty="0">
                          <a:solidFill>
                            <a:schemeClr val="bg1"/>
                          </a:solidFill>
                        </a:rPr>
                        <a:t>STD-001-CPP</a:t>
                      </a:r>
                    </a:p>
                  </a:txBody>
                  <a:tcPr/>
                </a:tc>
                <a:extLst>
                  <a:ext uri="{0D108BD9-81ED-4DB2-BD59-A6C34878D82A}">
                    <a16:rowId xmlns:a16="http://schemas.microsoft.com/office/drawing/2014/main" val="311534150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Keep it Simple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STD-001-CPP, STD-002-CPP, STD-003-CPP, STD-004-CPP, STD-005-CPP, STD-006-CPP, STD-007-CPP, STD-008-CPP, STD-009-CPP, STD-010-CPP</a:t>
                      </a:r>
                    </a:p>
                  </a:txBody>
                  <a:tcPr/>
                </a:tc>
                <a:extLst>
                  <a:ext uri="{0D108BD9-81ED-4DB2-BD59-A6C34878D82A}">
                    <a16:rowId xmlns:a16="http://schemas.microsoft.com/office/drawing/2014/main" val="2438198246"/>
                  </a:ext>
                </a:extLst>
              </a:tr>
              <a:tr h="370840">
                <a:tc>
                  <a:txBody>
                    <a:bodyPr/>
                    <a:lstStyle/>
                    <a:p>
                      <a:r>
                        <a:rPr lang="en-US" dirty="0">
                          <a:solidFill>
                            <a:schemeClr val="bg1"/>
                          </a:solidFill>
                        </a:rPr>
                        <a:t>Default Deny</a:t>
                      </a:r>
                    </a:p>
                  </a:txBody>
                  <a:tcPr/>
                </a:tc>
                <a:tc>
                  <a:txBody>
                    <a:bodyPr/>
                    <a:lstStyle/>
                    <a:p>
                      <a:endParaRPr lang="en-US" dirty="0">
                        <a:solidFill>
                          <a:schemeClr val="bg1"/>
                        </a:solidFill>
                      </a:endParaRPr>
                    </a:p>
                  </a:txBody>
                  <a:tcPr/>
                </a:tc>
                <a:extLst>
                  <a:ext uri="{0D108BD9-81ED-4DB2-BD59-A6C34878D82A}">
                    <a16:rowId xmlns:a16="http://schemas.microsoft.com/office/drawing/2014/main" val="1060456113"/>
                  </a:ext>
                </a:extLst>
              </a:tr>
              <a:tr h="370840">
                <a:tc>
                  <a:txBody>
                    <a:bodyPr/>
                    <a:lstStyle/>
                    <a:p>
                      <a:r>
                        <a:rPr lang="en-US" dirty="0">
                          <a:solidFill>
                            <a:schemeClr val="bg1"/>
                          </a:solidFill>
                        </a:rPr>
                        <a:t>Adhere to the Principle of Lease Privilege</a:t>
                      </a:r>
                    </a:p>
                  </a:txBody>
                  <a:tcPr/>
                </a:tc>
                <a:tc>
                  <a:txBody>
                    <a:bodyPr/>
                    <a:lstStyle/>
                    <a:p>
                      <a:endParaRPr lang="en-US" dirty="0">
                        <a:solidFill>
                          <a:schemeClr val="bg1"/>
                        </a:solidFill>
                      </a:endParaRPr>
                    </a:p>
                  </a:txBody>
                  <a:tcPr/>
                </a:tc>
                <a:extLst>
                  <a:ext uri="{0D108BD9-81ED-4DB2-BD59-A6C34878D82A}">
                    <a16:rowId xmlns:a16="http://schemas.microsoft.com/office/drawing/2014/main" val="3090627099"/>
                  </a:ext>
                </a:extLst>
              </a:tr>
              <a:tr h="370840">
                <a:tc>
                  <a:txBody>
                    <a:bodyPr/>
                    <a:lstStyle/>
                    <a:p>
                      <a:r>
                        <a:rPr lang="en-US" dirty="0">
                          <a:solidFill>
                            <a:schemeClr val="bg1"/>
                          </a:solidFill>
                        </a:rPr>
                        <a:t>Sanitize Data Sent to Other Systems</a:t>
                      </a:r>
                    </a:p>
                  </a:txBody>
                  <a:tcPr/>
                </a:tc>
                <a:tc>
                  <a:txBody>
                    <a:bodyPr/>
                    <a:lstStyle/>
                    <a:p>
                      <a:endParaRPr lang="en-US" dirty="0">
                        <a:solidFill>
                          <a:schemeClr val="bg1"/>
                        </a:solidFill>
                      </a:endParaRPr>
                    </a:p>
                  </a:txBody>
                  <a:tcPr/>
                </a:tc>
                <a:extLst>
                  <a:ext uri="{0D108BD9-81ED-4DB2-BD59-A6C34878D82A}">
                    <a16:rowId xmlns:a16="http://schemas.microsoft.com/office/drawing/2014/main" val="1765234423"/>
                  </a:ext>
                </a:extLst>
              </a:tr>
              <a:tr h="370840">
                <a:tc>
                  <a:txBody>
                    <a:bodyPr/>
                    <a:lstStyle/>
                    <a:p>
                      <a:r>
                        <a:rPr lang="en-US" dirty="0">
                          <a:solidFill>
                            <a:schemeClr val="bg1"/>
                          </a:solidFill>
                        </a:rPr>
                        <a:t>Practice Defense in Depth</a:t>
                      </a:r>
                    </a:p>
                  </a:txBody>
                  <a:tcPr/>
                </a:tc>
                <a:tc>
                  <a:txBody>
                    <a:bodyPr/>
                    <a:lstStyle/>
                    <a:p>
                      <a:endParaRPr lang="en-US" dirty="0">
                        <a:solidFill>
                          <a:schemeClr val="bg1"/>
                        </a:solidFill>
                      </a:endParaRPr>
                    </a:p>
                  </a:txBody>
                  <a:tcPr/>
                </a:tc>
                <a:extLst>
                  <a:ext uri="{0D108BD9-81ED-4DB2-BD59-A6C34878D82A}">
                    <a16:rowId xmlns:a16="http://schemas.microsoft.com/office/drawing/2014/main" val="3090163262"/>
                  </a:ext>
                </a:extLst>
              </a:tr>
              <a:tr h="370840">
                <a:tc>
                  <a:txBody>
                    <a:bodyPr/>
                    <a:lstStyle/>
                    <a:p>
                      <a:r>
                        <a:rPr lang="en-US" dirty="0">
                          <a:solidFill>
                            <a:schemeClr val="bg1"/>
                          </a:solidFill>
                        </a:rPr>
                        <a:t>Use Effective Quality Assurance Techniques</a:t>
                      </a:r>
                    </a:p>
                  </a:txBody>
                  <a:tcPr/>
                </a:tc>
                <a:tc>
                  <a:txBody>
                    <a:bodyPr/>
                    <a:lstStyle/>
                    <a:p>
                      <a:endParaRPr lang="en-US" dirty="0">
                        <a:solidFill>
                          <a:schemeClr val="bg1"/>
                        </a:solidFill>
                      </a:endParaRPr>
                    </a:p>
                  </a:txBody>
                  <a:tcPr/>
                </a:tc>
                <a:extLst>
                  <a:ext uri="{0D108BD9-81ED-4DB2-BD59-A6C34878D82A}">
                    <a16:rowId xmlns:a16="http://schemas.microsoft.com/office/drawing/2014/main" val="2728879944"/>
                  </a:ext>
                </a:extLst>
              </a:tr>
              <a:tr h="370840">
                <a:tc>
                  <a:txBody>
                    <a:bodyPr/>
                    <a:lstStyle/>
                    <a:p>
                      <a:r>
                        <a:rPr lang="en-US" dirty="0">
                          <a:solidFill>
                            <a:schemeClr val="bg1"/>
                          </a:solidFill>
                        </a:rPr>
                        <a:t>Adopt a Secure Coding Standards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STD-001-CPP, STD-002-CPP, STD-003-CPP, STD-004-CPP, STD-005-CPP, STD-006-CPP, STD-007-CPP, STD-008-CPP, STD-009-CPP, STD-010-CPP</a:t>
                      </a:r>
                    </a:p>
                  </a:txBody>
                  <a:tcPr/>
                </a:tc>
                <a:extLst>
                  <a:ext uri="{0D108BD9-81ED-4DB2-BD59-A6C34878D82A}">
                    <a16:rowId xmlns:a16="http://schemas.microsoft.com/office/drawing/2014/main" val="2380854012"/>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5" name="Table 4">
            <a:extLst>
              <a:ext uri="{FF2B5EF4-FFF2-40B4-BE49-F238E27FC236}">
                <a16:creationId xmlns:a16="http://schemas.microsoft.com/office/drawing/2014/main" id="{F1490EED-351B-A0A5-30FD-2FA39C38AF20}"/>
              </a:ext>
            </a:extLst>
          </p:cNvPr>
          <p:cNvGraphicFramePr>
            <a:graphicFrameLocks noGrp="1"/>
          </p:cNvGraphicFramePr>
          <p:nvPr>
            <p:extLst>
              <p:ext uri="{D42A27DB-BD31-4B8C-83A1-F6EECF244321}">
                <p14:modId xmlns:p14="http://schemas.microsoft.com/office/powerpoint/2010/main" val="2284263572"/>
              </p:ext>
            </p:extLst>
          </p:nvPr>
        </p:nvGraphicFramePr>
        <p:xfrm>
          <a:off x="2031999" y="2057401"/>
          <a:ext cx="8128002" cy="4226560"/>
        </p:xfrm>
        <a:graphic>
          <a:graphicData uri="http://schemas.openxmlformats.org/drawingml/2006/table">
            <a:tbl>
              <a:tblPr firstRow="1" bandRow="1">
                <a:tableStyleId>{802198C4-3087-4945-87E3-76CBB3509B7E}</a:tableStyleId>
              </a:tblPr>
              <a:tblGrid>
                <a:gridCol w="1354667">
                  <a:extLst>
                    <a:ext uri="{9D8B030D-6E8A-4147-A177-3AD203B41FA5}">
                      <a16:colId xmlns:a16="http://schemas.microsoft.com/office/drawing/2014/main" val="502978065"/>
                    </a:ext>
                  </a:extLst>
                </a:gridCol>
                <a:gridCol w="1354667">
                  <a:extLst>
                    <a:ext uri="{9D8B030D-6E8A-4147-A177-3AD203B41FA5}">
                      <a16:colId xmlns:a16="http://schemas.microsoft.com/office/drawing/2014/main" val="1669872932"/>
                    </a:ext>
                  </a:extLst>
                </a:gridCol>
                <a:gridCol w="1354667">
                  <a:extLst>
                    <a:ext uri="{9D8B030D-6E8A-4147-A177-3AD203B41FA5}">
                      <a16:colId xmlns:a16="http://schemas.microsoft.com/office/drawing/2014/main" val="2548510129"/>
                    </a:ext>
                  </a:extLst>
                </a:gridCol>
                <a:gridCol w="1354667">
                  <a:extLst>
                    <a:ext uri="{9D8B030D-6E8A-4147-A177-3AD203B41FA5}">
                      <a16:colId xmlns:a16="http://schemas.microsoft.com/office/drawing/2014/main" val="3202949639"/>
                    </a:ext>
                  </a:extLst>
                </a:gridCol>
                <a:gridCol w="1354667">
                  <a:extLst>
                    <a:ext uri="{9D8B030D-6E8A-4147-A177-3AD203B41FA5}">
                      <a16:colId xmlns:a16="http://schemas.microsoft.com/office/drawing/2014/main" val="438014449"/>
                    </a:ext>
                  </a:extLst>
                </a:gridCol>
                <a:gridCol w="1354667">
                  <a:extLst>
                    <a:ext uri="{9D8B030D-6E8A-4147-A177-3AD203B41FA5}">
                      <a16:colId xmlns:a16="http://schemas.microsoft.com/office/drawing/2014/main" val="3249462263"/>
                    </a:ext>
                  </a:extLst>
                </a:gridCol>
              </a:tblGrid>
              <a:tr h="370840">
                <a:tc>
                  <a:txBody>
                    <a:bodyPr/>
                    <a:lstStyle/>
                    <a:p>
                      <a:pPr algn="ctr"/>
                      <a:r>
                        <a:rPr lang="en-US" dirty="0">
                          <a:solidFill>
                            <a:schemeClr val="bg1"/>
                          </a:solidFill>
                        </a:rPr>
                        <a:t>RULE</a:t>
                      </a:r>
                    </a:p>
                  </a:txBody>
                  <a:tcPr/>
                </a:tc>
                <a:tc>
                  <a:txBody>
                    <a:bodyPr/>
                    <a:lstStyle/>
                    <a:p>
                      <a:pPr algn="ctr"/>
                      <a:r>
                        <a:rPr lang="en-US" dirty="0">
                          <a:solidFill>
                            <a:schemeClr val="bg1"/>
                          </a:solidFill>
                        </a:rPr>
                        <a:t>SEVERITY</a:t>
                      </a:r>
                    </a:p>
                  </a:txBody>
                  <a:tcPr/>
                </a:tc>
                <a:tc>
                  <a:txBody>
                    <a:bodyPr/>
                    <a:lstStyle/>
                    <a:p>
                      <a:pPr algn="ctr"/>
                      <a:r>
                        <a:rPr lang="en-US" dirty="0">
                          <a:solidFill>
                            <a:schemeClr val="bg1"/>
                          </a:solidFill>
                        </a:rPr>
                        <a:t>LIKELIHOOD</a:t>
                      </a:r>
                    </a:p>
                  </a:txBody>
                  <a:tcPr/>
                </a:tc>
                <a:tc>
                  <a:txBody>
                    <a:bodyPr/>
                    <a:lstStyle/>
                    <a:p>
                      <a:pPr algn="ctr"/>
                      <a:r>
                        <a:rPr lang="en-US" dirty="0">
                          <a:solidFill>
                            <a:schemeClr val="bg1"/>
                          </a:solidFill>
                        </a:rPr>
                        <a:t>REMEDIAN COST</a:t>
                      </a:r>
                    </a:p>
                  </a:txBody>
                  <a:tcPr/>
                </a:tc>
                <a:tc>
                  <a:txBody>
                    <a:bodyPr/>
                    <a:lstStyle/>
                    <a:p>
                      <a:pPr algn="ctr"/>
                      <a:r>
                        <a:rPr lang="en-US" dirty="0">
                          <a:solidFill>
                            <a:schemeClr val="bg1"/>
                          </a:solidFill>
                        </a:rPr>
                        <a:t>PRIORITY</a:t>
                      </a:r>
                    </a:p>
                  </a:txBody>
                  <a:tcPr/>
                </a:tc>
                <a:tc>
                  <a:txBody>
                    <a:bodyPr/>
                    <a:lstStyle/>
                    <a:p>
                      <a:pPr algn="ctr"/>
                      <a:r>
                        <a:rPr lang="en-US" dirty="0">
                          <a:solidFill>
                            <a:schemeClr val="bg1"/>
                          </a:solidFill>
                        </a:rPr>
                        <a:t>LEVEL</a:t>
                      </a:r>
                    </a:p>
                  </a:txBody>
                  <a:tcPr/>
                </a:tc>
                <a:extLst>
                  <a:ext uri="{0D108BD9-81ED-4DB2-BD59-A6C34878D82A}">
                    <a16:rowId xmlns:a16="http://schemas.microsoft.com/office/drawing/2014/main" val="2131911884"/>
                  </a:ext>
                </a:extLst>
              </a:tr>
              <a:tr h="370840">
                <a:tc>
                  <a:txBody>
                    <a:bodyPr/>
                    <a:lstStyle/>
                    <a:p>
                      <a:pPr algn="ctr"/>
                      <a:r>
                        <a:rPr lang="en-US" dirty="0">
                          <a:solidFill>
                            <a:schemeClr val="bg1"/>
                          </a:solidFill>
                        </a:rPr>
                        <a:t>STD-001-CPP</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Unlikely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2</a:t>
                      </a:r>
                    </a:p>
                  </a:txBody>
                  <a:tcPr/>
                </a:tc>
                <a:extLst>
                  <a:ext uri="{0D108BD9-81ED-4DB2-BD59-A6C34878D82A}">
                    <a16:rowId xmlns:a16="http://schemas.microsoft.com/office/drawing/2014/main" val="2739946031"/>
                  </a:ext>
                </a:extLst>
              </a:tr>
              <a:tr h="370840">
                <a:tc>
                  <a:txBody>
                    <a:bodyPr/>
                    <a:lstStyle/>
                    <a:p>
                      <a:pPr algn="ctr"/>
                      <a:r>
                        <a:rPr lang="en-US" dirty="0">
                          <a:solidFill>
                            <a:schemeClr val="bg1"/>
                          </a:solidFill>
                        </a:rPr>
                        <a:t>STD-002-CPP</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Unlikely</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3</a:t>
                      </a:r>
                    </a:p>
                  </a:txBody>
                  <a:tcPr/>
                </a:tc>
                <a:extLst>
                  <a:ext uri="{0D108BD9-81ED-4DB2-BD59-A6C34878D82A}">
                    <a16:rowId xmlns:a16="http://schemas.microsoft.com/office/drawing/2014/main" val="3831541645"/>
                  </a:ext>
                </a:extLst>
              </a:tr>
              <a:tr h="370840">
                <a:tc>
                  <a:txBody>
                    <a:bodyPr/>
                    <a:lstStyle/>
                    <a:p>
                      <a:pPr algn="ctr"/>
                      <a:r>
                        <a:rPr lang="en-US" dirty="0">
                          <a:solidFill>
                            <a:schemeClr val="bg1"/>
                          </a:solidFill>
                        </a:rPr>
                        <a:t>STD-003-CPP</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Unlikely</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3</a:t>
                      </a:r>
                    </a:p>
                  </a:txBody>
                  <a:tcPr/>
                </a:tc>
                <a:extLst>
                  <a:ext uri="{0D108BD9-81ED-4DB2-BD59-A6C34878D82A}">
                    <a16:rowId xmlns:a16="http://schemas.microsoft.com/office/drawing/2014/main" val="214338059"/>
                  </a:ext>
                </a:extLst>
              </a:tr>
              <a:tr h="370840">
                <a:tc>
                  <a:txBody>
                    <a:bodyPr/>
                    <a:lstStyle/>
                    <a:p>
                      <a:pPr algn="ctr"/>
                      <a:r>
                        <a:rPr lang="en-US" dirty="0">
                          <a:solidFill>
                            <a:schemeClr val="bg1"/>
                          </a:solidFill>
                        </a:rPr>
                        <a:t>STD-004-CPP</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Unlikely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3</a:t>
                      </a:r>
                    </a:p>
                  </a:txBody>
                  <a:tcPr/>
                </a:tc>
                <a:extLst>
                  <a:ext uri="{0D108BD9-81ED-4DB2-BD59-A6C34878D82A}">
                    <a16:rowId xmlns:a16="http://schemas.microsoft.com/office/drawing/2014/main" val="4277723181"/>
                  </a:ext>
                </a:extLst>
              </a:tr>
              <a:tr h="370840">
                <a:tc>
                  <a:txBody>
                    <a:bodyPr/>
                    <a:lstStyle/>
                    <a:p>
                      <a:pPr algn="ctr"/>
                      <a:r>
                        <a:rPr lang="en-US" dirty="0">
                          <a:solidFill>
                            <a:schemeClr val="bg1"/>
                          </a:solidFill>
                        </a:rPr>
                        <a:t>STD-005-CPP</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Probable</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2</a:t>
                      </a:r>
                    </a:p>
                  </a:txBody>
                  <a:tcPr/>
                </a:tc>
                <a:extLst>
                  <a:ext uri="{0D108BD9-81ED-4DB2-BD59-A6C34878D82A}">
                    <a16:rowId xmlns:a16="http://schemas.microsoft.com/office/drawing/2014/main" val="460404456"/>
                  </a:ext>
                </a:extLst>
              </a:tr>
              <a:tr h="370840">
                <a:tc>
                  <a:txBody>
                    <a:bodyPr/>
                    <a:lstStyle/>
                    <a:p>
                      <a:pPr algn="ctr"/>
                      <a:r>
                        <a:rPr lang="en-US" dirty="0">
                          <a:solidFill>
                            <a:schemeClr val="bg1"/>
                          </a:solidFill>
                        </a:rPr>
                        <a:t>STD-006-CPP</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Unlikely</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3</a:t>
                      </a:r>
                    </a:p>
                  </a:txBody>
                  <a:tcPr/>
                </a:tc>
                <a:extLst>
                  <a:ext uri="{0D108BD9-81ED-4DB2-BD59-A6C34878D82A}">
                    <a16:rowId xmlns:a16="http://schemas.microsoft.com/office/drawing/2014/main" val="2049826996"/>
                  </a:ext>
                </a:extLst>
              </a:tr>
              <a:tr h="370840">
                <a:tc>
                  <a:txBody>
                    <a:bodyPr/>
                    <a:lstStyle/>
                    <a:p>
                      <a:pPr algn="ctr"/>
                      <a:r>
                        <a:rPr lang="en-US" dirty="0">
                          <a:solidFill>
                            <a:schemeClr val="bg1"/>
                          </a:solidFill>
                        </a:rPr>
                        <a:t>STD-007-CPP</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Unlikely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3</a:t>
                      </a:r>
                    </a:p>
                  </a:txBody>
                  <a:tcPr/>
                </a:tc>
                <a:extLst>
                  <a:ext uri="{0D108BD9-81ED-4DB2-BD59-A6C34878D82A}">
                    <a16:rowId xmlns:a16="http://schemas.microsoft.com/office/drawing/2014/main" val="1831067933"/>
                  </a:ext>
                </a:extLst>
              </a:tr>
              <a:tr h="370840">
                <a:tc>
                  <a:txBody>
                    <a:bodyPr/>
                    <a:lstStyle/>
                    <a:p>
                      <a:pPr algn="ctr"/>
                      <a:r>
                        <a:rPr lang="en-US" dirty="0">
                          <a:solidFill>
                            <a:schemeClr val="bg1"/>
                          </a:solidFill>
                        </a:rPr>
                        <a:t>STD-008-CPP</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2</a:t>
                      </a:r>
                    </a:p>
                  </a:txBody>
                  <a:tcPr/>
                </a:tc>
                <a:extLst>
                  <a:ext uri="{0D108BD9-81ED-4DB2-BD59-A6C34878D82A}">
                    <a16:rowId xmlns:a16="http://schemas.microsoft.com/office/drawing/2014/main" val="2962354614"/>
                  </a:ext>
                </a:extLst>
              </a:tr>
              <a:tr h="370840">
                <a:tc>
                  <a:txBody>
                    <a:bodyPr/>
                    <a:lstStyle/>
                    <a:p>
                      <a:pPr algn="ctr"/>
                      <a:r>
                        <a:rPr lang="en-US" dirty="0">
                          <a:solidFill>
                            <a:schemeClr val="bg1"/>
                          </a:solidFill>
                        </a:rPr>
                        <a:t>STD-009-CPP</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Unlikely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2</a:t>
                      </a:r>
                    </a:p>
                  </a:txBody>
                  <a:tcPr/>
                </a:tc>
                <a:extLst>
                  <a:ext uri="{0D108BD9-81ED-4DB2-BD59-A6C34878D82A}">
                    <a16:rowId xmlns:a16="http://schemas.microsoft.com/office/drawing/2014/main" val="2301919164"/>
                  </a:ext>
                </a:extLst>
              </a:tr>
              <a:tr h="370840">
                <a:tc>
                  <a:txBody>
                    <a:bodyPr/>
                    <a:lstStyle/>
                    <a:p>
                      <a:pPr algn="ctr"/>
                      <a:r>
                        <a:rPr lang="en-US" dirty="0">
                          <a:solidFill>
                            <a:schemeClr val="bg1"/>
                          </a:solidFill>
                        </a:rPr>
                        <a:t>STD-010-CPP</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Unlikely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3</a:t>
                      </a:r>
                    </a:p>
                  </a:txBody>
                  <a:tcPr/>
                </a:tc>
                <a:extLst>
                  <a:ext uri="{0D108BD9-81ED-4DB2-BD59-A6C34878D82A}">
                    <a16:rowId xmlns:a16="http://schemas.microsoft.com/office/drawing/2014/main" val="220646009"/>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rest</a:t>
            </a:r>
          </a:p>
          <a:p>
            <a:pPr marL="0" lvl="0" indent="0" algn="l" rtl="0">
              <a:lnSpc>
                <a:spcPct val="90000"/>
              </a:lnSpc>
              <a:spcBef>
                <a:spcPts val="0"/>
              </a:spcBef>
              <a:spcAft>
                <a:spcPts val="0"/>
              </a:spcAft>
              <a:buClr>
                <a:schemeClr val="lt1"/>
              </a:buClr>
              <a:buSzPts val="2000"/>
              <a:buNone/>
            </a:pPr>
            <a:r>
              <a:rPr lang="en-US" sz="2000" dirty="0"/>
              <a:t>	</a:t>
            </a:r>
            <a:r>
              <a:rPr lang="en-US" sz="1800" dirty="0">
                <a:effectLst/>
                <a:latin typeface="Calibri" panose="020F0502020204030204" pitchFamily="34" charset="0"/>
                <a:ea typeface="Calibri" panose="020F0502020204030204" pitchFamily="34" charset="0"/>
              </a:rPr>
              <a:t>It protects the stored data in physical drives and cloud storage. It works by encrypting the data and maintaining access control by distributing the access key to authorized users.</a:t>
            </a:r>
            <a:endParaRPr lang="en-US" sz="2000" dirty="0">
              <a:effectLst/>
              <a:latin typeface="Calibri" panose="020F0502020204030204" pitchFamily="34" charset="0"/>
              <a:ea typeface="Calibri" panose="020F0502020204030204" pitchFamily="34" charset="0"/>
            </a:endParaRPr>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flight</a:t>
            </a:r>
          </a:p>
          <a:p>
            <a:pPr marL="0" lvl="0" indent="0" algn="l" rtl="0">
              <a:lnSpc>
                <a:spcPct val="90000"/>
              </a:lnSpc>
              <a:spcBef>
                <a:spcPts val="0"/>
              </a:spcBef>
              <a:spcAft>
                <a:spcPts val="0"/>
              </a:spcAft>
              <a:buClr>
                <a:schemeClr val="lt1"/>
              </a:buClr>
              <a:buSzPts val="2000"/>
              <a:buNone/>
            </a:pPr>
            <a:r>
              <a:rPr lang="en-US" sz="2000" dirty="0"/>
              <a:t>	</a:t>
            </a:r>
            <a:r>
              <a:rPr lang="en-US" sz="1800" dirty="0">
                <a:effectLst/>
                <a:latin typeface="Calibri" panose="020F0502020204030204" pitchFamily="34" charset="0"/>
                <a:ea typeface="Calibri" panose="020F0502020204030204" pitchFamily="34" charset="0"/>
              </a:rPr>
              <a:t>This takes place when the data is being transferred from one media to another media or location. Data is encrypted before transfer of data takes place and it is transferred through a secure channel and only a person with valid authentication can access the data on the receiving end.</a:t>
            </a:r>
            <a:endParaRPr lang="en-US" sz="2000" dirty="0">
              <a:effectLst/>
              <a:latin typeface="Calibri" panose="020F0502020204030204" pitchFamily="34" charset="0"/>
              <a:ea typeface="Calibri" panose="020F0502020204030204" pitchFamily="34" charset="0"/>
            </a:endParaRPr>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use</a:t>
            </a:r>
          </a:p>
          <a:p>
            <a:pPr marL="0" lvl="0" indent="0" algn="l" rtl="0">
              <a:lnSpc>
                <a:spcPct val="90000"/>
              </a:lnSpc>
              <a:spcBef>
                <a:spcPts val="0"/>
              </a:spcBef>
              <a:spcAft>
                <a:spcPts val="0"/>
              </a:spcAft>
              <a:buClr>
                <a:schemeClr val="lt1"/>
              </a:buClr>
              <a:buSzPts val="2000"/>
              <a:buNone/>
            </a:pPr>
            <a:r>
              <a:rPr lang="en-US" sz="2000" dirty="0"/>
              <a:t>	</a:t>
            </a:r>
            <a:r>
              <a:rPr lang="en-US" sz="1800" dirty="0">
                <a:effectLst/>
                <a:latin typeface="Calibri" panose="020F0502020204030204" pitchFamily="34" charset="0"/>
                <a:ea typeface="Calibri" panose="020F0502020204030204" pitchFamily="34" charset="0"/>
              </a:rPr>
              <a:t>This refers to the state of data that is actively in use by the system or user. Data is encrypted during the whole process and is decrypted when it is being processed by the valid user with valid authentications.</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ts val="2400"/>
              <a:buChar char="•"/>
            </a:pPr>
            <a:r>
              <a:rPr lang="en-US" sz="2400" dirty="0"/>
              <a:t>Authentication</a:t>
            </a:r>
          </a:p>
          <a:p>
            <a:pPr marL="0" lvl="0" indent="0" algn="l" rtl="0">
              <a:lnSpc>
                <a:spcPct val="90000"/>
              </a:lnSpc>
              <a:spcBef>
                <a:spcPts val="0"/>
              </a:spcBef>
              <a:spcAft>
                <a:spcPts val="0"/>
              </a:spcAft>
              <a:buClr>
                <a:schemeClr val="lt1"/>
              </a:buClr>
              <a:buSzPts val="2400"/>
              <a:buNone/>
            </a:pPr>
            <a:r>
              <a:rPr lang="en-US" sz="2400" dirty="0"/>
              <a:t>	</a:t>
            </a:r>
            <a:r>
              <a:rPr lang="en-US" sz="1800" dirty="0">
                <a:effectLst/>
                <a:latin typeface="Calibri" panose="020F0502020204030204" pitchFamily="34" charset="0"/>
                <a:ea typeface="Calibri" panose="020F0502020204030204" pitchFamily="34" charset="0"/>
              </a:rPr>
              <a:t>Authentication is a process of validating the identity. This can be either for the user or the device that is being used. This is a multi-factor process and there are different types of authentication processes. Whether a single-factor authentication is used that only factors one type of authentication factor such as password or pin, or multi-factor authentication that uses more than one factor of authentication, which can be a combination of password, biometric, face recognition, and PIN, its goal is to authenticate and verify the identity of the user or device.</a:t>
            </a:r>
          </a:p>
          <a:p>
            <a:pPr marL="0" lvl="0" indent="0" algn="l" rtl="0">
              <a:lnSpc>
                <a:spcPct val="90000"/>
              </a:lnSpc>
              <a:spcBef>
                <a:spcPts val="0"/>
              </a:spcBef>
              <a:spcAft>
                <a:spcPts val="0"/>
              </a:spcAft>
              <a:buClr>
                <a:schemeClr val="lt1"/>
              </a:buClr>
              <a:buSzPts val="2400"/>
              <a:buNone/>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a:t>
            </a:r>
          </a:p>
          <a:p>
            <a:pPr marL="0" lvl="0" indent="0" algn="l" rtl="0">
              <a:lnSpc>
                <a:spcPct val="90000"/>
              </a:lnSpc>
              <a:spcBef>
                <a:spcPts val="0"/>
              </a:spcBef>
              <a:spcAft>
                <a:spcPts val="0"/>
              </a:spcAft>
              <a:buClr>
                <a:schemeClr val="lt1"/>
              </a:buClr>
              <a:buSzPts val="2400"/>
              <a:buNone/>
            </a:pPr>
            <a:r>
              <a:rPr lang="en-US" sz="2400" dirty="0"/>
              <a:t>	</a:t>
            </a:r>
            <a:r>
              <a:rPr lang="en-US" sz="1800" dirty="0">
                <a:effectLst/>
                <a:latin typeface="Calibri" panose="020F0502020204030204" pitchFamily="34" charset="0"/>
                <a:ea typeface="Calibri" panose="020F0502020204030204" pitchFamily="34" charset="0"/>
              </a:rPr>
              <a:t>Authorization is the process that takes place after authentication. After successfully authenticating the user's identity and the device, access to the data is provided. Access to the data is implemented in a multi-layer authorization process. Only users with the defined role can access or are authorized to access certain types of data. Periodically auditing the role is required to maintain the integrity of the role-based access control.</a:t>
            </a:r>
          </a:p>
          <a:p>
            <a:pPr marL="0" lvl="0" indent="0" algn="l" rtl="0">
              <a:lnSpc>
                <a:spcPct val="90000"/>
              </a:lnSpc>
              <a:spcBef>
                <a:spcPts val="0"/>
              </a:spcBef>
              <a:spcAft>
                <a:spcPts val="0"/>
              </a:spcAft>
              <a:buClr>
                <a:schemeClr val="lt1"/>
              </a:buClr>
              <a:buSzPts val="2400"/>
              <a:buNone/>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a:t>
            </a:r>
            <a:endParaRPr lang="en-US" dirty="0"/>
          </a:p>
          <a:p>
            <a:pPr marL="0" lvl="0" indent="0" algn="l" rtl="0">
              <a:lnSpc>
                <a:spcPct val="90000"/>
              </a:lnSpc>
              <a:spcBef>
                <a:spcPts val="0"/>
              </a:spcBef>
              <a:spcAft>
                <a:spcPts val="0"/>
              </a:spcAft>
              <a:buClr>
                <a:schemeClr val="lt1"/>
              </a:buClr>
              <a:buSzPts val="2400"/>
              <a:buNone/>
            </a:pPr>
            <a:r>
              <a:rPr lang="en-US" dirty="0"/>
              <a:t>	</a:t>
            </a:r>
            <a:r>
              <a:rPr lang="en-US" sz="1800" dirty="0">
                <a:effectLst/>
                <a:latin typeface="Calibri" panose="020F0502020204030204" pitchFamily="34" charset="0"/>
                <a:ea typeface="Calibri" panose="020F0502020204030204" pitchFamily="34" charset="0"/>
              </a:rPr>
              <a:t>Accounting is a process of tracking the distribution of the data and the transactions that took place within the organization. </a:t>
            </a:r>
            <a:endParaRPr lang="en-US"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testing is a process used to test the individual components of the software, during this process, a single component or a unit such as a function, method, or class is isolated and tested for accuracy.</a:t>
            </a:r>
          </a:p>
          <a:p>
            <a:pPr marL="0" lvl="0" indent="0" algn="l" rtl="0">
              <a:lnSpc>
                <a:spcPct val="90000"/>
              </a:lnSpc>
              <a:spcBef>
                <a:spcPts val="1000"/>
              </a:spcBef>
              <a:spcAft>
                <a:spcPts val="0"/>
              </a:spcAft>
              <a:buSzPts val="1800"/>
              <a:buNone/>
            </a:pPr>
            <a:r>
              <a:rPr lang="en-US" dirty="0"/>
              <a:t>Some unit tests I used in this course are:</a:t>
            </a:r>
          </a:p>
          <a:p>
            <a:pPr marL="0" lvl="0" indent="0" algn="l" rtl="0">
              <a:lnSpc>
                <a:spcPct val="90000"/>
              </a:lnSpc>
              <a:spcBef>
                <a:spcPts val="1000"/>
              </a:spcBef>
              <a:spcAft>
                <a:spcPts val="0"/>
              </a:spcAft>
              <a:buSzPts val="1800"/>
              <a:buNone/>
            </a:pPr>
            <a:r>
              <a:rPr lang="en-US" dirty="0"/>
              <a:t>Collection smart pointer is not NULL</a:t>
            </a:r>
          </a:p>
          <a:p>
            <a:pPr marL="0" lvl="0" indent="0" algn="l" rtl="0">
              <a:lnSpc>
                <a:spcPct val="90000"/>
              </a:lnSpc>
              <a:spcBef>
                <a:spcPts val="1000"/>
              </a:spcBef>
              <a:spcAft>
                <a:spcPts val="0"/>
              </a:spcAft>
              <a:buSzPts val="1800"/>
              <a:buNone/>
            </a:pPr>
            <a:r>
              <a:rPr lang="en-US" dirty="0"/>
              <a:t>Is Empty on Create</a:t>
            </a:r>
          </a:p>
          <a:p>
            <a:pPr marL="0" lvl="0" indent="0" algn="l" rtl="0">
              <a:lnSpc>
                <a:spcPct val="90000"/>
              </a:lnSpc>
              <a:spcBef>
                <a:spcPts val="1000"/>
              </a:spcBef>
              <a:spcAft>
                <a:spcPts val="0"/>
              </a:spcAft>
              <a:buSzPts val="1800"/>
              <a:buNone/>
            </a:pPr>
            <a:r>
              <a:rPr lang="en-US" dirty="0"/>
              <a:t>Can Add to Empty Vector</a:t>
            </a:r>
          </a:p>
          <a:p>
            <a:pPr marL="0" lvl="0" indent="0" algn="l" rtl="0">
              <a:lnSpc>
                <a:spcPct val="90000"/>
              </a:lnSpc>
              <a:spcBef>
                <a:spcPts val="1000"/>
              </a:spcBef>
              <a:spcAft>
                <a:spcPts val="0"/>
              </a:spcAft>
              <a:buSzPts val="1800"/>
              <a:buNone/>
            </a:pPr>
            <a:r>
              <a:rPr lang="en-US" dirty="0"/>
              <a:t>Can Add Five Values to Vector</a:t>
            </a:r>
          </a:p>
          <a:p>
            <a:pPr marL="0" lvl="0" indent="0" algn="l" rtl="0">
              <a:lnSpc>
                <a:spcPct val="90000"/>
              </a:lnSpc>
              <a:spcBef>
                <a:spcPts val="1000"/>
              </a:spcBef>
              <a:spcAft>
                <a:spcPts val="0"/>
              </a:spcAft>
              <a:buSzPts val="1800"/>
              <a:buNone/>
            </a:pPr>
            <a:r>
              <a:rPr lang="en-US" dirty="0"/>
              <a:t>Check Max Size</a:t>
            </a:r>
          </a:p>
          <a:p>
            <a:pPr marL="0" lvl="0" indent="0" algn="l" rtl="0">
              <a:lnSpc>
                <a:spcPct val="90000"/>
              </a:lnSpc>
              <a:spcBef>
                <a:spcPts val="1000"/>
              </a:spcBef>
              <a:spcAft>
                <a:spcPts val="0"/>
              </a:spcAft>
              <a:buSzPts val="1800"/>
              <a:buNone/>
            </a:pPr>
            <a:r>
              <a:rPr lang="en-US" dirty="0"/>
              <a:t>Check Capacity</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Collection smart pointer is not NULL</a:t>
            </a:r>
          </a:p>
          <a:p>
            <a:pPr marL="0" lvl="0" indent="0" algn="l" rtl="0">
              <a:lnSpc>
                <a:spcPct val="90000"/>
              </a:lnSpc>
              <a:spcBef>
                <a:spcPts val="1000"/>
              </a:spcBef>
              <a:spcAft>
                <a:spcPts val="0"/>
              </a:spcAft>
              <a:buSzPts val="1800"/>
              <a:buNone/>
            </a:pP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07329F49-A1C4-2303-680E-5CAE9F82FBB0}"/>
              </a:ext>
            </a:extLst>
          </p:cNvPr>
          <p:cNvPicPr>
            <a:picLocks noChangeAspect="1"/>
          </p:cNvPicPr>
          <p:nvPr/>
        </p:nvPicPr>
        <p:blipFill rotWithShape="1">
          <a:blip r:embed="rId5"/>
          <a:srcRect t="36491" b="48070"/>
          <a:stretch/>
        </p:blipFill>
        <p:spPr>
          <a:xfrm>
            <a:off x="478769" y="2736423"/>
            <a:ext cx="11234460" cy="1409235"/>
          </a:xfrm>
          <a:prstGeom prst="rect">
            <a:avLst/>
          </a:prstGeom>
        </p:spPr>
      </p:pic>
      <p:pic>
        <p:nvPicPr>
          <p:cNvPr id="4" name="Picture 3">
            <a:extLst>
              <a:ext uri="{FF2B5EF4-FFF2-40B4-BE49-F238E27FC236}">
                <a16:creationId xmlns:a16="http://schemas.microsoft.com/office/drawing/2014/main" id="{7339AE12-D7ED-EA3A-BB2E-3E37B49018DE}"/>
              </a:ext>
            </a:extLst>
          </p:cNvPr>
          <p:cNvPicPr>
            <a:picLocks noChangeAspect="1"/>
          </p:cNvPicPr>
          <p:nvPr/>
        </p:nvPicPr>
        <p:blipFill rotWithShape="1">
          <a:blip r:embed="rId6"/>
          <a:srcRect t="11889" b="82178"/>
          <a:stretch/>
        </p:blipFill>
        <p:spPr>
          <a:xfrm>
            <a:off x="1744988" y="4439656"/>
            <a:ext cx="8702025" cy="397042"/>
          </a:xfrm>
          <a:prstGeom prst="rect">
            <a:avLst/>
          </a:prstGeom>
        </p:spPr>
      </p:pic>
    </p:spTree>
    <p:custDataLst>
      <p:tags r:id="rId1"/>
    </p:custDataLst>
    <p:extLst>
      <p:ext uri="{BB962C8B-B14F-4D97-AF65-F5344CB8AC3E}">
        <p14:creationId xmlns:p14="http://schemas.microsoft.com/office/powerpoint/2010/main" val="2759961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128</TotalTime>
  <Words>1105</Words>
  <Application>Microsoft Office PowerPoint</Application>
  <PresentationFormat>Widescreen</PresentationFormat>
  <Paragraphs>176</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Calibri</vt:lpstr>
      <vt:lpstr>Times New Roman</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sanil ...</cp:lastModifiedBy>
  <cp:revision>14</cp:revision>
  <dcterms:created xsi:type="dcterms:W3CDTF">2020-08-19T17:59:24Z</dcterms:created>
  <dcterms:modified xsi:type="dcterms:W3CDTF">2024-08-18T18:13:08Z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