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4" r:id="rId3"/>
    <p:sldId id="306" r:id="rId5"/>
    <p:sldId id="258" r:id="rId6"/>
    <p:sldId id="259" r:id="rId7"/>
    <p:sldId id="267" r:id="rId8"/>
    <p:sldId id="264" r:id="rId9"/>
    <p:sldId id="273" r:id="rId10"/>
    <p:sldId id="329" r:id="rId11"/>
    <p:sldId id="331" r:id="rId12"/>
    <p:sldId id="337" r:id="rId13"/>
    <p:sldId id="330" r:id="rId14"/>
    <p:sldId id="266" r:id="rId15"/>
    <p:sldId id="274" r:id="rId16"/>
    <p:sldId id="32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7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THA CHAMARTY" initials="A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showGuides="1">
      <p:cViewPr>
        <p:scale>
          <a:sx n="81" d="100"/>
          <a:sy n="81" d="100"/>
        </p:scale>
        <p:origin x="-282" y="-198"/>
      </p:cViewPr>
      <p:guideLst>
        <p:guide orient="horz" pos="2136"/>
        <p:guide pos="37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9930F-7491-4214-BBA6-BFE0EFE41E51}"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DE032-9E50-430D-BDC9-99BDC19BBD3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F2D7B-D773-4ED0-BE54-32522D55CDE8}" type="datetime1">
              <a:rPr lang="en-US" smtClean="0"/>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E692CA4-2F8E-4BFD-9C36-2D25E1FB63DC}" type="datetime1">
              <a:rPr lang="en-US" smtClean="0"/>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8785C7D-EA61-4341-9B35-108C251A0ECA}" type="datetime1">
              <a:rPr lang="en-US" smtClean="0"/>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7488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p:txBody>
      </p:sp>
      <p:sp>
        <p:nvSpPr>
          <p:cNvPr id="89" name="Google Shape;89;p20"/>
          <p:cNvSpPr txBox="1">
            <a:spLocks noGrp="1"/>
          </p:cNvSpPr>
          <p:nvPr>
            <p:ph type="subTitle" idx="1"/>
          </p:nvPr>
        </p:nvSpPr>
        <p:spPr>
          <a:xfrm>
            <a:off x="1163267" y="4120633"/>
            <a:ext cx="2736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5">
                <a:solidFill>
                  <a:srgbClr val="000000"/>
                </a:solidFill>
              </a:defRPr>
            </a:lvl1pPr>
            <a:lvl2pPr lvl="1" rtl="0">
              <a:lnSpc>
                <a:spcPct val="100000"/>
              </a:lnSpc>
              <a:spcBef>
                <a:spcPts val="0"/>
              </a:spcBef>
              <a:spcAft>
                <a:spcPts val="0"/>
              </a:spcAft>
              <a:buSzPts val="1100"/>
              <a:buNone/>
              <a:defRPr sz="1465"/>
            </a:lvl2pPr>
            <a:lvl3pPr lvl="2" rtl="0">
              <a:lnSpc>
                <a:spcPct val="100000"/>
              </a:lnSpc>
              <a:spcBef>
                <a:spcPts val="0"/>
              </a:spcBef>
              <a:spcAft>
                <a:spcPts val="0"/>
              </a:spcAft>
              <a:buSzPts val="1100"/>
              <a:buNone/>
              <a:defRPr sz="1465"/>
            </a:lvl3pPr>
            <a:lvl4pPr lvl="3" rtl="0">
              <a:lnSpc>
                <a:spcPct val="100000"/>
              </a:lnSpc>
              <a:spcBef>
                <a:spcPts val="0"/>
              </a:spcBef>
              <a:spcAft>
                <a:spcPts val="0"/>
              </a:spcAft>
              <a:buSzPts val="1100"/>
              <a:buNone/>
              <a:defRPr sz="1465"/>
            </a:lvl4pPr>
            <a:lvl5pPr lvl="4" rtl="0">
              <a:lnSpc>
                <a:spcPct val="100000"/>
              </a:lnSpc>
              <a:spcBef>
                <a:spcPts val="0"/>
              </a:spcBef>
              <a:spcAft>
                <a:spcPts val="0"/>
              </a:spcAft>
              <a:buSzPts val="1100"/>
              <a:buNone/>
              <a:defRPr sz="146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p:txBody>
      </p:sp>
      <p:sp>
        <p:nvSpPr>
          <p:cNvPr id="90" name="Google Shape;90;p20"/>
          <p:cNvSpPr txBox="1">
            <a:spLocks noGrp="1"/>
          </p:cNvSpPr>
          <p:nvPr>
            <p:ph type="ctrTitle" idx="2"/>
          </p:nvPr>
        </p:nvSpPr>
        <p:spPr>
          <a:xfrm>
            <a:off x="43136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p:txBody>
      </p:sp>
      <p:sp>
        <p:nvSpPr>
          <p:cNvPr id="91" name="Google Shape;91;p20"/>
          <p:cNvSpPr txBox="1">
            <a:spLocks noGrp="1"/>
          </p:cNvSpPr>
          <p:nvPr>
            <p:ph type="subTitle" idx="3"/>
          </p:nvPr>
        </p:nvSpPr>
        <p:spPr>
          <a:xfrm>
            <a:off x="4617200" y="2715667"/>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5">
                <a:solidFill>
                  <a:srgbClr val="000000"/>
                </a:solidFill>
              </a:defRPr>
            </a:lvl1pPr>
            <a:lvl2pPr lvl="1" rtl="0">
              <a:lnSpc>
                <a:spcPct val="100000"/>
              </a:lnSpc>
              <a:spcBef>
                <a:spcPts val="0"/>
              </a:spcBef>
              <a:spcAft>
                <a:spcPts val="0"/>
              </a:spcAft>
              <a:buSzPts val="1100"/>
              <a:buNone/>
              <a:defRPr sz="1465"/>
            </a:lvl2pPr>
            <a:lvl3pPr lvl="2" rtl="0">
              <a:lnSpc>
                <a:spcPct val="100000"/>
              </a:lnSpc>
              <a:spcBef>
                <a:spcPts val="0"/>
              </a:spcBef>
              <a:spcAft>
                <a:spcPts val="0"/>
              </a:spcAft>
              <a:buSzPts val="1100"/>
              <a:buNone/>
              <a:defRPr sz="1465"/>
            </a:lvl3pPr>
            <a:lvl4pPr lvl="3" rtl="0">
              <a:lnSpc>
                <a:spcPct val="100000"/>
              </a:lnSpc>
              <a:spcBef>
                <a:spcPts val="0"/>
              </a:spcBef>
              <a:spcAft>
                <a:spcPts val="0"/>
              </a:spcAft>
              <a:buSzPts val="1100"/>
              <a:buNone/>
              <a:defRPr sz="1465"/>
            </a:lvl4pPr>
            <a:lvl5pPr lvl="4" rtl="0">
              <a:lnSpc>
                <a:spcPct val="100000"/>
              </a:lnSpc>
              <a:spcBef>
                <a:spcPts val="0"/>
              </a:spcBef>
              <a:spcAft>
                <a:spcPts val="0"/>
              </a:spcAft>
              <a:buSzPts val="1100"/>
              <a:buNone/>
              <a:defRPr sz="146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p:txBody>
      </p:sp>
      <p:sp>
        <p:nvSpPr>
          <p:cNvPr id="92" name="Google Shape;92;p20"/>
          <p:cNvSpPr txBox="1">
            <a:spLocks noGrp="1"/>
          </p:cNvSpPr>
          <p:nvPr>
            <p:ph type="ctrTitle" idx="4"/>
          </p:nvPr>
        </p:nvSpPr>
        <p:spPr>
          <a:xfrm>
            <a:off x="78784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p:txBody>
      </p:sp>
      <p:sp>
        <p:nvSpPr>
          <p:cNvPr id="93" name="Google Shape;93;p20"/>
          <p:cNvSpPr txBox="1">
            <a:spLocks noGrp="1"/>
          </p:cNvSpPr>
          <p:nvPr>
            <p:ph type="subTitle" idx="5"/>
          </p:nvPr>
        </p:nvSpPr>
        <p:spPr>
          <a:xfrm>
            <a:off x="8182000" y="4120633"/>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5">
                <a:solidFill>
                  <a:srgbClr val="000000"/>
                </a:solidFill>
              </a:defRPr>
            </a:lvl1pPr>
            <a:lvl2pPr lvl="1" rtl="0">
              <a:lnSpc>
                <a:spcPct val="100000"/>
              </a:lnSpc>
              <a:spcBef>
                <a:spcPts val="0"/>
              </a:spcBef>
              <a:spcAft>
                <a:spcPts val="0"/>
              </a:spcAft>
              <a:buSzPts val="1100"/>
              <a:buNone/>
              <a:defRPr sz="1465"/>
            </a:lvl2pPr>
            <a:lvl3pPr lvl="2" rtl="0">
              <a:lnSpc>
                <a:spcPct val="100000"/>
              </a:lnSpc>
              <a:spcBef>
                <a:spcPts val="0"/>
              </a:spcBef>
              <a:spcAft>
                <a:spcPts val="0"/>
              </a:spcAft>
              <a:buSzPts val="1100"/>
              <a:buNone/>
              <a:defRPr sz="1465"/>
            </a:lvl3pPr>
            <a:lvl4pPr lvl="3" rtl="0">
              <a:lnSpc>
                <a:spcPct val="100000"/>
              </a:lnSpc>
              <a:spcBef>
                <a:spcPts val="0"/>
              </a:spcBef>
              <a:spcAft>
                <a:spcPts val="0"/>
              </a:spcAft>
              <a:buSzPts val="1100"/>
              <a:buNone/>
              <a:defRPr sz="1465"/>
            </a:lvl4pPr>
            <a:lvl5pPr lvl="4" rtl="0">
              <a:lnSpc>
                <a:spcPct val="100000"/>
              </a:lnSpc>
              <a:spcBef>
                <a:spcPts val="0"/>
              </a:spcBef>
              <a:spcAft>
                <a:spcPts val="0"/>
              </a:spcAft>
              <a:buSzPts val="1100"/>
              <a:buNone/>
              <a:defRPr sz="146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p:txBody>
      </p:sp>
      <p:sp>
        <p:nvSpPr>
          <p:cNvPr id="94" name="Google Shape;94;p20"/>
          <p:cNvSpPr txBox="1">
            <a:spLocks noGrp="1"/>
          </p:cNvSpPr>
          <p:nvPr>
            <p:ph type="ctrTitle" idx="6"/>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C6F759B-17F6-481A-A04B-C07C07ECA02A}" type="datetime1">
              <a:rPr lang="en-US" smtClean="0"/>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8AE064F-4BF9-4349-8B8A-77820F2A0EAB}" type="datetime1">
              <a:rPr lang="en-US" smtClean="0"/>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150D3F5-AFAB-4724-9492-1EECCE5D93BF}" type="datetime1">
              <a:rPr lang="en-US" smtClean="0"/>
            </a:fld>
            <a:endParaRPr lang="en-US"/>
          </a:p>
        </p:txBody>
      </p:sp>
      <p:sp>
        <p:nvSpPr>
          <p:cNvPr id="6" name="Footer Placeholder 5"/>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F4D68E2-FDE3-4757-94DF-0E4173DB1B32}" type="datetime1">
              <a:rPr lang="en-US" smtClean="0"/>
            </a:fld>
            <a:endParaRPr lang="en-US"/>
          </a:p>
        </p:txBody>
      </p:sp>
      <p:sp>
        <p:nvSpPr>
          <p:cNvPr id="8" name="Footer Placeholder 7"/>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E3F93-DEBD-468C-91AC-0B356E08C089}" type="datetime1">
              <a:rPr lang="en-US" smtClean="0"/>
            </a:fld>
            <a:endParaRPr lang="en-US"/>
          </a:p>
        </p:txBody>
      </p:sp>
      <p:sp>
        <p:nvSpPr>
          <p:cNvPr id="4" name="Footer Placeholder 3"/>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4DC5C-CB8B-4C7D-A34E-085F8479280E}" type="datetime1">
              <a:rPr lang="en-US" smtClean="0"/>
            </a:fld>
            <a:endParaRPr lang="en-US"/>
          </a:p>
        </p:txBody>
      </p:sp>
      <p:sp>
        <p:nvSpPr>
          <p:cNvPr id="3" name="Footer Placeholder 2"/>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C902B45-BAFD-4AB3-AE86-857E2928109F}" type="datetime1">
              <a:rPr lang="en-US" smtClean="0"/>
            </a:fld>
            <a:endParaRPr lang="en-US"/>
          </a:p>
        </p:txBody>
      </p:sp>
      <p:sp>
        <p:nvSpPr>
          <p:cNvPr id="6" name="Footer Placeholder 5"/>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D916C8B-CC7F-48F0-A5DC-75EA44DE957D}" type="datetime1">
              <a:rPr lang="en-US" smtClean="0"/>
            </a:fld>
            <a:endParaRPr lang="en-US"/>
          </a:p>
        </p:txBody>
      </p:sp>
      <p:sp>
        <p:nvSpPr>
          <p:cNvPr id="6" name="Footer Placeholder 5"/>
          <p:cNvSpPr>
            <a:spLocks noGrp="1"/>
          </p:cNvSpPr>
          <p:nvPr>
            <p:ph type="ftr" sz="quarter" idx="11"/>
          </p:nvPr>
        </p:nvSpPr>
        <p:spPr/>
        <p:txBody>
          <a:bodyPr/>
          <a:lstStyle/>
          <a:p>
            <a:r>
              <a:rPr lang="en-US"/>
              <a:t>An Analysis of Twitter Data for Stock Market Prediction by Implementing Logistic Regression through LSTM</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4E0C5-4D14-4397-B5F9-82BA6DFA1179}"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846665" y="238648"/>
            <a:ext cx="10498665" cy="1261600"/>
          </a:xfrm>
          <a:prstGeom prst="rect">
            <a:avLst/>
          </a:prstGeom>
        </p:spPr>
        <p:txBody>
          <a:bodyPr spcFirstLastPara="1" wrap="square" lIns="121900" tIns="121900" rIns="121900" bIns="121900" anchor="t" anchorCtr="0">
            <a:noAutofit/>
          </a:bodyPr>
          <a:lstStyle/>
          <a:p>
            <a:br>
              <a:rPr lang="en-IN" dirty="0">
                <a:latin typeface="Times New Roman" panose="02020603050405020304" pitchFamily="18" charset="0"/>
                <a:cs typeface="Times New Roman" panose="02020603050405020304" pitchFamily="18" charset="0"/>
              </a:rPr>
            </a:br>
            <a:endParaRPr dirty="0"/>
          </a:p>
        </p:txBody>
      </p:sp>
      <p:sp>
        <p:nvSpPr>
          <p:cNvPr id="5" name="Subtitle 4"/>
          <p:cNvSpPr>
            <a:spLocks noGrp="1"/>
          </p:cNvSpPr>
          <p:nvPr>
            <p:ph type="subTitle" idx="3"/>
          </p:nvPr>
        </p:nvSpPr>
        <p:spPr>
          <a:xfrm>
            <a:off x="575039" y="2405521"/>
            <a:ext cx="3765973" cy="1656796"/>
          </a:xfrm>
        </p:spPr>
        <p:txBody>
          <a:bodyPr/>
          <a:lstStyle/>
          <a:p>
            <a:pPr marL="0" indent="0" algn="l" defTabSz="1219200">
              <a:lnSpc>
                <a:spcPct val="150000"/>
              </a:lnSpc>
              <a:buClr>
                <a:srgbClr val="000000"/>
              </a:buClr>
              <a:buSzTx/>
              <a:defRPr/>
            </a:pPr>
            <a:r>
              <a:rPr lang="en-IN" sz="2000" b="1" u="sng" dirty="0" smtClean="0">
                <a:latin typeface="Times New Roman" panose="02020603050405020304" pitchFamily="18" charset="0"/>
                <a:cs typeface="Times New Roman" panose="02020603050405020304" pitchFamily="18" charset="0"/>
                <a:sym typeface="Arial" panose="020B0604020202020204"/>
              </a:rPr>
              <a:t>Internship Member</a:t>
            </a:r>
            <a:endParaRPr lang="en-IN" sz="2000" b="1" u="sng" dirty="0">
              <a:latin typeface="Times New Roman" panose="02020603050405020304" pitchFamily="18" charset="0"/>
              <a:cs typeface="Times New Roman" panose="02020603050405020304" pitchFamily="18" charset="0"/>
              <a:sym typeface="Arial" panose="020B0604020202020204"/>
            </a:endParaRPr>
          </a:p>
          <a:p>
            <a:pPr marL="0" indent="0" algn="l" defTabSz="1219200">
              <a:buClr>
                <a:srgbClr val="000000"/>
              </a:buClr>
              <a:buSzTx/>
              <a:defRPr/>
            </a:pPr>
            <a:r>
              <a:rPr lang="en-US" sz="1800" dirty="0">
                <a:latin typeface="Times New Roman" panose="02020603050405020304" pitchFamily="18" charset="0"/>
                <a:cs typeface="Times New Roman" panose="02020603050405020304" pitchFamily="18" charset="0"/>
              </a:rPr>
              <a:t>K. </a:t>
            </a:r>
            <a:r>
              <a:rPr lang="en-IN" altLang="en-US" sz="1800" dirty="0">
                <a:latin typeface="Times New Roman" panose="02020603050405020304" pitchFamily="18" charset="0"/>
                <a:cs typeface="Times New Roman" panose="02020603050405020304" pitchFamily="18" charset="0"/>
              </a:rPr>
              <a:t>Jyoshik</a:t>
            </a:r>
            <a:r>
              <a:rPr lang="en-US" sz="1800" dirty="0">
                <a:latin typeface="Times New Roman" panose="02020603050405020304" pitchFamily="18" charset="0"/>
                <a:cs typeface="Times New Roman" panose="02020603050405020304" pitchFamily="18" charset="0"/>
              </a:rPr>
              <a:t>a  (</a:t>
            </a:r>
            <a:r>
              <a:rPr lang="en-IN" altLang="en-US" sz="1800" dirty="0">
                <a:latin typeface="Times New Roman" panose="02020603050405020304" pitchFamily="18" charset="0"/>
                <a:cs typeface="Times New Roman" panose="02020603050405020304" pitchFamily="18" charset="0"/>
              </a:rPr>
              <a:t>322103282044</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lgn="l" defTabSz="1219200">
              <a:buClr>
                <a:srgbClr val="000000"/>
              </a:buClr>
              <a:buSzTx/>
              <a:defRPr/>
            </a:pPr>
            <a:endParaRPr lang="en-US" sz="1865" dirty="0"/>
          </a:p>
          <a:p>
            <a:pPr algn="l"/>
            <a:endParaRPr lang="en-IN" dirty="0"/>
          </a:p>
        </p:txBody>
      </p:sp>
      <p:sp>
        <p:nvSpPr>
          <p:cNvPr id="25" name="TextBox 24"/>
          <p:cNvSpPr txBox="1"/>
          <p:nvPr/>
        </p:nvSpPr>
        <p:spPr>
          <a:xfrm>
            <a:off x="1847165" y="5253048"/>
            <a:ext cx="8912000" cy="379656"/>
          </a:xfrm>
          <a:prstGeom prst="rect">
            <a:avLst/>
          </a:prstGeom>
          <a:noFill/>
        </p:spPr>
        <p:txBody>
          <a:bodyPr wrap="square">
            <a:spAutoFit/>
          </a:bodyPr>
          <a:lstStyle/>
          <a:p>
            <a:pPr algn="ctr" defTabSz="1219200">
              <a:buClr>
                <a:srgbClr val="000000"/>
              </a:buClr>
            </a:pPr>
            <a:endParaRPr lang="en-IN" sz="1865" kern="0" dirty="0">
              <a:solidFill>
                <a:srgbClr val="000000"/>
              </a:solidFill>
              <a:latin typeface="Arial" panose="020B0604020202020204"/>
              <a:cs typeface="Arial" panose="020B0604020202020204"/>
              <a:sym typeface="Arial" panose="020B0604020202020204"/>
            </a:endParaRPr>
          </a:p>
        </p:txBody>
      </p:sp>
      <p:sp>
        <p:nvSpPr>
          <p:cNvPr id="3" name="TextBox 2"/>
          <p:cNvSpPr txBox="1"/>
          <p:nvPr/>
        </p:nvSpPr>
        <p:spPr>
          <a:xfrm>
            <a:off x="8770348" y="2490846"/>
            <a:ext cx="2912533" cy="1845310"/>
          </a:xfrm>
          <a:prstGeom prst="rect">
            <a:avLst/>
          </a:prstGeom>
          <a:noFill/>
        </p:spPr>
        <p:txBody>
          <a:bodyPr wrap="square">
            <a:spAutoFit/>
          </a:bodyPr>
          <a:lstStyle/>
          <a:p>
            <a:pPr algn="ctr" defTabSz="1219200">
              <a:lnSpc>
                <a:spcPct val="150000"/>
              </a:lnSpc>
              <a:buClr>
                <a:srgbClr val="000000"/>
              </a:buClr>
            </a:pPr>
            <a:r>
              <a:rPr lang="en-IN" sz="2000" b="1" u="sng" kern="0" dirty="0" smtClean="0">
                <a:solidFill>
                  <a:srgbClr val="000000"/>
                </a:solidFill>
                <a:latin typeface="Times New Roman" panose="02020603050405020304" pitchFamily="18" charset="0"/>
                <a:cs typeface="Times New Roman" panose="02020603050405020304" pitchFamily="18" charset="0"/>
                <a:sym typeface="Arial" panose="020B0604020202020204"/>
              </a:rPr>
              <a:t>Internship Mentor</a:t>
            </a:r>
            <a:endParaRPr lang="en-IN" sz="2000" b="1" u="sng" kern="0" dirty="0" smtClean="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lnSpc>
                <a:spcPct val="150000"/>
              </a:lnSpc>
              <a:buClr>
                <a:srgbClr val="000000"/>
              </a:buClr>
            </a:pPr>
            <a:r>
              <a:rPr lang="en-US" altLang="en-US" sz="2000" b="1" u="sng" kern="0" dirty="0">
                <a:solidFill>
                  <a:srgbClr val="000000"/>
                </a:solidFill>
                <a:latin typeface="Times New Roman" panose="02020603050405020304" pitchFamily="18" charset="0"/>
                <a:cs typeface="Times New Roman" panose="02020603050405020304" pitchFamily="18" charset="0"/>
                <a:sym typeface="Arial" panose="020B0604020202020204"/>
              </a:rPr>
              <a:t>Mrs. H Gouthami </a:t>
            </a:r>
            <a:r>
              <a:rPr lang="en-IN" altLang="en-US" sz="2000" b="1" u="sng" kern="0" dirty="0">
                <a:solidFill>
                  <a:srgbClr val="000000"/>
                </a:solidFill>
                <a:latin typeface="Times New Roman" panose="02020603050405020304" pitchFamily="18" charset="0"/>
                <a:cs typeface="Times New Roman" panose="02020603050405020304" pitchFamily="18" charset="0"/>
                <a:sym typeface="Arial" panose="020B0604020202020204"/>
              </a:rPr>
              <a:t>.</a:t>
            </a:r>
            <a:endParaRPr lang="en-US" altLang="en-US" sz="2000" b="1" u="sng"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lnSpc>
                <a:spcPct val="150000"/>
              </a:lnSpc>
              <a:buClr>
                <a:srgbClr val="000000"/>
              </a:buClr>
            </a:pPr>
            <a:r>
              <a:rPr lang="en-US" dirty="0" smtClean="0">
                <a:latin typeface="Times New Roman" panose="02020603050405020304" pitchFamily="18" charset="0"/>
                <a:ea typeface="+mn-lt"/>
                <a:cs typeface="Times New Roman" panose="02020603050405020304" pitchFamily="18" charset="0"/>
              </a:rPr>
              <a:t>Associate </a:t>
            </a:r>
            <a:r>
              <a:rPr lang="en-US" dirty="0">
                <a:latin typeface="Times New Roman" panose="02020603050405020304" pitchFamily="18" charset="0"/>
                <a:ea typeface="+mn-lt"/>
                <a:cs typeface="Times New Roman" panose="02020603050405020304" pitchFamily="18" charset="0"/>
              </a:rPr>
              <a:t>Professor</a:t>
            </a:r>
            <a:endParaRPr lang="en-US" dirty="0">
              <a:latin typeface="Times New Roman" panose="02020603050405020304" pitchFamily="18" charset="0"/>
              <a:ea typeface="+mn-lt"/>
              <a:cs typeface="Times New Roman" panose="02020603050405020304" pitchFamily="18" charset="0"/>
            </a:endParaRPr>
          </a:p>
          <a:p>
            <a:pPr algn="ctr" defTabSz="1219200">
              <a:lnSpc>
                <a:spcPct val="150000"/>
              </a:lnSpc>
              <a:buClr>
                <a:srgbClr val="000000"/>
              </a:buClr>
            </a:pPr>
            <a:r>
              <a:rPr lang="en-US" dirty="0">
                <a:latin typeface="Times New Roman" panose="02020603050405020304" pitchFamily="18" charset="0"/>
                <a:ea typeface="+mn-lt"/>
                <a:cs typeface="Times New Roman" panose="02020603050405020304" pitchFamily="18" charset="0"/>
              </a:rPr>
              <a:t>CSE</a:t>
            </a:r>
            <a:r>
              <a:rPr lang="en-IN" altLang="en-US" dirty="0">
                <a:latin typeface="Times New Roman" panose="02020603050405020304" pitchFamily="18" charset="0"/>
                <a:ea typeface="+mn-lt"/>
                <a:cs typeface="Times New Roman" panose="02020603050405020304" pitchFamily="18" charset="0"/>
              </a:rPr>
              <a:t>(AI-ML)</a:t>
            </a:r>
            <a:r>
              <a:rPr lang="en-US" dirty="0">
                <a:latin typeface="Times New Roman" panose="02020603050405020304" pitchFamily="18" charset="0"/>
                <a:ea typeface="+mn-lt"/>
                <a:cs typeface="Times New Roman" panose="02020603050405020304" pitchFamily="18" charset="0"/>
              </a:rPr>
              <a:t> Department</a:t>
            </a:r>
            <a:endParaRPr lang="en-US" dirty="0">
              <a:latin typeface="Times New Roman" panose="02020603050405020304" pitchFamily="18" charset="0"/>
              <a:ea typeface="+mn-lt"/>
              <a:cs typeface="Times New Roman" panose="02020603050405020304" pitchFamily="18" charset="0"/>
            </a:endParaRPr>
          </a:p>
        </p:txBody>
      </p:sp>
      <p:sp>
        <p:nvSpPr>
          <p:cNvPr id="7" name="TextBox 6"/>
          <p:cNvSpPr txBox="1"/>
          <p:nvPr/>
        </p:nvSpPr>
        <p:spPr>
          <a:xfrm>
            <a:off x="3255010" y="4692015"/>
            <a:ext cx="6404610" cy="665480"/>
          </a:xfrm>
          <a:prstGeom prst="rect">
            <a:avLst/>
          </a:prstGeom>
          <a:noFill/>
        </p:spPr>
        <p:txBody>
          <a:bodyPr wrap="square">
            <a:spAutoFit/>
          </a:bodyPr>
          <a:lstStyle/>
          <a:p>
            <a:pPr algn="ctr" defTabSz="1219200">
              <a:buClr>
                <a:srgbClr val="000000"/>
              </a:buClr>
            </a:pPr>
            <a:r>
              <a:rPr lang="en-US" sz="1865" b="1" kern="0" dirty="0">
                <a:solidFill>
                  <a:srgbClr val="000000"/>
                </a:solidFill>
                <a:latin typeface="Times New Roman" panose="02020603050405020304" pitchFamily="18" charset="0"/>
                <a:cs typeface="Times New Roman" panose="02020603050405020304" pitchFamily="18" charset="0"/>
                <a:sym typeface="Arial" panose="020B0604020202020204"/>
              </a:rPr>
              <a:t>Department of Computer Science and Engineering</a:t>
            </a:r>
            <a:r>
              <a:rPr lang="en-IN" altLang="en-US" sz="1865" b="1" kern="0" dirty="0">
                <a:solidFill>
                  <a:srgbClr val="000000"/>
                </a:solidFill>
                <a:latin typeface="Times New Roman" panose="02020603050405020304" pitchFamily="18" charset="0"/>
                <a:cs typeface="Times New Roman" panose="02020603050405020304" pitchFamily="18" charset="0"/>
                <a:sym typeface="Arial" panose="020B0604020202020204"/>
              </a:rPr>
              <a:t>(AI-ML)</a:t>
            </a:r>
            <a:endParaRPr lang="en-US" sz="1865"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endParaRPr lang="en-IN" sz="1865" b="1" kern="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9" name="TextBox 8"/>
          <p:cNvSpPr txBox="1"/>
          <p:nvPr/>
        </p:nvSpPr>
        <p:spPr>
          <a:xfrm>
            <a:off x="248376" y="5079587"/>
            <a:ext cx="11848817" cy="1691640"/>
          </a:xfrm>
          <a:prstGeom prst="rect">
            <a:avLst/>
          </a:prstGeom>
          <a:noFill/>
        </p:spPr>
        <p:txBody>
          <a:bodyPr wrap="square">
            <a:spAutoFit/>
          </a:bodyPr>
          <a:lstStyle/>
          <a:p>
            <a:pPr algn="ctr" defTabSz="1219200">
              <a:buClr>
                <a:srgbClr val="000000"/>
              </a:buClr>
            </a:pPr>
            <a:r>
              <a:rPr lang="en-US" sz="2400" b="1" kern="0" dirty="0">
                <a:solidFill>
                  <a:srgbClr val="000000"/>
                </a:solidFill>
                <a:latin typeface="Times New Roman" panose="02020603050405020304" pitchFamily="18" charset="0"/>
                <a:cs typeface="Times New Roman" panose="02020603050405020304" pitchFamily="18" charset="0"/>
                <a:sym typeface="Arial" panose="020B0604020202020204"/>
              </a:rPr>
              <a:t>GAYATRI VIDYA PARISHAD COLLEGE OF ENGINEERING FOR </a:t>
            </a:r>
            <a:r>
              <a:rPr lang="en-US" sz="2400" b="1" kern="0" dirty="0" smtClean="0">
                <a:solidFill>
                  <a:srgbClr val="000000"/>
                </a:solidFill>
                <a:latin typeface="Times New Roman" panose="02020603050405020304" pitchFamily="18" charset="0"/>
                <a:cs typeface="Times New Roman" panose="02020603050405020304" pitchFamily="18" charset="0"/>
                <a:sym typeface="Arial" panose="020B0604020202020204"/>
              </a:rPr>
              <a:t>WOMEN(A)</a:t>
            </a:r>
            <a:endParaRPr lang="en-US" sz="24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r>
              <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[Approved by AICTE NEW DELHI, Affiliated to Andhra University]</a:t>
            </a:r>
            <a:endPar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r>
              <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[Accredited by National Board of Accreditation (NBA) for B.Tech. CSE, ECE &amp; IT – Valid from 2019-22 and 2022-25]</a:t>
            </a:r>
            <a:endPar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r>
              <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[Accredited by National Assesment and Accreditation Council(NAAC)– Valid from  2022-27]</a:t>
            </a:r>
            <a:endPar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r>
              <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Kommadi , Madhurawada, Visakhapatnam–530048</a:t>
            </a:r>
            <a:endParaRPr lang="en-US" altLang="en-US" sz="1600" kern="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defTabSz="1219200">
              <a:buClr>
                <a:srgbClr val="000000"/>
              </a:buClr>
            </a:pPr>
            <a:r>
              <a:rPr lang="en-US" sz="1600" kern="0" dirty="0">
                <a:solidFill>
                  <a:srgbClr val="000000"/>
                </a:solidFill>
                <a:latin typeface="Times New Roman" panose="02020603050405020304" pitchFamily="18" charset="0"/>
                <a:cs typeface="Times New Roman" panose="02020603050405020304" pitchFamily="18" charset="0"/>
                <a:sym typeface="Arial" panose="020B0604020202020204"/>
              </a:rPr>
              <a:t>Academic Batch : </a:t>
            </a:r>
            <a:r>
              <a:rPr lang="en-US" sz="1600" kern="0" dirty="0" smtClean="0">
                <a:solidFill>
                  <a:srgbClr val="000000"/>
                </a:solidFill>
                <a:latin typeface="Times New Roman" panose="02020603050405020304" pitchFamily="18" charset="0"/>
                <a:cs typeface="Times New Roman" panose="02020603050405020304" pitchFamily="18" charset="0"/>
                <a:sym typeface="Arial" panose="020B0604020202020204"/>
              </a:rPr>
              <a:t>2024-25</a:t>
            </a:r>
            <a:r>
              <a:rPr lang="en-US" sz="1600" b="1" kern="0" dirty="0" smtClean="0">
                <a:solidFill>
                  <a:srgbClr val="000000"/>
                </a:solidFill>
                <a:latin typeface="Times New Roman" panose="02020603050405020304" pitchFamily="18" charset="0"/>
                <a:cs typeface="Times New Roman" panose="02020603050405020304" pitchFamily="18" charset="0"/>
                <a:sym typeface="Arial" panose="020B0604020202020204"/>
              </a:rPr>
              <a:t>                                                                                 </a:t>
            </a:r>
            <a:endParaRPr lang="en-US" sz="1600" b="1" kern="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6" name="TextBox 5"/>
          <p:cNvSpPr txBox="1"/>
          <p:nvPr/>
        </p:nvSpPr>
        <p:spPr>
          <a:xfrm>
            <a:off x="1461247" y="428743"/>
            <a:ext cx="9297918" cy="583565"/>
          </a:xfrm>
          <a:prstGeom prst="rect">
            <a:avLst/>
          </a:prstGeom>
          <a:noFill/>
        </p:spPr>
        <p:txBody>
          <a:bodyPr wrap="square">
            <a:spAutoFit/>
          </a:bodyPr>
          <a:lstStyle/>
          <a:p>
            <a:pPr algn="ctr"/>
            <a:r>
              <a:rPr lang="en-US" altLang="en-US" sz="3200" b="1" dirty="0" smtClean="0">
                <a:latin typeface="Times New Roman" panose="02020603050405020304" pitchFamily="18" charset="0"/>
                <a:ea typeface="+mj-lt"/>
                <a:cs typeface="Times New Roman" panose="02020603050405020304" pitchFamily="18" charset="0"/>
              </a:rPr>
              <a:t>SAYITNOW: SPEECH-TO-TEXT APPLICATION</a:t>
            </a:r>
            <a:r>
              <a:rPr lang="en-US" sz="3200" b="1" dirty="0" smtClean="0">
                <a:latin typeface="Times New Roman" panose="02020603050405020304" pitchFamily="18" charset="0"/>
                <a:ea typeface="+mj-lt"/>
                <a:cs typeface="Times New Roman" panose="02020603050405020304" pitchFamily="18" charset="0"/>
              </a:rPr>
              <a:t> </a:t>
            </a:r>
            <a:endParaRPr lang="en-IN" sz="32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7475" y="2136376"/>
            <a:ext cx="2250831" cy="250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3600" b="1">
                <a:latin typeface="Times New Roman" panose="02020603050405020304" pitchFamily="18" charset="0"/>
                <a:cs typeface="Times New Roman" panose="02020603050405020304" pitchFamily="18" charset="0"/>
              </a:rPr>
              <a:t>FUTURE SCOPE</a:t>
            </a:r>
            <a:endParaRPr lang="en-IN" alt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39725" y="1336675"/>
            <a:ext cx="11515090" cy="4840605"/>
          </a:xfrm>
        </p:spPr>
        <p:txBody>
          <a:bodyPr>
            <a:normAutofit fontScale="90000"/>
          </a:bodyPr>
          <a:p>
            <a:r>
              <a:rPr lang="en-US" altLang="en-US" sz="2665">
                <a:latin typeface="Times New Roman" panose="02020603050405020304" pitchFamily="18" charset="0"/>
                <a:cs typeface="Times New Roman" panose="02020603050405020304" pitchFamily="18" charset="0"/>
              </a:rPr>
              <a:t>Improved Accuracy:Enhanced deep learning and NLP models will improve accuracy, even in noisy environments.</a:t>
            </a:r>
            <a:endParaRPr lang="en-US" altLang="en-US" sz="2665">
              <a:latin typeface="Times New Roman" panose="02020603050405020304" pitchFamily="18" charset="0"/>
              <a:cs typeface="Times New Roman" panose="02020603050405020304" pitchFamily="18" charset="0"/>
            </a:endParaRPr>
          </a:p>
          <a:p>
            <a:r>
              <a:rPr lang="en-US" altLang="en-US" sz="2665">
                <a:latin typeface="Times New Roman" panose="02020603050405020304" pitchFamily="18" charset="0"/>
                <a:cs typeface="Times New Roman" panose="02020603050405020304" pitchFamily="18" charset="0"/>
              </a:rPr>
              <a:t>Language Diversity:Support for regional dialects, accents, and low-resource languages will promote inclusivity globally.</a:t>
            </a:r>
            <a:endParaRPr lang="en-US" altLang="en-US" sz="2665">
              <a:latin typeface="Times New Roman" panose="02020603050405020304" pitchFamily="18" charset="0"/>
              <a:cs typeface="Times New Roman" panose="02020603050405020304" pitchFamily="18" charset="0"/>
            </a:endParaRPr>
          </a:p>
          <a:p>
            <a:r>
              <a:rPr lang="en-US" altLang="en-US" sz="2665">
                <a:latin typeface="Times New Roman" panose="02020603050405020304" pitchFamily="18" charset="0"/>
                <a:cs typeface="Times New Roman" panose="02020603050405020304" pitchFamily="18" charset="0"/>
              </a:rPr>
              <a:t>AI Integration:Conversational AI for natural virtual assistants and emotional understanding to adapt responses based on sentiment.</a:t>
            </a:r>
            <a:endParaRPr lang="en-US" altLang="en-US" sz="2665">
              <a:latin typeface="Times New Roman" panose="02020603050405020304" pitchFamily="18" charset="0"/>
              <a:cs typeface="Times New Roman" panose="02020603050405020304" pitchFamily="18" charset="0"/>
            </a:endParaRPr>
          </a:p>
          <a:p>
            <a:r>
              <a:rPr lang="en-US" altLang="en-US" sz="2665">
                <a:latin typeface="Times New Roman" panose="02020603050405020304" pitchFamily="18" charset="0"/>
                <a:cs typeface="Times New Roman" panose="02020603050405020304" pitchFamily="18" charset="0"/>
              </a:rPr>
              <a:t>Healthcare Applications:</a:t>
            </a:r>
            <a:r>
              <a:rPr lang="en-IN" altLang="en-US" sz="2665">
                <a:latin typeface="Times New Roman" panose="02020603050405020304" pitchFamily="18" charset="0"/>
                <a:cs typeface="Times New Roman" panose="02020603050405020304" pitchFamily="18" charset="0"/>
              </a:rPr>
              <a:t>A</a:t>
            </a:r>
            <a:r>
              <a:rPr lang="en-US" altLang="en-US" sz="2665">
                <a:latin typeface="Times New Roman" panose="02020603050405020304" pitchFamily="18" charset="0"/>
                <a:cs typeface="Times New Roman" panose="02020603050405020304" pitchFamily="18" charset="0"/>
              </a:rPr>
              <a:t>utomation of medical transcription to reduce administrative tasks.Assistive devices for individuals with disabilities.</a:t>
            </a:r>
            <a:endParaRPr lang="en-US" altLang="en-US" sz="2665">
              <a:latin typeface="Times New Roman" panose="02020603050405020304" pitchFamily="18" charset="0"/>
              <a:cs typeface="Times New Roman" panose="02020603050405020304" pitchFamily="18" charset="0"/>
            </a:endParaRPr>
          </a:p>
          <a:p>
            <a:r>
              <a:rPr lang="en-US" altLang="en-US" sz="2665">
                <a:latin typeface="Times New Roman" panose="02020603050405020304" pitchFamily="18" charset="0"/>
                <a:cs typeface="Times New Roman" panose="02020603050405020304" pitchFamily="18" charset="0"/>
              </a:rPr>
              <a:t>Industry-Specific Innovations:Real-time sentiment analysis for customer support.</a:t>
            </a:r>
            <a:endParaRPr lang="en-US" altLang="en-US" sz="2665">
              <a:latin typeface="Times New Roman" panose="02020603050405020304" pitchFamily="18" charset="0"/>
              <a:cs typeface="Times New Roman" panose="02020603050405020304" pitchFamily="18" charset="0"/>
            </a:endParaRPr>
          </a:p>
          <a:p>
            <a:r>
              <a:rPr lang="en-US" altLang="en-US" sz="2665">
                <a:latin typeface="Times New Roman" panose="02020603050405020304" pitchFamily="18" charset="0"/>
                <a:cs typeface="Times New Roman" panose="02020603050405020304" pitchFamily="18" charset="0"/>
              </a:rPr>
              <a:t>Transcription tools for legal and educational sectors.</a:t>
            </a:r>
            <a:endParaRPr lang="en-US" altLang="en-US" sz="2665">
              <a:latin typeface="Times New Roman" panose="02020603050405020304" pitchFamily="18" charset="0"/>
              <a:cs typeface="Times New Roman" panose="02020603050405020304" pitchFamily="18" charset="0"/>
            </a:endParaRPr>
          </a:p>
          <a:p>
            <a:r>
              <a:rPr lang="en-US" altLang="en-US" sz="2665">
                <a:latin typeface="Times New Roman" panose="02020603050405020304" pitchFamily="18" charset="0"/>
                <a:cs typeface="Times New Roman" panose="02020603050405020304" pitchFamily="18" charset="0"/>
              </a:rPr>
              <a:t>Voice Biometrics:Enhancing security through voice authentication and fraud detection.</a:t>
            </a:r>
            <a:endParaRPr lang="en-US" altLang="en-US" sz="2665">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p>
            <a:r>
              <a:rPr lang="en-US"/>
              <a:t>An Analysis of Twitter Data for Stock Market Prediction by Implementing Logistic Regression through LSTM</a:t>
            </a:r>
            <a:endParaRPr lang="en-US"/>
          </a:p>
        </p:txBody>
      </p:sp>
      <p:sp>
        <p:nvSpPr>
          <p:cNvPr id="6" name="Slide Number Placeholder 5"/>
          <p:cNvSpPr>
            <a:spLocks noGrp="1"/>
          </p:cNvSpPr>
          <p:nvPr>
            <p:ph type="sldNum" sz="quarter" idx="12"/>
          </p:nvPr>
        </p:nvSpPr>
        <p:spPr/>
        <p:txBody>
          <a:bodyPr/>
          <a:p>
            <a:fld id="{330EA680-D336-4FF7-8B7A-9848BB0A1C32}"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353820"/>
            <a:ext cx="11016615" cy="4823460"/>
          </a:xfrm>
        </p:spPr>
        <p:txBody>
          <a:bodyPr/>
          <a:lstStyle/>
          <a:p>
            <a:r>
              <a:rPr lang="en-US" altLang="en-US">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These innovations will bridge linguistic gaps by supporting diverse languages, dialects, and accents, fostering global inclusivity</a:t>
            </a:r>
            <a:r>
              <a:rPr lang="en-IN" altLang="en-US" sz="2400">
                <a:latin typeface="Times New Roman" panose="02020603050405020304" pitchFamily="18" charset="0"/>
                <a:cs typeface="Times New Roman" panose="02020603050405020304" pitchFamily="18" charset="0"/>
              </a:rPr>
              <a:t>.</a:t>
            </a:r>
            <a:endParaRPr lang="en-IN"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In healthcare, it promises to revolutionize patient care by automating time-consuming transcription tasks, enabling more efficient clinical workflows, and offering assistive technologies that empower individuals with disabilities</a:t>
            </a:r>
            <a:endParaRPr lang="en-US" altLang="en-US" sz="24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Personalization and security are additional dimensions that will gain prominence in the future. With the integration of voice biometrics</a:t>
            </a:r>
            <a:endParaRPr lang="en-US" altLang="en-US" sz="24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8965" y="1406525"/>
            <a:ext cx="10744835" cy="4770755"/>
          </a:xfrm>
        </p:spPr>
        <p:txBody>
          <a:bodyPr vert="horz" lIns="91440" tIns="45720" rIns="91440" bIns="45720" rtlCol="0" anchor="t">
            <a:noAutofit/>
          </a:bodyPr>
          <a:lstStyle/>
          <a:p>
            <a:pPr marL="0" indent="0">
              <a:lnSpc>
                <a:spcPct val="150000"/>
              </a:lnSpc>
              <a:buNone/>
            </a:pPr>
            <a:r>
              <a:rPr lang="en-IN" altLang="en-US" sz="1900" dirty="0">
                <a:latin typeface="Times New Roman" panose="02020603050405020304" pitchFamily="18" charset="0"/>
                <a:cs typeface="Times New Roman" panose="02020603050405020304" pitchFamily="18" charset="0"/>
              </a:rPr>
              <a:t>1.</a:t>
            </a:r>
            <a:r>
              <a:rPr lang="en-US" altLang="en-US" sz="1900" dirty="0">
                <a:latin typeface="Times New Roman" panose="02020603050405020304" pitchFamily="18" charset="0"/>
                <a:cs typeface="Times New Roman" panose="02020603050405020304" pitchFamily="18" charset="0"/>
              </a:rPr>
              <a:t>ScienceDirect. (n.d.). Speech recognition. In Topics in Neuroscience. Retrieved December 31, 2024, from https://www.sciencedirect.com/topics/neuroscience/speech-recognition</a:t>
            </a:r>
            <a:endParaRPr lang="en-US" altLang="en-US" sz="19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900" dirty="0">
                <a:latin typeface="Times New Roman" panose="02020603050405020304" pitchFamily="18" charset="0"/>
                <a:cs typeface="Times New Roman" panose="02020603050405020304" pitchFamily="18" charset="0"/>
              </a:rPr>
              <a:t>2.Gaikwad, Santosh K., Bharti W. Gawali, and Pravin Yannawar. "A review on speech recognition technique."</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International Journal of Computer Applications</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10.3 (2010): 16-24.</a:t>
            </a:r>
            <a:endParaRPr lang="en-US" altLang="en-US" sz="19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900" dirty="0">
                <a:latin typeface="Times New Roman" panose="02020603050405020304" pitchFamily="18" charset="0"/>
                <a:cs typeface="Times New Roman" panose="02020603050405020304" pitchFamily="18" charset="0"/>
              </a:rPr>
              <a:t>3.Shneiderman, Ben. "The limits of speech recognition."</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Communications of the ACM</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43.9 (2000): 63-65.</a:t>
            </a:r>
            <a:endParaRPr lang="en-US" altLang="en-US" sz="19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900" dirty="0">
                <a:latin typeface="Times New Roman" panose="02020603050405020304" pitchFamily="18" charset="0"/>
                <a:cs typeface="Times New Roman" panose="02020603050405020304" pitchFamily="18" charset="0"/>
              </a:rPr>
              <a:t>4.Sheikhzadeh, Hamid, and Li Deng. "Waveform-based speech recognition using hidden filter models: Parameter selection and sensitivity to power normalization."</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IEEE Transactions on Speech and Audio Processing</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2.1 (1994): 80-89.</a:t>
            </a:r>
            <a:endParaRPr lang="en-US" altLang="en-US" sz="19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900" dirty="0">
                <a:latin typeface="Times New Roman" panose="02020603050405020304" pitchFamily="18" charset="0"/>
                <a:cs typeface="Times New Roman" panose="02020603050405020304" pitchFamily="18" charset="0"/>
              </a:rPr>
              <a:t>5.K</a:t>
            </a:r>
            <a:r>
              <a:rPr lang="" altLang="en-US" sz="1900" dirty="0">
                <a:latin typeface="Times New Roman" panose="02020603050405020304" pitchFamily="18" charset="0"/>
                <a:cs typeface="Times New Roman" panose="02020603050405020304" pitchFamily="18" charset="0"/>
              </a:rPr>
              <a:t>ë</a:t>
            </a:r>
            <a:r>
              <a:rPr lang="en-US" altLang="en-US" sz="1900" dirty="0">
                <a:latin typeface="Times New Roman" panose="02020603050405020304" pitchFamily="18" charset="0"/>
                <a:cs typeface="Times New Roman" panose="02020603050405020304" pitchFamily="18" charset="0"/>
              </a:rPr>
              <a:t>puska, Veton, and Gamal Bohouta. "Comparing speech recognition systems (Microsoft API, Google API and CMU Sphinx)."</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Int. J. Eng. Res. Appl</a:t>
            </a:r>
            <a:r>
              <a:rPr lang="" altLang="en-US"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7.03 (2017): 20-24.</a:t>
            </a:r>
            <a:endParaRPr lang="en-US" altLang="en-US" sz="19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Certificate</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
        <p:nvSpPr>
          <p:cNvPr id="8" name="Content Placeholder 7"/>
          <p:cNvSpPr>
            <a:spLocks noGrp="1"/>
          </p:cNvSpPr>
          <p:nvPr>
            <p:ph sz="half" idx="1"/>
          </p:nvPr>
        </p:nvSpPr>
        <p:spPr>
          <a:xfrm>
            <a:off x="1746738" y="1462209"/>
            <a:ext cx="9823939" cy="4692406"/>
          </a:xfrm>
        </p:spPr>
        <p:txBody>
          <a:bodyPr/>
          <a:lstStyle/>
          <a:p>
            <a:endParaRPr lang="en-IN" dirty="0"/>
          </a:p>
        </p:txBody>
      </p:sp>
      <p:pic>
        <p:nvPicPr>
          <p:cNvPr id="152359812" name="Picture 1"/>
          <p:cNvPicPr>
            <a:picLocks noChangeAspect="1"/>
          </p:cNvPicPr>
          <p:nvPr/>
        </p:nvPicPr>
        <p:blipFill>
          <a:blip r:embed="rId1"/>
          <a:stretch>
            <a:fillRect/>
          </a:stretch>
        </p:blipFill>
        <p:spPr>
          <a:xfrm>
            <a:off x="1746885" y="1405255"/>
            <a:ext cx="8960485" cy="4625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a:latin typeface="Aparajita" panose="02020603050405020304" pitchFamily="18" charset="0"/>
                <a:cs typeface="Aparajita" panose="02020603050405020304" pitchFamily="18" charset="0"/>
              </a:rPr>
              <a:t>Thank </a:t>
            </a:r>
            <a:r>
              <a:rPr lang="en-US" sz="6000" dirty="0" smtClean="0">
                <a:latin typeface="Aparajita" panose="02020603050405020304" pitchFamily="18" charset="0"/>
                <a:cs typeface="Aparajita" panose="02020603050405020304" pitchFamily="18" charset="0"/>
              </a:rPr>
              <a:t>You Sir/Mam</a:t>
            </a:r>
            <a:endParaRPr lang="en-US" sz="6000" dirty="0">
              <a:latin typeface="Aparajita" panose="02020603050405020304" pitchFamily="18" charset="0"/>
              <a:cs typeface="Aparajita" panose="02020603050405020304" pitchFamily="18" charset="0"/>
            </a:endParaRP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01" y="0"/>
            <a:ext cx="10515600" cy="590305"/>
          </a:xfrm>
        </p:spPr>
        <p:txBody>
          <a:bodyPr>
            <a:normAutofit/>
          </a:bodyPr>
          <a:lstStyle/>
          <a:p>
            <a:pPr algn="ctr"/>
            <a:r>
              <a:rPr lang="en-IN" sz="3200" b="1" dirty="0" smtClean="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8782" y="773431"/>
            <a:ext cx="10515600" cy="5582943"/>
          </a:xfrm>
        </p:spPr>
        <p:txBody>
          <a:bodyPr>
            <a:noAutofit/>
          </a:bodyPr>
          <a:lstStyle/>
          <a:p>
            <a:pPr marL="617855" indent="-381000" algn="just">
              <a:buClr>
                <a:schemeClr val="tx1"/>
              </a:buClr>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sym typeface="+mn-ea"/>
              </a:rPr>
              <a:t>ABSTRACT</a:t>
            </a:r>
            <a:endParaRPr lang="en-IN" altLang="en-US" sz="2000" dirty="0">
              <a:latin typeface="Times New Roman" panose="02020603050405020304" pitchFamily="18" charset="0"/>
              <a:cs typeface="Times New Roman" panose="02020603050405020304" pitchFamily="18" charset="0"/>
              <a:sym typeface="+mn-ea"/>
            </a:endParaRPr>
          </a:p>
          <a:p>
            <a:pPr marL="617855" indent="-381000" algn="just">
              <a:buClr>
                <a:schemeClr val="tx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sym typeface="+mn-ea"/>
              </a:rPr>
              <a:t>PROBLEM STATEMENT</a:t>
            </a:r>
            <a:endParaRPr lang="en-US" sz="2000" dirty="0">
              <a:latin typeface="Times New Roman" panose="02020603050405020304" pitchFamily="18" charset="0"/>
              <a:cs typeface="Times New Roman" panose="02020603050405020304" pitchFamily="18" charset="0"/>
            </a:endParaRPr>
          </a:p>
          <a:p>
            <a:pPr marL="617855" indent="-381000" algn="just">
              <a:buClr>
                <a:schemeClr val="tx1"/>
              </a:buClr>
              <a:buFont typeface="Wingdings" panose="05000000000000000000" pitchFamily="2" charset="2"/>
              <a:buChar char="q"/>
            </a:pPr>
            <a:r>
              <a:rPr lang="en-IN" altLang="en-US" sz="2000" dirty="0" smtClean="0">
                <a:latin typeface="Times New Roman" panose="02020603050405020304" pitchFamily="18" charset="0"/>
                <a:cs typeface="Times New Roman" panose="02020603050405020304" pitchFamily="18" charset="0"/>
                <a:sym typeface="+mn-ea"/>
              </a:rPr>
              <a:t>PROPOSED METHODOLOGY </a:t>
            </a:r>
            <a:endParaRPr lang="en-IN" altLang="en-US" sz="2000" dirty="0" smtClean="0">
              <a:latin typeface="Times New Roman" panose="02020603050405020304" pitchFamily="18" charset="0"/>
              <a:cs typeface="Times New Roman" panose="02020603050405020304" pitchFamily="18" charset="0"/>
              <a:sym typeface="+mn-ea"/>
            </a:endParaRPr>
          </a:p>
          <a:p>
            <a:pPr marL="617855" indent="-381000" algn="just">
              <a:buClr>
                <a:schemeClr val="tx1"/>
              </a:buClr>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sym typeface="+mn-ea"/>
              </a:rPr>
              <a:t>IMPLEMENTATION</a:t>
            </a:r>
            <a:endParaRPr lang="en-US" sz="2000" dirty="0" smtClean="0">
              <a:latin typeface="Times New Roman" panose="02020603050405020304" pitchFamily="18" charset="0"/>
              <a:cs typeface="Times New Roman" panose="02020603050405020304" pitchFamily="18" charset="0"/>
              <a:sym typeface="+mn-ea"/>
            </a:endParaRPr>
          </a:p>
          <a:p>
            <a:pPr marL="617855" indent="-381000" algn="just">
              <a:buClr>
                <a:schemeClr val="tx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sym typeface="+mn-ea"/>
              </a:rPr>
              <a:t> </a:t>
            </a:r>
            <a:r>
              <a:rPr lang="en-US" sz="2000" dirty="0" smtClean="0">
                <a:latin typeface="Times New Roman" panose="02020603050405020304" pitchFamily="18" charset="0"/>
                <a:cs typeface="Times New Roman" panose="02020603050405020304" pitchFamily="18" charset="0"/>
                <a:sym typeface="+mn-ea"/>
              </a:rPr>
              <a:t>LIMITATIONS IN EXISTING SYSTEM</a:t>
            </a:r>
            <a:endParaRPr lang="en-US" sz="2000" dirty="0" smtClean="0">
              <a:latin typeface="Times New Roman" panose="02020603050405020304" pitchFamily="18" charset="0"/>
              <a:cs typeface="Times New Roman" panose="02020603050405020304" pitchFamily="18" charset="0"/>
              <a:sym typeface="+mn-ea"/>
            </a:endParaRPr>
          </a:p>
          <a:p>
            <a:pPr marL="617855" indent="-381000" algn="just">
              <a:buClr>
                <a:schemeClr val="tx1"/>
              </a:buCl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sym typeface="+mn-ea"/>
              </a:rPr>
              <a:t>OUTPUT SCREENSHOTS</a:t>
            </a:r>
            <a:r>
              <a:rPr lang="en-IN" sz="2000" dirty="0" smtClean="0">
                <a:sym typeface="+mn-ea"/>
              </a:rPr>
              <a:t> </a:t>
            </a:r>
            <a:endParaRPr lang="en-IN" sz="2000" dirty="0" smtClean="0">
              <a:sym typeface="+mn-ea"/>
            </a:endParaRPr>
          </a:p>
          <a:p>
            <a:pPr marL="617855" indent="-381000" algn="just">
              <a:buClr>
                <a:schemeClr val="tx1"/>
              </a:buClr>
              <a:buFont typeface="Wingdings" panose="05000000000000000000" pitchFamily="2" charset="2"/>
              <a:buChar char="q"/>
            </a:pPr>
            <a:r>
              <a:rPr lang="en-IN" altLang="en-US" sz="2000">
                <a:latin typeface="Times New Roman" panose="02020603050405020304" pitchFamily="18" charset="0"/>
                <a:cs typeface="Times New Roman" panose="02020603050405020304" pitchFamily="18" charset="0"/>
                <a:sym typeface="+mn-ea"/>
              </a:rPr>
              <a:t>FUTURE SCOPE</a:t>
            </a:r>
            <a:endParaRPr lang="en-IN" altLang="en-US" sz="2000">
              <a:latin typeface="Times New Roman" panose="02020603050405020304" pitchFamily="18" charset="0"/>
              <a:cs typeface="Times New Roman" panose="02020603050405020304" pitchFamily="18" charset="0"/>
              <a:sym typeface="+mn-ea"/>
            </a:endParaRPr>
          </a:p>
          <a:p>
            <a:pPr marL="617855" indent="-381000" algn="just">
              <a:buClr>
                <a:schemeClr val="tx1"/>
              </a:buClr>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sym typeface="+mn-ea"/>
              </a:rPr>
              <a:t>CONCLUSION</a:t>
            </a:r>
            <a:endParaRPr lang="en-IN" sz="2000" dirty="0" smtClean="0">
              <a:latin typeface="Times New Roman" panose="02020603050405020304" pitchFamily="18" charset="0"/>
              <a:cs typeface="Times New Roman" panose="02020603050405020304" pitchFamily="18" charset="0"/>
              <a:sym typeface="+mn-ea"/>
            </a:endParaRPr>
          </a:p>
          <a:p>
            <a:pPr marL="617855" indent="-381000" algn="just">
              <a:buClr>
                <a:schemeClr val="tx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sym typeface="+mn-ea"/>
              </a:rPr>
              <a:t>REFERENCES</a:t>
            </a:r>
            <a:endParaRPr lang="en-US" sz="2000" dirty="0">
              <a:latin typeface="Times New Roman" panose="02020603050405020304" pitchFamily="18" charset="0"/>
              <a:cs typeface="Times New Roman" panose="02020603050405020304" pitchFamily="18" charset="0"/>
            </a:endParaRPr>
          </a:p>
          <a:p>
            <a:pPr marL="617855" indent="-381000" algn="just">
              <a:buClr>
                <a:schemeClr val="tx1"/>
              </a:buClr>
              <a:buFont typeface="Wingdings" panose="05000000000000000000" pitchFamily="2" charset="2"/>
              <a:buChar char="q"/>
            </a:pPr>
            <a:endParaRPr lang="en-IN" sz="1050" dirty="0"/>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17100" cy="912813"/>
          </a:xfrm>
        </p:spPr>
        <p:txBody>
          <a:bodyPr/>
          <a:lstStyle/>
          <a:p>
            <a:r>
              <a:rPr lang="en-US"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6465" y="1278255"/>
            <a:ext cx="10427335" cy="4899025"/>
          </a:xfrm>
        </p:spPr>
        <p:txBody>
          <a:bodyPr vert="horz" lIns="91440" tIns="45720" rIns="91440" bIns="45720" rtlCol="0" anchor="t">
            <a:noAutofit/>
          </a:bodyPr>
          <a:lstStyle/>
          <a:p>
            <a:pPr marL="0" indent="0" algn="just">
              <a:lnSpc>
                <a:spcPct val="150000"/>
              </a:lnSpc>
              <a:buNone/>
            </a:pPr>
            <a:r>
              <a:rPr lang="en-US" altLang="en-US" sz="2200" dirty="0">
                <a:latin typeface="Times New Roman" panose="02020603050405020304" pitchFamily="18" charset="0"/>
                <a:cs typeface="Times New Roman" panose="02020603050405020304" pitchFamily="18" charset="0"/>
              </a:rPr>
              <a:t>The "SayItNow" application represents a significant advancement in speech-to-text technology by utilizing sophisticated algorithms that convert spoken language into written text efficiently and accurately. This project aims not only to provide immediate transcription services but also to enhance accessibility for individuals who may face challenges in traditional typing methods due to physical disabilities or other barriers. Developed using Python's Streamlit framework alongside Google's powerful speech recognition API, this tool offers an intuitive interface where users can engage directly with technology through natural language processing capabilities.By integrating features such as real-time recording capabilities, dynamic visualization of sound waves, and straightforward download options for both audio recordings and transcriptions</a:t>
            </a:r>
            <a:endParaRPr lang="en-US" altLang="en-US"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06380" cy="1026795"/>
          </a:xfrm>
        </p:spPr>
        <p:txBody>
          <a:bodyPr>
            <a:normAutofit/>
          </a:bodyPr>
          <a:lstStyle/>
          <a:p>
            <a:r>
              <a:rPr lang="en-US" sz="3600" dirty="0">
                <a:cs typeface="Calibri Light" panose="020F0302020204030204"/>
              </a:rPr>
              <a:t>                  </a:t>
            </a:r>
            <a:r>
              <a:rPr lang="en-US" sz="36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PROBLEM STATEMENT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300" y="1089025"/>
            <a:ext cx="11552555" cy="5768975"/>
          </a:xfrm>
        </p:spPr>
        <p:txBody>
          <a:bodyPr vert="horz" lIns="91440" tIns="45720" rIns="91440" bIns="45720" rtlCol="0" anchor="t">
            <a:noAutofit/>
          </a:bodyPr>
          <a:lstStyle/>
          <a:p>
            <a:pPr algn="just">
              <a:lnSpc>
                <a:spcPct val="150000"/>
              </a:lnSpc>
            </a:pPr>
            <a:r>
              <a:rPr lang="en-US" altLang="en-US" sz="2100" dirty="0">
                <a:latin typeface="Times New Roman" panose="02020603050405020304" pitchFamily="18" charset="0"/>
                <a:cs typeface="Times New Roman" panose="02020603050405020304" pitchFamily="18" charset="0"/>
              </a:rPr>
              <a:t>Speech recognition technology has rapidly evolved over the past few decades, becoming an integral part of various applications across different sectors</a:t>
            </a:r>
            <a:endParaRPr lang="en-US" altLang="en-US" sz="2100" dirty="0">
              <a:latin typeface="Times New Roman" panose="02020603050405020304" pitchFamily="18" charset="0"/>
              <a:cs typeface="Times New Roman" panose="02020603050405020304" pitchFamily="18" charset="0"/>
            </a:endParaRPr>
          </a:p>
          <a:p>
            <a:pPr algn="just">
              <a:lnSpc>
                <a:spcPct val="150000"/>
              </a:lnSpc>
            </a:pPr>
            <a:r>
              <a:rPr lang="en-US" altLang="en-US" sz="2100" dirty="0">
                <a:latin typeface="Times New Roman" panose="02020603050405020304" pitchFamily="18" charset="0"/>
                <a:cs typeface="Times New Roman" panose="02020603050405020304" pitchFamily="18" charset="0"/>
              </a:rPr>
              <a:t>The "SayItNow" initiative was conceived from recognizing these challenges faced by many individuals who may struggle with traditional typing methods due either physical constraints or simply preference towards verbal communication styles</a:t>
            </a:r>
            <a:endParaRPr lang="en-US" altLang="en-US" sz="2100" dirty="0">
              <a:latin typeface="Times New Roman" panose="02020603050405020304" pitchFamily="18" charset="0"/>
              <a:cs typeface="Times New Roman" panose="02020603050405020304" pitchFamily="18" charset="0"/>
            </a:endParaRPr>
          </a:p>
          <a:p>
            <a:pPr algn="just">
              <a:lnSpc>
                <a:spcPct val="150000"/>
              </a:lnSpc>
            </a:pPr>
            <a:r>
              <a:rPr lang="en-US" altLang="en-US" sz="2100" dirty="0">
                <a:latin typeface="Times New Roman" panose="02020603050405020304" pitchFamily="18" charset="0"/>
                <a:cs typeface="Times New Roman" panose="02020603050405020304" pitchFamily="18" charset="0"/>
              </a:rPr>
              <a:t>The primary goal is to enable users to record their voice effortlessly and receive accurate transcriptions instantly</a:t>
            </a:r>
            <a:endParaRPr lang="en-US" altLang="en-US" sz="2100" dirty="0">
              <a:latin typeface="Times New Roman" panose="02020603050405020304" pitchFamily="18" charset="0"/>
              <a:cs typeface="Times New Roman" panose="02020603050405020304" pitchFamily="18" charset="0"/>
            </a:endParaRPr>
          </a:p>
          <a:p>
            <a:pPr algn="just">
              <a:lnSpc>
                <a:spcPct val="150000"/>
              </a:lnSpc>
            </a:pPr>
            <a:r>
              <a:rPr lang="en-US" altLang="en-US" sz="2100" dirty="0">
                <a:latin typeface="Times New Roman" panose="02020603050405020304" pitchFamily="18" charset="0"/>
                <a:cs typeface="Times New Roman" panose="02020603050405020304" pitchFamily="18" charset="0"/>
              </a:rPr>
              <a:t>Speech recognition systems have gained traction across various domains due largely imparting convenience when converting spoken words into written formats seamlessly</a:t>
            </a:r>
            <a:endParaRPr lang="en-US" altLang="en-US" sz="2100" dirty="0">
              <a:latin typeface="Times New Roman" panose="02020603050405020304" pitchFamily="18" charset="0"/>
              <a:cs typeface="Times New Roman" panose="02020603050405020304" pitchFamily="18" charset="0"/>
            </a:endParaRPr>
          </a:p>
          <a:p>
            <a:pPr algn="just">
              <a:lnSpc>
                <a:spcPct val="150000"/>
              </a:lnSpc>
            </a:pPr>
            <a:r>
              <a:rPr lang="en-IN" altLang="en-US" sz="2100" dirty="0">
                <a:latin typeface="Times New Roman" panose="02020603050405020304" pitchFamily="18" charset="0"/>
                <a:cs typeface="Times New Roman" panose="02020603050405020304" pitchFamily="18" charset="0"/>
              </a:rPr>
              <a:t>T</a:t>
            </a:r>
            <a:r>
              <a:rPr lang="en-US" altLang="en-US" sz="2100" dirty="0">
                <a:latin typeface="Times New Roman" panose="02020603050405020304" pitchFamily="18" charset="0"/>
                <a:cs typeface="Times New Roman" panose="02020603050405020304" pitchFamily="18" charset="0"/>
              </a:rPr>
              <a:t>he application incorporates features such as audio visualization through waveforms, enabling users to understand their speech dynamics better</a:t>
            </a:r>
            <a:endParaRPr lang="en-US" altLang="en-US" sz="2100" dirty="0">
              <a:latin typeface="Times New Roman" panose="02020603050405020304" pitchFamily="18" charset="0"/>
              <a:cs typeface="Times New Roman" panose="02020603050405020304" pitchFamily="18" charset="0"/>
            </a:endParaRPr>
          </a:p>
          <a:p>
            <a:pPr algn="just"/>
            <a:endParaRPr lang="en-US" alt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3555" b="1" dirty="0" smtClean="0">
                <a:latin typeface="Times New Roman" panose="02020603050405020304" pitchFamily="18" charset="0"/>
                <a:cs typeface="Times New Roman" panose="02020603050405020304" pitchFamily="18" charset="0"/>
              </a:rPr>
              <a:t>PROPOSED </a:t>
            </a:r>
            <a:r>
              <a:rPr lang="en-IN" altLang="en-US" sz="3555" b="1" dirty="0" smtClean="0">
                <a:latin typeface="Times New Roman" panose="02020603050405020304" pitchFamily="18" charset="0"/>
                <a:cs typeface="Times New Roman" panose="02020603050405020304" pitchFamily="18" charset="0"/>
              </a:rPr>
              <a:t>METHODOLOGY </a:t>
            </a:r>
            <a:endParaRPr lang="en-IN" altLang="en-US" sz="3555"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297815" y="781050"/>
            <a:ext cx="371475" cy="5524500"/>
          </a:xfrm>
        </p:spPr>
        <p:txBody>
          <a:bodyPr>
            <a:normAutofit/>
          </a:bodyPr>
          <a:lstStyle/>
          <a:p>
            <a:pPr marL="0" indent="0">
              <a:buNone/>
            </a:pPr>
            <a:endParaRPr lang="en-US" altLang="en-IN"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pic>
        <p:nvPicPr>
          <p:cNvPr id="876610532" name="Picture 1"/>
          <p:cNvPicPr>
            <a:picLocks noChangeAspect="1"/>
          </p:cNvPicPr>
          <p:nvPr/>
        </p:nvPicPr>
        <p:blipFill>
          <a:blip r:embed="rId1"/>
          <a:stretch>
            <a:fillRect/>
          </a:stretch>
        </p:blipFill>
        <p:spPr>
          <a:xfrm>
            <a:off x="1639570" y="1404620"/>
            <a:ext cx="13540105" cy="4610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sz="3200" b="1" dirty="0" smtClean="0">
                <a:latin typeface="Times New Roman" panose="02020603050405020304" pitchFamily="18" charset="0"/>
                <a:cs typeface="Times New Roman" panose="02020603050405020304" pitchFamily="18" charset="0"/>
              </a:rPr>
              <a:t>IMPLEMENTATION</a:t>
            </a:r>
            <a:endParaRPr lang="en-US" sz="3200"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1"/>
          </p:nvPr>
        </p:nvSpPr>
        <p:spPr>
          <a:xfrm>
            <a:off x="467360" y="1146810"/>
            <a:ext cx="11113770" cy="5050790"/>
          </a:xfrm>
        </p:spPr>
        <p:txBody>
          <a:bodyPr vert="horz" lIns="91440" tIns="45720" rIns="91440" bIns="45720" rtlCol="0" anchor="t">
            <a:noAutofit/>
          </a:bodyPr>
          <a:lstStyle/>
          <a:p>
            <a:pPr marL="0" indent="0">
              <a:lnSpc>
                <a:spcPct val="100000"/>
              </a:lnSpc>
              <a:buNone/>
            </a:pPr>
            <a:r>
              <a:rPr lang="en-IN" altLang="en-US" sz="2100" dirty="0">
                <a:latin typeface="Times New Roman" panose="02020603050405020304" pitchFamily="18" charset="0"/>
                <a:cs typeface="Times New Roman" panose="02020603050405020304" pitchFamily="18" charset="0"/>
              </a:rPr>
              <a:t>1.</a:t>
            </a:r>
            <a:r>
              <a:rPr lang="en-US" altLang="en-US" sz="2100" dirty="0">
                <a:latin typeface="Times New Roman" panose="02020603050405020304" pitchFamily="18" charset="0"/>
                <a:cs typeface="Times New Roman" panose="02020603050405020304" pitchFamily="18" charset="0"/>
              </a:rPr>
              <a:t>Workflow Overview</a:t>
            </a:r>
            <a:endParaRPr lang="en-US" altLang="en-US" sz="2100" dirty="0">
              <a:latin typeface="Times New Roman" panose="02020603050405020304" pitchFamily="18" charset="0"/>
              <a:cs typeface="Times New Roman" panose="02020603050405020304" pitchFamily="18" charset="0"/>
            </a:endParaRPr>
          </a:p>
          <a:p>
            <a:pPr marL="0" indent="0">
              <a:lnSpc>
                <a:spcPct val="100000"/>
              </a:lnSpc>
              <a:buNone/>
            </a:pPr>
            <a:r>
              <a:rPr lang="en-IN" altLang="en-US" sz="2100" dirty="0">
                <a:latin typeface="Times New Roman" panose="02020603050405020304" pitchFamily="18" charset="0"/>
                <a:cs typeface="Times New Roman" panose="02020603050405020304" pitchFamily="18" charset="0"/>
              </a:rPr>
              <a:t>2.</a:t>
            </a:r>
            <a:r>
              <a:rPr lang="en-US" altLang="en-US" sz="2100" dirty="0">
                <a:latin typeface="Times New Roman" panose="02020603050405020304" pitchFamily="18" charset="0"/>
                <a:cs typeface="Times New Roman" panose="02020603050405020304" pitchFamily="18" charset="0"/>
              </a:rPr>
              <a:t>Core Components</a:t>
            </a:r>
            <a:r>
              <a:rPr lang="en-IN" altLang="en-US" sz="2100" dirty="0">
                <a:latin typeface="Times New Roman" panose="02020603050405020304" pitchFamily="18" charset="0"/>
                <a:cs typeface="Times New Roman" panose="02020603050405020304" pitchFamily="18" charset="0"/>
              </a:rPr>
              <a:t>                                                                                          </a:t>
            </a:r>
            <a:endParaRPr lang="en-US" altLang="en-US" sz="2100" dirty="0">
              <a:latin typeface="Times New Roman" panose="02020603050405020304" pitchFamily="18" charset="0"/>
              <a:cs typeface="Times New Roman" panose="02020603050405020304" pitchFamily="18" charset="0"/>
            </a:endParaRPr>
          </a:p>
          <a:p>
            <a:pPr marL="0" indent="0">
              <a:lnSpc>
                <a:spcPct val="100000"/>
              </a:lnSpc>
              <a:buNone/>
            </a:pPr>
            <a:r>
              <a:rPr lang="en-IN" altLang="en-US" sz="2100" dirty="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Recording Audio</a:t>
            </a:r>
            <a:endParaRPr lang="en-US" altLang="en-US" sz="2100" dirty="0">
              <a:latin typeface="Times New Roman" panose="02020603050405020304" pitchFamily="18" charset="0"/>
              <a:cs typeface="Times New Roman" panose="02020603050405020304" pitchFamily="18" charset="0"/>
            </a:endParaRPr>
          </a:p>
          <a:p>
            <a:pPr marL="0" indent="0">
              <a:lnSpc>
                <a:spcPct val="100000"/>
              </a:lnSpc>
              <a:buNone/>
            </a:pPr>
            <a:r>
              <a:rPr lang="en-IN" altLang="en-US" sz="2100" dirty="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Audio Processing</a:t>
            </a:r>
            <a:endParaRPr lang="en-US" altLang="en-US" sz="2100" dirty="0">
              <a:latin typeface="Times New Roman" panose="02020603050405020304" pitchFamily="18" charset="0"/>
              <a:cs typeface="Times New Roman" panose="02020603050405020304" pitchFamily="18" charset="0"/>
            </a:endParaRPr>
          </a:p>
          <a:p>
            <a:pPr marL="0" indent="0">
              <a:lnSpc>
                <a:spcPct val="100000"/>
              </a:lnSpc>
              <a:buNone/>
            </a:pPr>
            <a:r>
              <a:rPr lang="en-IN" altLang="en-US" sz="2100" dirty="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Speech Recognition</a:t>
            </a:r>
            <a:endParaRPr lang="en-US" altLang="en-US" sz="2100" dirty="0">
              <a:latin typeface="Times New Roman" panose="02020603050405020304" pitchFamily="18" charset="0"/>
              <a:cs typeface="Times New Roman" panose="02020603050405020304" pitchFamily="18" charset="0"/>
            </a:endParaRPr>
          </a:p>
          <a:p>
            <a:pPr marL="0" indent="0">
              <a:buNone/>
            </a:pPr>
            <a:r>
              <a:rPr lang="en-IN" altLang="en-US" sz="2100">
                <a:latin typeface="Times New Roman" panose="02020603050405020304" pitchFamily="18" charset="0"/>
                <a:cs typeface="Times New Roman" panose="02020603050405020304" pitchFamily="18" charset="0"/>
                <a:sym typeface="+mn-ea"/>
              </a:rPr>
              <a:t>3.</a:t>
            </a:r>
            <a:r>
              <a:rPr lang="en-US" altLang="en-US" sz="2100">
                <a:latin typeface="Times New Roman" panose="02020603050405020304" pitchFamily="18" charset="0"/>
                <a:cs typeface="Times New Roman" panose="02020603050405020304" pitchFamily="18" charset="0"/>
                <a:sym typeface="+mn-ea"/>
              </a:rPr>
              <a:t>User Interface:</a:t>
            </a:r>
            <a:endParaRPr lang="en-US" altLang="en-US" sz="2100">
              <a:latin typeface="Times New Roman" panose="02020603050405020304" pitchFamily="18" charset="0"/>
              <a:cs typeface="Times New Roman" panose="02020603050405020304" pitchFamily="18" charset="0"/>
            </a:endParaRPr>
          </a:p>
          <a:p>
            <a:pPr marL="0" indent="0">
              <a:buNone/>
            </a:pPr>
            <a:r>
              <a:rPr lang="en-IN" altLang="en-US" sz="2100">
                <a:latin typeface="Times New Roman" panose="02020603050405020304" pitchFamily="18" charset="0"/>
                <a:cs typeface="Times New Roman" panose="02020603050405020304" pitchFamily="18" charset="0"/>
                <a:sym typeface="+mn-ea"/>
              </a:rPr>
              <a:t>4.</a:t>
            </a:r>
            <a:r>
              <a:rPr lang="en-US" altLang="en-US" sz="2100">
                <a:latin typeface="Times New Roman" panose="02020603050405020304" pitchFamily="18" charset="0"/>
                <a:cs typeface="Times New Roman" panose="02020603050405020304" pitchFamily="18" charset="0"/>
                <a:sym typeface="+mn-ea"/>
              </a:rPr>
              <a:t>Visualization:</a:t>
            </a:r>
            <a:endParaRPr lang="en-US" altLang="en-US" sz="2100">
              <a:latin typeface="Times New Roman" panose="02020603050405020304" pitchFamily="18" charset="0"/>
              <a:cs typeface="Times New Roman" panose="02020603050405020304" pitchFamily="18" charset="0"/>
            </a:endParaRPr>
          </a:p>
          <a:p>
            <a:pPr marL="0" indent="0">
              <a:buNone/>
            </a:pPr>
            <a:r>
              <a:rPr lang="en-IN" altLang="en-US" sz="2100">
                <a:latin typeface="Times New Roman" panose="02020603050405020304" pitchFamily="18" charset="0"/>
                <a:cs typeface="Times New Roman" panose="02020603050405020304" pitchFamily="18" charset="0"/>
                <a:sym typeface="+mn-ea"/>
              </a:rPr>
              <a:t>5.</a:t>
            </a:r>
            <a:r>
              <a:rPr lang="en-US" altLang="en-US" sz="2100">
                <a:latin typeface="Times New Roman" panose="02020603050405020304" pitchFamily="18" charset="0"/>
                <a:cs typeface="Times New Roman" panose="02020603050405020304" pitchFamily="18" charset="0"/>
                <a:sym typeface="+mn-ea"/>
              </a:rPr>
              <a:t>Output Options:</a:t>
            </a:r>
            <a:endParaRPr lang="en-US" altLang="en-US" sz="2100">
              <a:latin typeface="Times New Roman" panose="02020603050405020304" pitchFamily="18" charset="0"/>
              <a:cs typeface="Times New Roman" panose="02020603050405020304" pitchFamily="18" charset="0"/>
            </a:endParaRPr>
          </a:p>
          <a:p>
            <a:pPr marL="0" indent="0">
              <a:buNone/>
            </a:pPr>
            <a:r>
              <a:rPr lang="en-IN" altLang="en-US" sz="2100">
                <a:latin typeface="Times New Roman" panose="02020603050405020304" pitchFamily="18" charset="0"/>
                <a:cs typeface="Times New Roman" panose="02020603050405020304" pitchFamily="18" charset="0"/>
                <a:sym typeface="+mn-ea"/>
              </a:rPr>
              <a:t>6.</a:t>
            </a:r>
            <a:r>
              <a:rPr lang="en-US" altLang="en-US" sz="2100">
                <a:latin typeface="Times New Roman" panose="02020603050405020304" pitchFamily="18" charset="0"/>
                <a:cs typeface="Times New Roman" panose="02020603050405020304" pitchFamily="18" charset="0"/>
                <a:sym typeface="+mn-ea"/>
              </a:rPr>
              <a:t>Performance Evaluation:</a:t>
            </a:r>
            <a:endParaRPr lang="en-US" altLang="en-US" sz="2100">
              <a:latin typeface="Times New Roman" panose="02020603050405020304" pitchFamily="18" charset="0"/>
              <a:cs typeface="Times New Roman" panose="02020603050405020304" pitchFamily="18" charset="0"/>
            </a:endParaRPr>
          </a:p>
          <a:p>
            <a:pPr marL="0" indent="0">
              <a:lnSpc>
                <a:spcPct val="100000"/>
              </a:lnSpc>
              <a:buNone/>
            </a:pPr>
            <a:endParaRPr lang="en-US" altLang="en-US" sz="2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LIMITATIONS IN 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6753"/>
            <a:ext cx="10515600" cy="4751294"/>
          </a:xfrm>
        </p:spPr>
        <p:txBody>
          <a:bodyPr>
            <a:normAutofit/>
          </a:bodyPr>
          <a:lstStyle/>
          <a:p>
            <a:pPr>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Misrecognition of homophones (words that sound similar but have different meanings) can reduce the reliability of transcriptions in certain contexts.</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The system heavily relies on Google's Speech Recognition API, which might introduce limitations regarding customization and dependency on external services.</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current implementation appears dependent on internet connectivity for accessing Google's API, which limits its usability in offline scenarios.</a:t>
            </a:r>
            <a:endParaRPr lang="en-US" altLang="en-US"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dirty="0">
                <a:latin typeface="Times New Roman" panose="02020603050405020304" pitchFamily="18" charset="0"/>
                <a:cs typeface="Times New Roman" panose="02020603050405020304" pitchFamily="18" charset="0"/>
              </a:rPr>
              <a:t>Limited Testing Scenarios</a:t>
            </a:r>
            <a:endParaRPr lang="en-US" alt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fld>
            <a:endParaRPr lang="en-US" sz="2000" b="1" dirty="0">
              <a:latin typeface="Aparajita" panose="02020603050405020304" pitchFamily="18" charset="0"/>
              <a:cs typeface="Aparajita" panose="02020603050405020304" pitchFamily="18" charset="0"/>
            </a:endParaRPr>
          </a:p>
        </p:txBody>
      </p:sp>
      <p:sp>
        <p:nvSpPr>
          <p:cNvPr id="6" name="TextBox 5"/>
          <p:cNvSpPr txBox="1"/>
          <p:nvPr/>
        </p:nvSpPr>
        <p:spPr>
          <a:xfrm>
            <a:off x="6023728" y="6398309"/>
            <a:ext cx="2743200" cy="646331"/>
          </a:xfrm>
          <a:prstGeom prst="rect">
            <a:avLst/>
          </a:prstGeom>
          <a:noFill/>
        </p:spPr>
        <p:txBody>
          <a:bodyPr wrap="square" rtlCol="0">
            <a:spAutoFit/>
          </a:bodyPr>
          <a:lstStyle/>
          <a:p>
            <a:r>
              <a:rPr lang="en-IN" sz="1800" b="1" dirty="0">
                <a:latin typeface="Aparajita" panose="02020603050405020304" pitchFamily="18" charset="0"/>
                <a:cs typeface="Aparajita" panose="02020603050405020304" pitchFamily="18" charset="0"/>
              </a:rPr>
              <a:t>Batch: A6</a:t>
            </a:r>
            <a:endParaRPr lang="en-IN" sz="1800" b="1" dirty="0">
              <a:latin typeface="Aparajita" panose="02020603050405020304" pitchFamily="18" charset="0"/>
              <a:cs typeface="Aparajita"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smtClean="0">
                <a:latin typeface="Times New Roman" panose="02020603050405020304" pitchFamily="18" charset="0"/>
                <a:cs typeface="Times New Roman" panose="02020603050405020304" pitchFamily="18" charset="0"/>
              </a:rPr>
              <a:t>OUTPUT SCREENSHOTS</a:t>
            </a:r>
            <a:r>
              <a:rPr lang="en-IN" dirty="0" smtClean="0"/>
              <a:t> </a:t>
            </a:r>
            <a:endParaRPr lang="en-IN" dirty="0"/>
          </a:p>
        </p:txBody>
      </p:sp>
      <p:sp>
        <p:nvSpPr>
          <p:cNvPr id="3" name="Content Placeholder 2"/>
          <p:cNvSpPr>
            <a:spLocks noGrp="1"/>
          </p:cNvSpPr>
          <p:nvPr>
            <p:ph sz="half" idx="1"/>
          </p:nvPr>
        </p:nvSpPr>
        <p:spPr/>
        <p:txBody>
          <a:bodyPr/>
          <a:lstStyle/>
          <a:p>
            <a:r>
              <a:rPr lang="en-IN" dirty="0" smtClean="0"/>
              <a:t>SCREENSHOT1</a:t>
            </a:r>
            <a:endParaRPr lang="en-IN" dirty="0"/>
          </a:p>
        </p:txBody>
      </p:sp>
      <p:sp>
        <p:nvSpPr>
          <p:cNvPr id="4" name="Content Placeholder 3"/>
          <p:cNvSpPr>
            <a:spLocks noGrp="1"/>
          </p:cNvSpPr>
          <p:nvPr>
            <p:ph sz="half" idx="2"/>
          </p:nvPr>
        </p:nvSpPr>
        <p:spPr/>
        <p:txBody>
          <a:bodyPr/>
          <a:lstStyle/>
          <a:p>
            <a:endParaRPr lang="en-IN"/>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pic>
        <p:nvPicPr>
          <p:cNvPr id="1241198427" name="Picture 1"/>
          <p:cNvPicPr>
            <a:picLocks noChangeAspect="1"/>
          </p:cNvPicPr>
          <p:nvPr/>
        </p:nvPicPr>
        <p:blipFill>
          <a:blip r:embed="rId1"/>
          <a:stretch>
            <a:fillRect/>
          </a:stretch>
        </p:blipFill>
        <p:spPr>
          <a:xfrm>
            <a:off x="1759585" y="1524635"/>
            <a:ext cx="7881620" cy="3808730"/>
          </a:xfrm>
          <a:prstGeom prst="rect">
            <a:avLst/>
          </a:prstGeom>
        </p:spPr>
      </p:pic>
      <p:pic>
        <p:nvPicPr>
          <p:cNvPr id="1164702050" name="Picture 1"/>
          <p:cNvPicPr>
            <a:picLocks noChangeAspect="1"/>
          </p:cNvPicPr>
          <p:nvPr/>
        </p:nvPicPr>
        <p:blipFill>
          <a:blip r:embed="rId2"/>
          <a:stretch>
            <a:fillRect/>
          </a:stretch>
        </p:blipFill>
        <p:spPr>
          <a:xfrm>
            <a:off x="2063115" y="5643880"/>
            <a:ext cx="7274560" cy="612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IN" dirty="0" smtClean="0"/>
              <a:t>SCREENSHOT2</a:t>
            </a:r>
            <a:endParaRPr lang="en-IN" dirty="0"/>
          </a:p>
        </p:txBody>
      </p:sp>
      <p:sp>
        <p:nvSpPr>
          <p:cNvPr id="4" name="Content Placeholder 3"/>
          <p:cNvSpPr>
            <a:spLocks noGrp="1"/>
          </p:cNvSpPr>
          <p:nvPr>
            <p:ph sz="half" idx="2"/>
          </p:nvPr>
        </p:nvSpPr>
        <p:spPr/>
        <p:txBody>
          <a:bodyPr/>
          <a:lstStyle/>
          <a:p>
            <a:endParaRPr lang="en-IN"/>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pic>
        <p:nvPicPr>
          <p:cNvPr id="1151112127" name="Picture 1"/>
          <p:cNvPicPr>
            <a:picLocks noChangeAspect="1"/>
          </p:cNvPicPr>
          <p:nvPr/>
        </p:nvPicPr>
        <p:blipFill>
          <a:blip r:embed="rId1"/>
          <a:stretch>
            <a:fillRect/>
          </a:stretch>
        </p:blipFill>
        <p:spPr>
          <a:xfrm>
            <a:off x="838200" y="547370"/>
            <a:ext cx="9763760" cy="4235450"/>
          </a:xfrm>
          <a:prstGeom prst="rect">
            <a:avLst/>
          </a:prstGeom>
        </p:spPr>
      </p:pic>
      <p:pic>
        <p:nvPicPr>
          <p:cNvPr id="1740630599" name="Picture 1"/>
          <p:cNvPicPr>
            <a:picLocks noChangeAspect="1"/>
          </p:cNvPicPr>
          <p:nvPr/>
        </p:nvPicPr>
        <p:blipFill>
          <a:blip r:embed="rId2"/>
          <a:stretch>
            <a:fillRect/>
          </a:stretch>
        </p:blipFill>
        <p:spPr>
          <a:xfrm>
            <a:off x="1123950" y="5319395"/>
            <a:ext cx="9191625" cy="10369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5679</Words>
  <Application>WPS Presentation</Application>
  <PresentationFormat>Custom</PresentationFormat>
  <Paragraphs>141</Paragraphs>
  <Slides>14</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14</vt:i4>
      </vt:variant>
    </vt:vector>
  </HeadingPairs>
  <TitlesOfParts>
    <vt:vector size="33" baseType="lpstr">
      <vt:lpstr>Arial</vt:lpstr>
      <vt:lpstr>SimSun</vt:lpstr>
      <vt:lpstr>Wingdings</vt:lpstr>
      <vt:lpstr>Times New Roman</vt:lpstr>
      <vt:lpstr>Arial</vt:lpstr>
      <vt:lpstr>Aparajita</vt:lpstr>
      <vt:lpstr>Calibri Light</vt:lpstr>
      <vt:lpstr>URWPalladioL-Roma</vt:lpstr>
      <vt:lpstr>Segoe Print</vt:lpstr>
      <vt:lpstr>Wingdings</vt:lpstr>
      <vt:lpstr>Nirmala UI</vt:lpstr>
      <vt:lpstr>Calibri</vt:lpstr>
      <vt:lpstr>Microsoft YaHei</vt:lpstr>
      <vt:lpstr>Arial Unicode MS</vt:lpstr>
      <vt:lpstr>Calibri Light</vt:lpstr>
      <vt:lpstr>Algerian</vt:lpstr>
      <vt:lpstr>Bahnschrift</vt:lpstr>
      <vt:lpstr>Bell MT</vt:lpstr>
      <vt:lpstr>Office Theme</vt:lpstr>
      <vt:lpstr> </vt:lpstr>
      <vt:lpstr>Contents</vt:lpstr>
      <vt:lpstr>                           ABSTRACT</vt:lpstr>
      <vt:lpstr>                     PROBLEM STATEMENT</vt:lpstr>
      <vt:lpstr>PROPOSED METHODOLOGY MODULES </vt:lpstr>
      <vt:lpstr>IMPLEMENTATION [ CODING Files ]</vt:lpstr>
      <vt:lpstr>             LIMITATIONS IN EXISTING SYSTEM</vt:lpstr>
      <vt:lpstr>OUTPUT SCREENSHOTS </vt:lpstr>
      <vt:lpstr>OUTPUT SCREENSHOTS </vt:lpstr>
      <vt:lpstr>PowerPoint 演示文稿</vt:lpstr>
      <vt:lpstr>CONCLUSION</vt:lpstr>
      <vt:lpstr>REFERENCES</vt:lpstr>
      <vt:lpstr>                        Certificate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ABITHA CHAMARTY</dc:creator>
  <cp:lastModifiedBy>Jyoshika Kandregula</cp:lastModifiedBy>
  <cp:revision>956</cp:revision>
  <dcterms:created xsi:type="dcterms:W3CDTF">2022-08-17T05:25:00Z</dcterms:created>
  <dcterms:modified xsi:type="dcterms:W3CDTF">2025-01-02T04:59:40Z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12973DA00244405DAFB7EF8FF12CDAD5_13</vt:lpwstr>
  </property>
  <property fmtid="{D5CDD505-2E9C-101B-9397-08002B2CF9AE}" pid="3" name="KSOProductBuildVer">
    <vt:lpwstr>1033-12.2.0.19805</vt:lpwstr>
  </property>
</Properties>
</file>