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86" r:id="rId4"/>
    <p:sldId id="289" r:id="rId5"/>
    <p:sldId id="290" r:id="rId6"/>
    <p:sldId id="291" r:id="rId7"/>
    <p:sldId id="295" r:id="rId8"/>
    <p:sldId id="294" r:id="rId9"/>
    <p:sldId id="301" r:id="rId10"/>
    <p:sldId id="287" r:id="rId11"/>
    <p:sldId id="293" r:id="rId12"/>
    <p:sldId id="310" r:id="rId13"/>
    <p:sldId id="311" r:id="rId14"/>
    <p:sldId id="296" r:id="rId15"/>
    <p:sldId id="297" r:id="rId16"/>
    <p:sldId id="299" r:id="rId17"/>
    <p:sldId id="300" r:id="rId18"/>
    <p:sldId id="302" r:id="rId19"/>
    <p:sldId id="303" r:id="rId20"/>
    <p:sldId id="304" r:id="rId21"/>
    <p:sldId id="309" r:id="rId22"/>
    <p:sldId id="305" r:id="rId23"/>
    <p:sldId id="306" r:id="rId24"/>
    <p:sldId id="31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984B68-C3C2-4333-AEAA-7C7B9EA45838}">
  <a:tblStyle styleId="{7C984B68-C3C2-4333-AEAA-7C7B9EA45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3:57:14.14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1,'3228'3227,"-3219"-3217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3:57:15.6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DE18002B-2987-C890-D0EF-9BEB205D7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BDAA6DE7-89E3-2230-2B66-FDAAEF85A1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764B4C2E-6C1B-5BA9-C861-2D9328EAA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2474E613-A63C-1207-5C25-E36A0439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B5D1D354-459C-2F10-9632-C82883AC40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3CD22C00-80EE-4A65-F841-F2A1E8F4F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2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CB153D73-30B6-9177-8C16-3E4B2F28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D5EC9093-1134-800C-CC9C-72B0A6E076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5E19EF94-56B9-A417-9450-21F696D2F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9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F2CCADCB-5D68-C56F-4AA1-FEC2216A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083EC550-4790-FED9-69A9-00EAF7CD70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B166BDC6-585C-D48B-CE24-4003BDEA2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4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6E79D3CB-B47E-D643-335B-BC5112EAC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2073694B-EC37-2C1B-13F8-A33D8AD4C2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A0AE0494-22B4-E66D-CC0A-1290F787D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9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1A88C5E3-FDAE-CDC6-B45B-C87759CA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8380949D-63D0-05FF-D228-3E4291522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CA5E8D6C-AE70-E759-F8EC-8379EE24A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2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1AA19035-DE1B-F60A-9A16-52ACBC14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ABABF123-FFED-6880-D36E-B48F7FB97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32C6238D-3D85-3C3A-7308-CF564B934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56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962D5F19-C640-FD2C-F1A8-5B8D8F48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E2DF77A0-39D7-C3CE-35CD-A4737A7BA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ABD66AF5-5DF9-2A1B-9D5D-5F414CFE3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27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5E61CE4E-6D7B-F659-B4E3-905103B97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2390E269-2A27-EC31-562D-FBE50608E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C2F250D4-FC47-63E8-8874-0A29D4C6BD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8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C84C1960-8921-BBB2-3F79-A9A205F52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6F06FEBA-58D7-7A6D-D1DD-2CEE1E5BE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61408465-5792-376D-E6AD-1869082AB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0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65B55867-5C57-463C-F109-23E1A9E7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461A3F12-FEB1-5FE9-B624-323C1A7B31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05E354B1-1EE3-F223-790D-2F80922B7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83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B4668D1A-2416-C328-69D3-B86AA4F6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32c30a97c_0_120:notes">
            <a:extLst>
              <a:ext uri="{FF2B5EF4-FFF2-40B4-BE49-F238E27FC236}">
                <a16:creationId xmlns:a16="http://schemas.microsoft.com/office/drawing/2014/main" id="{866EAC40-F97E-F1F4-D886-8455F5DF2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32c30a97c_0_120:notes">
            <a:extLst>
              <a:ext uri="{FF2B5EF4-FFF2-40B4-BE49-F238E27FC236}">
                <a16:creationId xmlns:a16="http://schemas.microsoft.com/office/drawing/2014/main" id="{CBF22765-7BB5-35FA-2125-E9AAE27A2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4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ocha/chinook-database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07575"/>
            <a:ext cx="85206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79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SREENIVASA INSTITUTE OF TECHNOLOGY AND MANAGEMENT STUDIES </a:t>
            </a:r>
            <a:endParaRPr sz="1679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79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(SITAMS) </a:t>
            </a:r>
            <a:endParaRPr sz="1679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79" dirty="0">
                <a:latin typeface="Times New Roman"/>
                <a:ea typeface="Times New Roman"/>
                <a:cs typeface="Times New Roman"/>
                <a:sym typeface="Times New Roman"/>
              </a:rPr>
              <a:t>(Approved by AICTE, New Delhi &amp; Affiliated to JNTUA, </a:t>
            </a:r>
            <a:r>
              <a:rPr lang="en-GB" sz="1679" dirty="0" err="1">
                <a:latin typeface="Times New Roman"/>
                <a:ea typeface="Times New Roman"/>
                <a:cs typeface="Times New Roman"/>
                <a:sym typeface="Times New Roman"/>
              </a:rPr>
              <a:t>Ananthapuramu</a:t>
            </a:r>
            <a:r>
              <a:rPr lang="en-GB" sz="1679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GB" sz="1679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679" dirty="0">
                <a:latin typeface="Times New Roman"/>
                <a:ea typeface="Times New Roman"/>
                <a:cs typeface="Times New Roman"/>
                <a:sym typeface="Times New Roman"/>
              </a:rPr>
              <a:t> Chittoor - 517127, A.P., India. </a:t>
            </a:r>
            <a:endParaRPr sz="1679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26" y="1569671"/>
            <a:ext cx="1141924" cy="111502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83812" y="2892759"/>
            <a:ext cx="777637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     Conversational Database Interaction Using LangChain and NLP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C02B6-B3EB-6976-80A1-2E5AD52B4EB6}"/>
              </a:ext>
            </a:extLst>
          </p:cNvPr>
          <p:cNvSpPr txBox="1"/>
          <p:nvPr/>
        </p:nvSpPr>
        <p:spPr>
          <a:xfrm>
            <a:off x="528762" y="3648007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: 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Mrs.R.Ramya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Mam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Associate Professor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CSE – 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98357-D143-C65C-BE4C-0700F9549AC3}"/>
              </a:ext>
            </a:extLst>
          </p:cNvPr>
          <p:cNvSpPr txBox="1"/>
          <p:nvPr/>
        </p:nvSpPr>
        <p:spPr>
          <a:xfrm>
            <a:off x="3991555" y="3623526"/>
            <a:ext cx="4987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:  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C.P. Susmitha	21751A3210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	C. Jyoshitha		21751A3211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	J. Hema Sree	21751A3221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DE861016-BFAD-CDD4-37B0-9BEA7977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B9E2BE5B-32FF-B0DF-F6AA-82634A4C6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</a:p>
        </p:txBody>
      </p:sp>
      <p:sp>
        <p:nvSpPr>
          <p:cNvPr id="152" name="Google Shape;152;p27">
            <a:extLst>
              <a:ext uri="{FF2B5EF4-FFF2-40B4-BE49-F238E27FC236}">
                <a16:creationId xmlns:a16="http://schemas.microsoft.com/office/drawing/2014/main" id="{50E7F1CF-AD52-521E-8132-66BEEA6C7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116" y="1282075"/>
            <a:ext cx="832341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Clr>
                <a:schemeClr val="dk1"/>
              </a:buClr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387DC-F00F-4721-5416-3172852F8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6" y="1073427"/>
            <a:ext cx="8329768" cy="3736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21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C228E829-A77E-847F-3214-ADBD15E11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4F668865-9C25-5920-7375-7AC0D2808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Explanation Of Architecture</a:t>
            </a:r>
          </a:p>
        </p:txBody>
      </p:sp>
      <p:sp>
        <p:nvSpPr>
          <p:cNvPr id="152" name="Google Shape;152;p27">
            <a:extLst>
              <a:ext uri="{FF2B5EF4-FFF2-40B4-BE49-F238E27FC236}">
                <a16:creationId xmlns:a16="http://schemas.microsoft.com/office/drawing/2014/main" id="{41D0672C-56E5-5C2B-1BCA-FC9003ECE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116" y="1282075"/>
            <a:ext cx="832341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Clr>
                <a:schemeClr val="dk1"/>
              </a:buClr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B349B-38B2-5775-A821-D00CC2E5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6" y="1081377"/>
            <a:ext cx="8425184" cy="37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5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EA7-DA74-66CE-33E8-0C4ED43C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– </a:t>
            </a:r>
            <a:r>
              <a:rPr lang="en-US" dirty="0" err="1">
                <a:solidFill>
                  <a:srgbClr val="FF0000"/>
                </a:solidFill>
              </a:rPr>
              <a:t>Usecase</a:t>
            </a:r>
            <a:r>
              <a:rPr lang="en-US" dirty="0">
                <a:solidFill>
                  <a:srgbClr val="FF0000"/>
                </a:solidFill>
              </a:rPr>
              <a:t> And Class Diagram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70D7-96C2-2F16-3489-8A64CB1E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32EAA-1F99-7DE5-D2D0-246A007C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7" y="1112185"/>
            <a:ext cx="3449438" cy="3496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4822F-996F-46CF-6DFA-CC707B16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480" y="1248354"/>
            <a:ext cx="4911920" cy="3202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4CF941-9404-EF19-C589-D3003FB1411C}"/>
                  </a:ext>
                </a:extLst>
              </p14:cNvPr>
              <p14:cNvContentPartPr/>
              <p14:nvPr/>
            </p14:nvContentPartPr>
            <p14:xfrm>
              <a:off x="852073" y="2645656"/>
              <a:ext cx="1165680" cy="116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4CF941-9404-EF19-C589-D3003FB141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953" y="2639536"/>
                <a:ext cx="117792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1805D3-78BB-C254-B5BD-76662F320CAB}"/>
                  </a:ext>
                </a:extLst>
              </p14:cNvPr>
              <p14:cNvContentPartPr/>
              <p14:nvPr/>
            </p14:nvContentPartPr>
            <p14:xfrm>
              <a:off x="333673" y="479449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1805D3-78BB-C254-B5BD-76662F320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553" y="478837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B4D5D-D861-AE98-63A9-A9E7C9AA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9871-E836-E0CB-CE83-D1E3A684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– Sequence Diagram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5795-7946-5705-6702-D78FB38AD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D7364-E1E3-596B-E905-BF8A48B5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4149"/>
            <a:ext cx="8520600" cy="3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4B6CA587-A8DE-3135-D892-8C37BFB4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F739E724-80B7-130A-F4AF-4C94DAA51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Necessary packages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C1CE-819F-AA67-87F4-A89DA6E58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102947"/>
            <a:ext cx="79816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MySQL, configure authentication, and set up a test database.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and necessary packages like MySQL connector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installation by checking MySQL connection and package availability.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F734F-622F-967F-0317-3C0F23869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" y="2111500"/>
            <a:ext cx="7863840" cy="2586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19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590516BF-C2FA-9155-484F-9DD47CD7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95B2E518-B0F1-0818-6359-CFE5F0D01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SQL Chain Setup - Configuring the MySQL Connection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EE2EC7-F67C-5720-6EE0-FB924FA3A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964317"/>
            <a:ext cx="852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secure connection between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MySQL using database credentials.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proper authentication by handling special characters in credentials.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and list available database tables to confirm a successful connection.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A24AB-5081-2CFC-A596-F8D7DC89D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" y="2241757"/>
            <a:ext cx="7911548" cy="272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24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D59EEC28-852D-DE06-0664-C99526E18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7B2027EF-00B4-BF4F-8A81-EE6024FEB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SQL Chain -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SQL Queries in the Chain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BEE86-0C10-33D9-3977-EB6FA3363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1827" y="1017725"/>
            <a:ext cx="79111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SQL queries within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interact with the MySQL database.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and analyze data efficiently by using structured query execution methods.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queries for better performance and minimal processing time.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17AB3-103F-046F-5DEB-92BA58489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0" y="2130951"/>
            <a:ext cx="7370860" cy="256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4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971BB2BE-BD48-C61F-117A-8B052B36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AC2D74E5-39D7-AD63-65AF-C753E5D24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SQL Chain -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Query Generation in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10D0A-E580-D302-DF5F-AFDEB8389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017885"/>
            <a:ext cx="79624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SQL queries dynamically based on user input and database schema.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prompt-based AI models to convert natural language questions into SQL.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AI-powered query generation with automated execution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35243-4D29-AD30-9D83-C09C5EE0CC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" y="2043485"/>
            <a:ext cx="7585545" cy="2576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55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1A69C032-C023-4917-40BB-8548B835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3A6C9F02-CE39-7F5E-97B2-885327287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the SQL Query 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7893F-99AC-FBD8-FE20-1A1E42944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6" y="879386"/>
            <a:ext cx="8017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Execution: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run_query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(query) function executes the generated SQL query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db.run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(query), fetching results from the database.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Pipeline: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full_chain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assigns the SQL query, schema, and response, executes the query, and passes the result to the language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87AA6-9B21-9C83-E992-D7270A3F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7" y="2149780"/>
            <a:ext cx="7679361" cy="28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B2166169-B694-202B-80DB-7452E136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23F9D1E6-1D55-A84D-8DF6-57F23E8FE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Response 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5A6CDC-14B1-5EA4-CD16-8F54AD674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6" y="879386"/>
            <a:ext cx="8017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takes a user question, generates an SQL query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sql_chain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executes it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full_chain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retrieves the NLP response.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extracts the SQL query and NLP answer safely, then prints a structured output displaying the question, query, and natural language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2712D-2C6E-7A25-331E-C551E1FC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47" y="2192775"/>
            <a:ext cx="5828307" cy="27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AI-powered NLP system that translates natural language queries into SQL for seamless database interaction. Automates SQL query generation and execution using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enabling data retrieval without SQL expertise. Enhances accessibility and decision-making by allowing non-technical users to extract insights from structured data effortlessly.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:- NLP, SQL,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0287-AD6D-68DB-998E-25A0B90E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AEB9-2A18-902A-3EC8-83FB4CAD8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1 : 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Who is the top-spending customer?</a:t>
            </a:r>
          </a:p>
          <a:p>
            <a:pPr marL="11430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08F2B-228C-E4B2-A77B-4501426F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4" y="1749573"/>
            <a:ext cx="6933537" cy="28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FC80-35AD-9DD8-0731-2547EDB3D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E68-1975-371A-28C6-0A971F32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Testing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EE2C6-7D02-4ACC-342E-3C2313E2A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2 :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Which playlist contains the most songs?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3F161-F41F-E0FE-1E0E-FF05FC2E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6" y="1810225"/>
            <a:ext cx="7013050" cy="27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D17-31F5-F7DA-D09E-A7C00301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 and Future enhancement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2B3BC-D133-F0F8-9F03-60C81BA8A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LangChain</a:t>
            </a:r>
            <a:r>
              <a:rPr lang="en-US" dirty="0">
                <a:solidFill>
                  <a:schemeClr val="tx1"/>
                </a:solidFill>
              </a:rPr>
              <a:t> with SQL streamlines database querying and analysis through natural language, improving efficiency and flexibility.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Future Enhancements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Improve </a:t>
            </a:r>
            <a:r>
              <a:rPr lang="en-US" dirty="0" err="1">
                <a:solidFill>
                  <a:schemeClr val="tx1"/>
                </a:solidFill>
              </a:rPr>
              <a:t>LangChain's</a:t>
            </a:r>
            <a:r>
              <a:rPr lang="en-US" dirty="0">
                <a:solidFill>
                  <a:schemeClr val="tx1"/>
                </a:solidFill>
              </a:rPr>
              <a:t> ability to generate complex and optimized SQL queries.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real-time data processing and enhanced security features like access control and encryption.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3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D4CC-E091-853E-60C4-E878C0D9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22E8-7F5E-799A-A4D6-CFF733F52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spcAft>
                <a:spcPts val="10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https://github.com/lerocha/chinook-database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Chowdhery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Narang S, Devlin J, Bosma M, Mishra G, et al., "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PaLM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Scaling language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pathways,"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arXiv:2204.02311, 2022​.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Dasgupta S, Ray S, Talukdar P, "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framework for building applications with LLM APIs,"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arXiv:2211.03786, 2022​.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Kojima T, Gu SS, Reid M,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Gribovic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Neubig G, "Large language models are zero-shot learners,"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arXiv:2207.04344, 2022​.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Scholak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Schubotz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Crain S, "Language models can explain their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language tasks,"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arXiv:2212.09783, 2022​.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Wei J, Tay Y, Raffel C,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P, et al., "Chain of thought prompting elicits reasoning in large language models,"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arXiv:2201.11903, 2022​.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spcAft>
                <a:spcPts val="1000"/>
              </a:spcAft>
              <a:buNone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1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AAB59-5B5C-8A42-82FC-752894B5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A6F7-182C-8452-5E8D-C4E665BB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32C14-D09E-312F-1C64-D48AC28FB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Guo J, Zhan Z, Gao Y, Xiao Y, Lou JG, et al., "Towards complex text-to-SQL in cross-domain database with intermediate representation," 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Annual Meeting of the Association for Computational Linguistics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Hwang W, Yim J, Park S, Seo M, "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WikiSQL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table-aware word contextualization,"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 Wang C, Liang P, Manning CD, "Rat-SQL: Relation-aware schema encoding and linking for text-to-SQL parsers," 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Association for Computational Linguistics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 Zhong V, Xiong C, Socher R, "Seq2SQL: Generating structured queries from natural language using reinforcement learning," </a:t>
            </a:r>
            <a:r>
              <a:rPr lang="en-IN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2023​.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AI-Augmented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Facilitating Natural Language SQL Queries for Non-Technical Users,     	Arpan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Shaileshbhai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Korat, 2024</a:t>
            </a:r>
          </a:p>
        </p:txBody>
      </p:sp>
    </p:spTree>
    <p:extLst>
      <p:ext uri="{BB962C8B-B14F-4D97-AF65-F5344CB8AC3E}">
        <p14:creationId xmlns:p14="http://schemas.microsoft.com/office/powerpoint/2010/main" val="195145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E95CA7B1-D632-6E72-3B17-8DDCDB8DD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F8085F3A-FBEB-25C4-83BE-CAF13193A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152" name="Google Shape;152;p27">
            <a:extLst>
              <a:ext uri="{FF2B5EF4-FFF2-40B4-BE49-F238E27FC236}">
                <a16:creationId xmlns:a16="http://schemas.microsoft.com/office/drawing/2014/main" id="{4D9C3B51-521C-1DEA-8BF1-9CD162FDC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integrates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SQL databases to enable natural language-based data retrieval without requiring SQL knowledge.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query structured datasets like Chinook using plain English, with AI dynamically converting queries into SQL and returning results.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enhances data accessibility, business intelligence, and decision-making, making database interactions more intuitive for non-technical users.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02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70D763D1-6211-D86B-EF3E-E79B4242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A4CD2ACE-A6D2-2161-DC95-C289F5029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Systems</a:t>
            </a:r>
          </a:p>
        </p:txBody>
      </p:sp>
      <p:sp>
        <p:nvSpPr>
          <p:cNvPr id="152" name="Google Shape;152;p27">
            <a:extLst>
              <a:ext uri="{FF2B5EF4-FFF2-40B4-BE49-F238E27FC236}">
                <a16:creationId xmlns:a16="http://schemas.microsoft.com/office/drawing/2014/main" id="{D68C7B2C-EBA3-C56F-FA7F-9820D691E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Expertise Required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Traditional systems require users to have SQL knowledge, making data retrieval inaccessible for non-technical users.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 Process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Manually writing SQL queries, debugging errors, and understanding database schemas slow down decision-making.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Flexibility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Fixed query structures restrict dynamic and conversational data exploration, making it difficult to adapt to varying user needs.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8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8DC97569-9C0C-AF5B-1F25-06622537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A35CC3E4-648C-FF78-10CA-4FE2AC721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Proposing Systems</a:t>
            </a:r>
          </a:p>
        </p:txBody>
      </p:sp>
      <p:sp>
        <p:nvSpPr>
          <p:cNvPr id="152" name="Google Shape;152;p27">
            <a:extLst>
              <a:ext uri="{FF2B5EF4-FFF2-40B4-BE49-F238E27FC236}">
                <a16:creationId xmlns:a16="http://schemas.microsoft.com/office/drawing/2014/main" id="{E44FA6DC-6E96-D2FF-1CB4-409C0A45B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NLP system that converts natural language queries into SQL, eliminating the need for SQL expertise.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query generation and execution using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LLMs, enabling seamless database interaction.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data accessibility and efficiency, allowing non-technical users to retrieve insights effortlessly.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5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53D17BA4-4AB6-615B-0A12-5EA1ECDA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>
            <a:extLst>
              <a:ext uri="{FF2B5EF4-FFF2-40B4-BE49-F238E27FC236}">
                <a16:creationId xmlns:a16="http://schemas.microsoft.com/office/drawing/2014/main" id="{3C0E48BE-5251-B9B6-D0BC-710288658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</a:p>
        </p:txBody>
      </p:sp>
      <p:sp>
        <p:nvSpPr>
          <p:cNvPr id="152" name="Google Shape;152;p27">
            <a:extLst>
              <a:ext uri="{FF2B5EF4-FFF2-40B4-BE49-F238E27FC236}">
                <a16:creationId xmlns:a16="http://schemas.microsoft.com/office/drawing/2014/main" id="{A6412744-5052-3C50-D135-64D9F095D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just">
              <a:buClr>
                <a:schemeClr val="dk1"/>
              </a:buClr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Rule-Based Approaches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Initial NL2SQL systems like PRECISE and NALIR relied on grammatical rules and semantic parsing, but lacked adaptability and required extensive manual updates.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Learning-Based Advancements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Models like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SQLNet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Rat-SQL improved SQL generation using deep learning and schema encoding, but struggled with complex queries and domain adaptation.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Large Language Models (LLMs) –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LLMs like GPT-3 and GPT-4 introduced few-shot learning and Chain-of-Thought prompting, improving query flexibility but facing challenges with ambiguity and conversational context.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 Chain's Modular NL2SQL Framework (Used in our project)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By integrating dynamic table selection, conversational memory, and hybrid query generation,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accessibility, accuracy, and real-time database interactions for non-technical users.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Referred from [10]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AI-Augmented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– Published in 2024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8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587C-B5B0-F67E-CB64-2807C496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CA02-3599-2DD9-1663-465E2A75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248E2-9516-3CCE-3A3A-9C79504B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0"/>
            <a:ext cx="9144000" cy="5141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53B9B-AB00-6C14-A85E-EE19042DA63F}"/>
              </a:ext>
            </a:extLst>
          </p:cNvPr>
          <p:cNvSpPr txBox="1"/>
          <p:nvPr/>
        </p:nvSpPr>
        <p:spPr>
          <a:xfrm>
            <a:off x="5391784" y="1150654"/>
            <a:ext cx="390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and How NL2SQL is implemented ?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8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4A48-9478-E698-AED2-04A64938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Literature Review Examples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070AD-28E9-0B57-8671-DE10124A4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5513"/>
              </p:ext>
            </p:extLst>
          </p:nvPr>
        </p:nvGraphicFramePr>
        <p:xfrm>
          <a:off x="469784" y="1208016"/>
          <a:ext cx="7810150" cy="377503"/>
        </p:xfrm>
        <a:graphic>
          <a:graphicData uri="http://schemas.openxmlformats.org/drawingml/2006/table">
            <a:tbl>
              <a:tblPr/>
              <a:tblGrid>
                <a:gridCol w="1532488">
                  <a:extLst>
                    <a:ext uri="{9D8B030D-6E8A-4147-A177-3AD203B41FA5}">
                      <a16:colId xmlns:a16="http://schemas.microsoft.com/office/drawing/2014/main" val="3469958239"/>
                    </a:ext>
                  </a:extLst>
                </a:gridCol>
                <a:gridCol w="2271037">
                  <a:extLst>
                    <a:ext uri="{9D8B030D-6E8A-4147-A177-3AD203B41FA5}">
                      <a16:colId xmlns:a16="http://schemas.microsoft.com/office/drawing/2014/main" val="537252044"/>
                    </a:ext>
                  </a:extLst>
                </a:gridCol>
                <a:gridCol w="2381819">
                  <a:extLst>
                    <a:ext uri="{9D8B030D-6E8A-4147-A177-3AD203B41FA5}">
                      <a16:colId xmlns:a16="http://schemas.microsoft.com/office/drawing/2014/main" val="2038115526"/>
                    </a:ext>
                  </a:extLst>
                </a:gridCol>
                <a:gridCol w="1624806">
                  <a:extLst>
                    <a:ext uri="{9D8B030D-6E8A-4147-A177-3AD203B41FA5}">
                      <a16:colId xmlns:a16="http://schemas.microsoft.com/office/drawing/2014/main" val="1598964122"/>
                    </a:ext>
                  </a:extLst>
                </a:gridCol>
              </a:tblGrid>
              <a:tr h="37750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Approach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Example Query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How It Worked?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Limitation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8734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AA3058-E31F-28CC-192E-6A46E6A1F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71545"/>
              </p:ext>
            </p:extLst>
          </p:nvPr>
        </p:nvGraphicFramePr>
        <p:xfrm>
          <a:off x="788564" y="1609835"/>
          <a:ext cx="7810149" cy="572700"/>
        </p:xfrm>
        <a:graphic>
          <a:graphicData uri="http://schemas.openxmlformats.org/drawingml/2006/table">
            <a:tbl>
              <a:tblPr/>
              <a:tblGrid>
                <a:gridCol w="1585421">
                  <a:extLst>
                    <a:ext uri="{9D8B030D-6E8A-4147-A177-3AD203B41FA5}">
                      <a16:colId xmlns:a16="http://schemas.microsoft.com/office/drawing/2014/main" val="2840078202"/>
                    </a:ext>
                  </a:extLst>
                </a:gridCol>
                <a:gridCol w="1442473">
                  <a:extLst>
                    <a:ext uri="{9D8B030D-6E8A-4147-A177-3AD203B41FA5}">
                      <a16:colId xmlns:a16="http://schemas.microsoft.com/office/drawing/2014/main" val="529757935"/>
                    </a:ext>
                  </a:extLst>
                </a:gridCol>
                <a:gridCol w="3131857">
                  <a:extLst>
                    <a:ext uri="{9D8B030D-6E8A-4147-A177-3AD203B41FA5}">
                      <a16:colId xmlns:a16="http://schemas.microsoft.com/office/drawing/2014/main" val="3669735691"/>
                    </a:ext>
                  </a:extLst>
                </a:gridCol>
                <a:gridCol w="1650398">
                  <a:extLst>
                    <a:ext uri="{9D8B030D-6E8A-4147-A177-3AD203B41FA5}">
                      <a16:colId xmlns:a16="http://schemas.microsoft.com/office/drawing/2014/main" val="1284005950"/>
                    </a:ext>
                  </a:extLst>
                </a:gridCol>
              </a:tblGrid>
              <a:tr h="572700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Rule-Based (PRECISE, NALIR)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"Show all albums released after 2010."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Manually defined rules parsed keywords to generate SQL (</a:t>
                      </a:r>
                      <a:r>
                        <a:rPr lang="en-US" sz="9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SELECT * FROM albums WHERE </a:t>
                      </a:r>
                      <a:r>
                        <a:rPr lang="en-US" sz="9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release_year</a:t>
                      </a:r>
                      <a:r>
                        <a:rPr lang="en-US" sz="9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 &gt; 2010;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 with complex queries like multi-table joins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4339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F0E7FCB-6E4B-15C8-A867-70E4011B4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268" y="4412368"/>
            <a:ext cx="146103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5F3DE6-5821-4A6B-B593-4FEE52127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9607"/>
              </p:ext>
            </p:extLst>
          </p:nvPr>
        </p:nvGraphicFramePr>
        <p:xfrm>
          <a:off x="788564" y="2189071"/>
          <a:ext cx="7961151" cy="831850"/>
        </p:xfrm>
        <a:graphic>
          <a:graphicData uri="http://schemas.openxmlformats.org/drawingml/2006/table">
            <a:tbl>
              <a:tblPr/>
              <a:tblGrid>
                <a:gridCol w="1481145">
                  <a:extLst>
                    <a:ext uri="{9D8B030D-6E8A-4147-A177-3AD203B41FA5}">
                      <a16:colId xmlns:a16="http://schemas.microsoft.com/office/drawing/2014/main" val="1774875548"/>
                    </a:ext>
                  </a:extLst>
                </a:gridCol>
                <a:gridCol w="1639838">
                  <a:extLst>
                    <a:ext uri="{9D8B030D-6E8A-4147-A177-3AD203B41FA5}">
                      <a16:colId xmlns:a16="http://schemas.microsoft.com/office/drawing/2014/main" val="898454811"/>
                    </a:ext>
                  </a:extLst>
                </a:gridCol>
                <a:gridCol w="3306125">
                  <a:extLst>
                    <a:ext uri="{9D8B030D-6E8A-4147-A177-3AD203B41FA5}">
                      <a16:colId xmlns:a16="http://schemas.microsoft.com/office/drawing/2014/main" val="1829361004"/>
                    </a:ext>
                  </a:extLst>
                </a:gridCol>
                <a:gridCol w="1534043">
                  <a:extLst>
                    <a:ext uri="{9D8B030D-6E8A-4147-A177-3AD203B41FA5}">
                      <a16:colId xmlns:a16="http://schemas.microsoft.com/office/drawing/2014/main" val="8386026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Learning (SQLNet, Rat-SQL)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"List the top 5 customers by total purchases."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deep learning to generate SQL (</a:t>
                      </a:r>
                      <a:r>
                        <a:rPr lang="en-US" sz="9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SELECT customer_id, SUM(total) FROM invoices GROUP BY customer_id ORDER BY SUM(total) DESC LIMIT 5;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huge labeled datasets for every schema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8556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533E785C-124C-47B4-1769-2F3F4E79F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2130" y="2188436"/>
            <a:ext cx="190432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E382D6-60E9-A47E-877C-9D408F347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89552"/>
              </p:ext>
            </p:extLst>
          </p:nvPr>
        </p:nvGraphicFramePr>
        <p:xfrm>
          <a:off x="788565" y="2882748"/>
          <a:ext cx="8043735" cy="831850"/>
        </p:xfrm>
        <a:graphic>
          <a:graphicData uri="http://schemas.openxmlformats.org/drawingml/2006/table">
            <a:tbl>
              <a:tblPr/>
              <a:tblGrid>
                <a:gridCol w="1523232">
                  <a:extLst>
                    <a:ext uri="{9D8B030D-6E8A-4147-A177-3AD203B41FA5}">
                      <a16:colId xmlns:a16="http://schemas.microsoft.com/office/drawing/2014/main" val="2531784232"/>
                    </a:ext>
                  </a:extLst>
                </a:gridCol>
                <a:gridCol w="1429700">
                  <a:extLst>
                    <a:ext uri="{9D8B030D-6E8A-4147-A177-3AD203B41FA5}">
                      <a16:colId xmlns:a16="http://schemas.microsoft.com/office/drawing/2014/main" val="779691906"/>
                    </a:ext>
                  </a:extLst>
                </a:gridCol>
                <a:gridCol w="3006380">
                  <a:extLst>
                    <a:ext uri="{9D8B030D-6E8A-4147-A177-3AD203B41FA5}">
                      <a16:colId xmlns:a16="http://schemas.microsoft.com/office/drawing/2014/main" val="4218189290"/>
                    </a:ext>
                  </a:extLst>
                </a:gridCol>
                <a:gridCol w="2084423">
                  <a:extLst>
                    <a:ext uri="{9D8B030D-6E8A-4147-A177-3AD203B41FA5}">
                      <a16:colId xmlns:a16="http://schemas.microsoft.com/office/drawing/2014/main" val="2812837921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LLMs (GPT-3, Few-Shot Learning)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"Find artists with more than 5 albums."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GPT-3 generated queries using few-shot learning (</a:t>
                      </a:r>
                      <a:r>
                        <a:rPr lang="en-US" sz="9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SELECT artist_id FROM albums GROUP BY artist_id HAVING COUNT(*) &gt; 5;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Struggled with ambiguous queries and lacked memory for follow-ups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483455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25B4F3A8-EB6D-D41C-BDFB-55EDE7B2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5289" y="2883066"/>
            <a:ext cx="192408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8C3D8A-FA96-504E-90CC-AED831EA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1639"/>
              </p:ext>
            </p:extLst>
          </p:nvPr>
        </p:nvGraphicFramePr>
        <p:xfrm>
          <a:off x="788564" y="3577696"/>
          <a:ext cx="7885651" cy="831850"/>
        </p:xfrm>
        <a:graphic>
          <a:graphicData uri="http://schemas.openxmlformats.org/drawingml/2006/table">
            <a:tbl>
              <a:tblPr/>
              <a:tblGrid>
                <a:gridCol w="1456418">
                  <a:extLst>
                    <a:ext uri="{9D8B030D-6E8A-4147-A177-3AD203B41FA5}">
                      <a16:colId xmlns:a16="http://schemas.microsoft.com/office/drawing/2014/main" val="4264075881"/>
                    </a:ext>
                  </a:extLst>
                </a:gridCol>
                <a:gridCol w="1613869">
                  <a:extLst>
                    <a:ext uri="{9D8B030D-6E8A-4147-A177-3AD203B41FA5}">
                      <a16:colId xmlns:a16="http://schemas.microsoft.com/office/drawing/2014/main" val="1838467204"/>
                    </a:ext>
                  </a:extLst>
                </a:gridCol>
                <a:gridCol w="2466726">
                  <a:extLst>
                    <a:ext uri="{9D8B030D-6E8A-4147-A177-3AD203B41FA5}">
                      <a16:colId xmlns:a16="http://schemas.microsoft.com/office/drawing/2014/main" val="4266595923"/>
                    </a:ext>
                  </a:extLst>
                </a:gridCol>
                <a:gridCol w="2348638">
                  <a:extLst>
                    <a:ext uri="{9D8B030D-6E8A-4147-A177-3AD203B41FA5}">
                      <a16:colId xmlns:a16="http://schemas.microsoft.com/office/drawing/2014/main" val="3858510051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rtl="0" fontAlgn="t"/>
                      <a:r>
                        <a:rPr lang="en-IN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LangChain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"Who are the top 5 customers and their total spend?"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context retention, schema awareness, and SQL optimization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generate correct queries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Solved previous challenges, enabling real-time, conversational database interactions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080355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89541B49-6FB4-523F-7859-043F4988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9159" y="3714916"/>
            <a:ext cx="188940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6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5E3-8AA4-5BDD-340A-A0F394E3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System Requirements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206C-4B48-0B58-03CD-07A01838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Hardware Requirements -</a:t>
            </a:r>
          </a:p>
          <a:p>
            <a:pPr marL="114300" indent="0">
              <a:buNone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Processor (CPU) - Intel Core i5 (8th Gen) / AMD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Ryzen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RAM - 8GB	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 - 10GB SSD (for database + dependencies)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Graphics (GPU) - Integrated GPU (for basic LLMs)	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 Connection - Required (for API access &amp; package installation)</a:t>
            </a:r>
          </a:p>
          <a:p>
            <a:pPr marL="114300" indent="0">
              <a:buNone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0">
              <a:buNone/>
            </a:pP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Requirements - </a:t>
            </a:r>
          </a:p>
          <a:p>
            <a:pPr marL="114300" indent="0">
              <a:buNone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Operating System - Windows 10 / 11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Version - Python 3.8+	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- MySQL 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Libraries -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langchain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-connector-python,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sqlalchemy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langchain_openai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pandas, requests	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 &amp; AI Model - Together AI API	(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mistralai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/Mistral-7B-Instruct-v0.1)</a:t>
            </a:r>
            <a:endParaRPr lang="en-IN" sz="1200" dirty="0">
              <a:solidFill>
                <a:srgbClr val="FF0000"/>
              </a:solidFill>
            </a:endParaRP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 / Code Editor - VS Code</a:t>
            </a:r>
          </a:p>
          <a:p>
            <a:pPr marL="114300" indent="0">
              <a:buNone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98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1540</Words>
  <Application>Microsoft Office PowerPoint</Application>
  <PresentationFormat>On-screen Show (16:9)</PresentationFormat>
  <Paragraphs>130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Roboto Mono</vt:lpstr>
      <vt:lpstr>Times New Roman</vt:lpstr>
      <vt:lpstr>Simple Light</vt:lpstr>
      <vt:lpstr>      SREENIVASA INSTITUTE OF TECHNOLOGY AND MANAGEMENT STUDIES  (SITAMS)  (Approved by AICTE, New Delhi &amp; Affiliated to JNTUA, Ananthapuramu)  Chittoor - 517127, A.P., India. </vt:lpstr>
      <vt:lpstr>Abstract</vt:lpstr>
      <vt:lpstr>Introduction</vt:lpstr>
      <vt:lpstr>Existing Systems</vt:lpstr>
      <vt:lpstr>Proposing Systems</vt:lpstr>
      <vt:lpstr>Literature Review</vt:lpstr>
      <vt:lpstr>PowerPoint Presentation</vt:lpstr>
      <vt:lpstr>Literature Review Examples</vt:lpstr>
      <vt:lpstr>System Requirements</vt:lpstr>
      <vt:lpstr>System Architecture</vt:lpstr>
      <vt:lpstr>Sample Explanation Of Architecture</vt:lpstr>
      <vt:lpstr>Design – Usecase And Class Diagram</vt:lpstr>
      <vt:lpstr>Design – Sequence Diagram</vt:lpstr>
      <vt:lpstr>Implementation of Necessary packages</vt:lpstr>
      <vt:lpstr>Implementation of SQL Chain Setup - Configuring the MySQL Connection</vt:lpstr>
      <vt:lpstr>Implementation of SQL Chain - Running SQL Queries in the Chain</vt:lpstr>
      <vt:lpstr>Implementation of SQL Chain - SQL Query Generation in LangChain</vt:lpstr>
      <vt:lpstr>Implementation of LangChain – Running the SQL Query </vt:lpstr>
      <vt:lpstr>Implementation of LangChain – NLP Response </vt:lpstr>
      <vt:lpstr>Testing </vt:lpstr>
      <vt:lpstr>Testing </vt:lpstr>
      <vt:lpstr>Conclusion and Future enhancement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 Jyoshitha</dc:creator>
  <cp:lastModifiedBy>C Jyoshitha</cp:lastModifiedBy>
  <cp:revision>19</cp:revision>
  <dcterms:modified xsi:type="dcterms:W3CDTF">2025-04-15T02:22:38Z</dcterms:modified>
</cp:coreProperties>
</file>