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D56DD35-6A4A-4A71-8B52-BB8CA15B3F6C}">
  <a:tblStyle styleId="{4D56DD35-6A4A-4A71-8B52-BB8CA15B3F6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fill>
          <a:solidFill>
            <a:srgbClr val="F8D6CC"/>
          </a:solidFill>
        </a:fill>
      </a:tcStyle>
    </a:band1H>
    <a:band2H>
      <a:tcTxStyle/>
    </a:band2H>
    <a:band1V>
      <a:tcTxStyle/>
      <a:tcStyle>
        <a:fill>
          <a:solidFill>
            <a:srgbClr val="F8D6CC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3d354236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653d354236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5245d02d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5245d02d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f696198bf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f696198bf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53d354236_2_1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653d354236_2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f5ab2d16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f5ab2d16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f5ab2d16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f5ab2d16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f696198b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f696198b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f696198b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f696198b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696198bf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696198bf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f696198bf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f696198bf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f5ab2d1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f5ab2d1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3d354236_2_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653d354236_2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53d354236_2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653d354236_2_1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MPP means, it has its own </a:t>
            </a:r>
            <a:r>
              <a:rPr lang="en"/>
              <a:t>executing</a:t>
            </a:r>
            <a:r>
              <a:rPr lang="en"/>
              <a:t> engine. It </a:t>
            </a:r>
            <a:r>
              <a:rPr lang="en"/>
              <a:t>does not</a:t>
            </a:r>
            <a:r>
              <a:rPr lang="en"/>
              <a:t> convert into MapReduce.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open source MPP SQL query engine for a data stored in a cluster which is running apache hadoop.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Impala takes just seconds to process the </a:t>
            </a:r>
            <a:r>
              <a:rPr lang="en"/>
              <a:t>queries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653d354236_2_1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f696198bf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f696198bf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is best for same kind of queries needs to be processed several times.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Faster with MPP and no MR.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stores data as columns.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parquet(structured),Avro (structured),Text (unstructured)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5ab2d16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5ab2d16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f58afbe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f58afbe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245d02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5245d02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5245d02d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5245d02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tutorialspoint.com/impala/index.htm" TargetMode="External"/><Relationship Id="rId4" Type="http://schemas.openxmlformats.org/officeDocument/2006/relationships/hyperlink" Target="https://www.simplilearn.com/working-with-hive-and-impala-tutorial" TargetMode="External"/><Relationship Id="rId5" Type="http://schemas.openxmlformats.org/officeDocument/2006/relationships/hyperlink" Target="https://www.youtube.com/watch?v=3PgpOZ8SpLA" TargetMode="External"/><Relationship Id="rId6" Type="http://schemas.openxmlformats.org/officeDocument/2006/relationships/hyperlink" Target="https://www.educba.com/hive-vs-impala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3.jpg"/><Relationship Id="rId5" Type="http://schemas.openxmlformats.org/officeDocument/2006/relationships/image" Target="../media/image3.jpg"/><Relationship Id="rId6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4434901" y="115456"/>
            <a:ext cx="5653317" cy="21668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Times New Roman"/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APACHE  IMPALA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160902" y="3652625"/>
            <a:ext cx="4983000" cy="1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14300" lvl="1" marL="2171700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JYOSHNA BOPPIDI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42900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AKHILA GANDRA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42900" rtl="0" algn="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SATYAVRATH INJAMURI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14300" lvl="1" marL="2171700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PREETHAM POTU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42900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/>
          <p:nvPr/>
        </p:nvSpPr>
        <p:spPr>
          <a:xfrm flipH="1">
            <a:off x="0" y="0"/>
            <a:ext cx="4629586" cy="51435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4518115" cy="5143500"/>
          </a:xfrm>
          <a:custGeom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pache impala" id="65" name="Google Shape;65;p14"/>
          <p:cNvPicPr preferRelativeResize="0"/>
          <p:nvPr/>
        </p:nvPicPr>
        <p:blipFill rotWithShape="1">
          <a:blip r:embed="rId3">
            <a:alphaModFix/>
          </a:blip>
          <a:srcRect b="9541" l="0" r="-2" t="11528"/>
          <a:stretch/>
        </p:blipFill>
        <p:spPr>
          <a:xfrm>
            <a:off x="688487" y="366903"/>
            <a:ext cx="2287981" cy="338356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628650" y="273848"/>
            <a:ext cx="7886700" cy="72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Impala Query Execution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628650" y="994151"/>
            <a:ext cx="7886700" cy="3638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Intermediate results are streamed between impalad(s)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Query results are streamed back to client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975" y="1899950"/>
            <a:ext cx="6822076" cy="29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7086600" y="4708800"/>
            <a:ext cx="20574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Akhila Gandra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6457950" y="4767275"/>
            <a:ext cx="2686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Features of Impala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628650" y="11494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processing speed.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latency.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parallel processing.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map reduce.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Hadoop security.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Distributions are typically cloudera mapr, Amazon EMR.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of type MPP.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6635850" y="4506000"/>
            <a:ext cx="25080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Preetham Potu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6457950" y="4767275"/>
            <a:ext cx="26121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628650" y="-2"/>
            <a:ext cx="78867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Impala Vs Hive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2" name="Google Shape;192;p25"/>
          <p:cNvGraphicFramePr/>
          <p:nvPr/>
        </p:nvGraphicFramePr>
        <p:xfrm>
          <a:off x="628650" y="813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{4D56DD35-6A4A-4A71-8B52-BB8CA15B3F6C}</a:tableStyleId>
              </a:tblPr>
              <a:tblGrid>
                <a:gridCol w="3943350"/>
                <a:gridCol w="3943350"/>
              </a:tblGrid>
              <a:tr h="623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Impala</a:t>
                      </a:r>
                      <a:endParaRPr sz="20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Hive</a:t>
                      </a:r>
                      <a:endParaRPr sz="20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702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Impala is very fast in processing with low latency </a:t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Hive is slow with high latency compared to impala.</a:t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63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Impala does not supports fault tolerance and complex types.</a:t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Hive supports fault tolerance and complex types.</a:t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63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Impala is developed using C++. </a:t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Hive is developed using Java language.</a:t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709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Impala provides JDBC and ODBC API’s.</a:t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Hive provides JDBC, ODBC, Thrift API’s. </a:t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62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Impala provide support for interactive computing </a:t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Hive does not provide any support for interactive computing.</a:t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93" name="Google Shape;193;p25"/>
          <p:cNvSpPr txBox="1"/>
          <p:nvPr/>
        </p:nvSpPr>
        <p:spPr>
          <a:xfrm>
            <a:off x="6882150" y="4795775"/>
            <a:ext cx="22620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Preetham Potu</a:t>
            </a:r>
            <a:endParaRPr/>
          </a:p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6457950" y="4767275"/>
            <a:ext cx="2686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Impala shell commands</a:t>
            </a:r>
            <a:endParaRPr b="1" sz="2400"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628650" y="1085251"/>
            <a:ext cx="7886700" cy="3547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Impala shell commands are classified as: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commands: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history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shell (or) !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 | quit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6144000" y="46327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Satyavrath Injamuri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6457950" y="4767275"/>
            <a:ext cx="26859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628650" y="297450"/>
            <a:ext cx="8515200" cy="484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specific options: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Set/unset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Profile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and database specific options: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6461975" y="4456200"/>
            <a:ext cx="26820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Satyavrath Injamuri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7"/>
          <p:cNvSpPr txBox="1"/>
          <p:nvPr>
            <p:ph idx="12" type="sldNum"/>
          </p:nvPr>
        </p:nvSpPr>
        <p:spPr>
          <a:xfrm>
            <a:off x="6457950" y="4767275"/>
            <a:ext cx="2682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870" y="0"/>
            <a:ext cx="91708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628650" y="1369226"/>
            <a:ext cx="7886700" cy="377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https://www.tutorialspoint.com/impala/index.htm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https://www.simplilearn.com/working-with-hive-and-impala-tutorial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https://www.youtube.com/watch?v=3PgpOZ8SpLA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https://www.educba.com/hive-vs-impala/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6725"/>
            <a:ext cx="1981182" cy="26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52400" y="4003250"/>
            <a:ext cx="19812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Jyoshna Boppidi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6601" y="1106725"/>
            <a:ext cx="2031225" cy="26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565800" y="4003250"/>
            <a:ext cx="4182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Akhila Gandra           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Preetham Potu          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1" y="1106725"/>
            <a:ext cx="2176675" cy="26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3050" y="1106725"/>
            <a:ext cx="2110325" cy="26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6849050" y="3993900"/>
            <a:ext cx="22731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Satyavrath Injamuri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52400" y="297450"/>
            <a:ext cx="3677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363072" y="353194"/>
            <a:ext cx="3285757" cy="4419078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42079" y="263116"/>
            <a:ext cx="2555243" cy="760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6" name="Google Shape;86;p16"/>
          <p:cNvGrpSpPr/>
          <p:nvPr/>
        </p:nvGrpSpPr>
        <p:grpSpPr>
          <a:xfrm>
            <a:off x="3860775" y="357133"/>
            <a:ext cx="4885276" cy="4411214"/>
            <a:chOff x="0" y="1903"/>
            <a:chExt cx="6513702" cy="5881618"/>
          </a:xfrm>
        </p:grpSpPr>
        <p:sp>
          <p:nvSpPr>
            <p:cNvPr id="87" name="Google Shape;87;p16"/>
            <p:cNvSpPr/>
            <p:nvPr/>
          </p:nvSpPr>
          <p:spPr>
            <a:xfrm>
              <a:off x="0" y="1903"/>
              <a:ext cx="6513603" cy="811257"/>
            </a:xfrm>
            <a:prstGeom prst="roundRect">
              <a:avLst>
                <a:gd fmla="val 10000" name="adj"/>
              </a:avLst>
            </a:prstGeom>
            <a:solidFill>
              <a:srgbClr val="D5A6B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245405" y="184436"/>
              <a:ext cx="446191" cy="44619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937002" y="1903"/>
              <a:ext cx="5576601" cy="811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937002" y="1903"/>
              <a:ext cx="5576601" cy="811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400" lIns="64400" spcFirstLastPara="1" rIns="64400" wrap="square" tIns="64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i="0" lang="en" sz="1800" u="none" cap="none" strike="noStrike">
                  <a:latin typeface="Times New Roman"/>
                  <a:ea typeface="Times New Roman"/>
                  <a:cs typeface="Times New Roman"/>
                  <a:sym typeface="Times New Roman"/>
                </a:rPr>
                <a:t>Impala Overview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0" y="1015975"/>
              <a:ext cx="6513603" cy="811257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245405" y="1198508"/>
              <a:ext cx="446191" cy="44619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937002" y="1015975"/>
              <a:ext cx="5576601" cy="811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937002" y="1015975"/>
              <a:ext cx="5576601" cy="811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400" lIns="64400" spcFirstLastPara="1" rIns="64400" wrap="square" tIns="64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i="0" lang="en" sz="1800" u="none" cap="none" strike="noStrike">
                  <a:latin typeface="Times New Roman"/>
                  <a:ea typeface="Times New Roman"/>
                  <a:cs typeface="Times New Roman"/>
                  <a:sym typeface="Times New Roman"/>
                </a:rPr>
                <a:t>Why Impala?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0" y="2030048"/>
              <a:ext cx="6513603" cy="811257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937002" y="2030048"/>
              <a:ext cx="5576601" cy="811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937002" y="2030048"/>
              <a:ext cx="5576601" cy="811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400" lIns="64400" spcFirstLastPara="1" rIns="64400" wrap="square" tIns="64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Impala </a:t>
              </a: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Architecture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0" y="3044120"/>
              <a:ext cx="6513600" cy="811200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245455" y="2212636"/>
              <a:ext cx="446100" cy="4461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937002" y="3044120"/>
              <a:ext cx="5576601" cy="811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937002" y="3044120"/>
              <a:ext cx="5576700" cy="8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400" lIns="64400" spcFirstLastPara="1" rIns="64400" wrap="square" tIns="644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Impala </a:t>
              </a:r>
              <a:r>
                <a:rPr lang="e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vs Hive</a:t>
              </a: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0" y="4058192"/>
              <a:ext cx="6513603" cy="811257"/>
            </a:xfrm>
            <a:prstGeom prst="roundRect">
              <a:avLst>
                <a:gd fmla="val 1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245455" y="4240758"/>
              <a:ext cx="446100" cy="4461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937002" y="4058192"/>
              <a:ext cx="5576601" cy="811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937002" y="4058209"/>
              <a:ext cx="5576700" cy="8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400" lIns="64400" spcFirstLastPara="1" rIns="64400" wrap="square" tIns="64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i="0" lang="en" sz="1800" u="none" cap="none" strike="noStrike">
                  <a:latin typeface="Times New Roman"/>
                  <a:ea typeface="Times New Roman"/>
                  <a:cs typeface="Times New Roman"/>
                  <a:sym typeface="Times New Roman"/>
                </a:rPr>
                <a:t>Impala </a:t>
              </a:r>
              <a:r>
                <a:rPr lang="e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shell commands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0" y="5072264"/>
              <a:ext cx="6513603" cy="811257"/>
            </a:xfrm>
            <a:prstGeom prst="roundRect">
              <a:avLst>
                <a:gd fmla="val 10000" name="adj"/>
              </a:avLst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245405" y="5254797"/>
              <a:ext cx="446191" cy="446191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937002" y="5072264"/>
              <a:ext cx="5576601" cy="811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937002" y="5072264"/>
              <a:ext cx="5576601" cy="811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400" lIns="64400" spcFirstLastPara="1" rIns="64400" wrap="square" tIns="64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i="0" lang="en" sz="1800" u="none" cap="none" strike="noStrike">
                  <a:latin typeface="Times New Roman"/>
                  <a:ea typeface="Times New Roman"/>
                  <a:cs typeface="Times New Roman"/>
                  <a:sym typeface="Times New Roman"/>
                </a:rPr>
                <a:t>ands-on creating a table in Impala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descr="Image result for apache impala" id="110" name="Google Shape;110;p16"/>
          <p:cNvPicPr preferRelativeResize="0"/>
          <p:nvPr/>
        </p:nvPicPr>
        <p:blipFill rotWithShape="1">
          <a:blip r:embed="rId8">
            <a:alphaModFix/>
          </a:blip>
          <a:srcRect b="9541" l="0" r="-2" t="11528"/>
          <a:stretch/>
        </p:blipFill>
        <p:spPr>
          <a:xfrm>
            <a:off x="475709" y="1113502"/>
            <a:ext cx="2287981" cy="356119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/>
          <p:nvPr/>
        </p:nvSpPr>
        <p:spPr>
          <a:xfrm>
            <a:off x="4076329" y="2810354"/>
            <a:ext cx="334500" cy="3345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6274950" y="4772275"/>
            <a:ext cx="22881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Jyoshna Boppidi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457950" y="4765825"/>
            <a:ext cx="2288100" cy="334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Overview:</a:t>
            </a:r>
            <a:endParaRPr b="1" sz="2400"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source massively parallel processing(MPP) SQL query engine developed by Cloudera.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written in C++ and Java.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provides high performance and low latency compared to other SQL engines for Hadoop.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Impala uses same metadata, ODBC driver as Apache Hive, providing a familiar and unified platform for batch-oriented or real-time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queries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40625" y="4523800"/>
            <a:ext cx="2203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Jyoshna Boppidi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457950" y="4767275"/>
            <a:ext cx="2686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Why Impala?</a:t>
            </a:r>
            <a:endParaRPr b="1"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552450" y="1184400"/>
            <a:ext cx="8515200" cy="3897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helps to communicate with HDFS or HBase using SQL queries in a faster when compared to Hive.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supports in-memory data processing.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read almost all file formats such as Parquet, Avro,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by hadoop.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162907" y="2817079"/>
            <a:ext cx="1572000" cy="379800"/>
          </a:xfrm>
          <a:prstGeom prst="rect">
            <a:avLst/>
          </a:prstGeom>
          <a:solidFill>
            <a:srgbClr val="599BD5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PIG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2162907" y="3819379"/>
            <a:ext cx="5697300" cy="548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HDFS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2162908" y="3276013"/>
            <a:ext cx="4041000" cy="4641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YARN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6288260" y="3265462"/>
            <a:ext cx="1572000" cy="474900"/>
          </a:xfrm>
          <a:prstGeom prst="rect">
            <a:avLst/>
          </a:prstGeom>
          <a:solidFill>
            <a:srgbClr val="548135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IMPALA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3842124" y="2816975"/>
            <a:ext cx="1706100" cy="379800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HIVE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7171925" y="4697325"/>
            <a:ext cx="19722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Jyoshna Boppidi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6457950" y="4767275"/>
            <a:ext cx="2609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268050"/>
            <a:ext cx="7947975" cy="32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628650" y="396600"/>
            <a:ext cx="78612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 addition to Impala shell, you can communicate with Impala using the Hue browser.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6791900" y="4746900"/>
            <a:ext cx="2352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Jyoshna Boppidi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6457950" y="4767275"/>
            <a:ext cx="26265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52950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mpala Architecture</a:t>
            </a:r>
            <a:endParaRPr b="1" sz="2400"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529500" y="1127850"/>
            <a:ext cx="7886700" cy="350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Impala is an MPP (Massive Parallel Processing) query execution engine that runs on a number of systems in the Hadoop cluster.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three components. Impala daemon (Impalad), Impala Statestore, and Impala metadata or metastore.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6928225" y="4387475"/>
            <a:ext cx="2215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Akhila Gandra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6457950" y="4767275"/>
            <a:ext cx="2686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Impala Query Execution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-150" y="1093375"/>
            <a:ext cx="9144000" cy="405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Request Arrives through JDBC/ODBC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375" y="1693975"/>
            <a:ext cx="6221476" cy="29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6621350" y="4505975"/>
            <a:ext cx="25227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Akhila Gandra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6457950" y="4767275"/>
            <a:ext cx="26121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</a:t>
            </a: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628650" y="304425"/>
            <a:ext cx="7886700" cy="489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Impala Query Execution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628650" y="794050"/>
            <a:ext cx="7886700" cy="383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2.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Planner turns request into collections of plan fragments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Coordinator initiates execution on impalad(s) local to data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863" y="1718050"/>
            <a:ext cx="6714275" cy="27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6457950" y="4767275"/>
            <a:ext cx="2686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7056025" y="4839225"/>
            <a:ext cx="178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Akhila Gandra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