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399" r:id="rId4"/>
    <p:sldId id="400" r:id="rId5"/>
    <p:sldId id="258" r:id="rId6"/>
    <p:sldId id="259" r:id="rId7"/>
    <p:sldId id="433" r:id="rId8"/>
    <p:sldId id="375" r:id="rId9"/>
    <p:sldId id="376" r:id="rId10"/>
    <p:sldId id="396" r:id="rId11"/>
    <p:sldId id="392" r:id="rId12"/>
    <p:sldId id="268" r:id="rId13"/>
    <p:sldId id="430" r:id="rId14"/>
    <p:sldId id="429" r:id="rId15"/>
    <p:sldId id="407" r:id="rId16"/>
    <p:sldId id="432" r:id="rId17"/>
    <p:sldId id="431" r:id="rId18"/>
    <p:sldId id="387" r:id="rId19"/>
    <p:sldId id="434" r:id="rId20"/>
    <p:sldId id="435" r:id="rId21"/>
    <p:sldId id="436" r:id="rId22"/>
    <p:sldId id="383" r:id="rId23"/>
    <p:sldId id="290"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09" y="1619276"/>
            <a:ext cx="9144000" cy="707886"/>
          </a:xfrm>
          <a:prstGeom prst="rect">
            <a:avLst/>
          </a:prstGeom>
          <a:noFill/>
        </p:spPr>
        <p:txBody>
          <a:bodyPr wrap="square" rtlCol="0">
            <a:spAutoFit/>
          </a:bodyPr>
          <a:lstStyle/>
          <a:p>
            <a:pPr algn="ctr"/>
            <a:r>
              <a:rPr lang="en-US" sz="2000" b="1" dirty="0">
                <a:ln w="1905"/>
                <a:effectLst>
                  <a:innerShdw blurRad="69850" dist="43180" dir="5400000">
                    <a:srgbClr val="000000">
                      <a:alpha val="65000"/>
                    </a:srgbClr>
                  </a:innerShdw>
                </a:effectLst>
              </a:rPr>
              <a:t>PREDICTING DIABETES IN PREGNANT WOMANS AND NEONATAL MELLITUS IN NEW BORN CHILD USING MACHINE LEARNING</a:t>
            </a:r>
          </a:p>
        </p:txBody>
      </p:sp>
      <p:sp>
        <p:nvSpPr>
          <p:cNvPr id="3" name="TextBox 2"/>
          <p:cNvSpPr txBox="1"/>
          <p:nvPr/>
        </p:nvSpPr>
        <p:spPr>
          <a:xfrm>
            <a:off x="5029200" y="2847663"/>
            <a:ext cx="5029200" cy="1477328"/>
          </a:xfrm>
          <a:prstGeom prst="rect">
            <a:avLst/>
          </a:prstGeom>
          <a:noFill/>
        </p:spPr>
        <p:txBody>
          <a:bodyPr wrap="square" rtlCol="0">
            <a:spAutoFit/>
          </a:bodyPr>
          <a:lstStyle/>
          <a:p>
            <a:r>
              <a:rPr lang="en-US" b="1" dirty="0">
                <a:solidFill>
                  <a:schemeClr val="tx2">
                    <a:lumMod val="75000"/>
                  </a:schemeClr>
                </a:solidFill>
              </a:rPr>
              <a:t>Name of the student:</a:t>
            </a:r>
          </a:p>
          <a:p>
            <a:endParaRPr lang="en-US" b="1" dirty="0">
              <a:solidFill>
                <a:schemeClr val="tx2">
                  <a:lumMod val="75000"/>
                </a:schemeClr>
              </a:solidFill>
            </a:endParaRPr>
          </a:p>
          <a:p>
            <a:r>
              <a:rPr lang="en-US" b="1" dirty="0">
                <a:solidFill>
                  <a:schemeClr val="tx2">
                    <a:lumMod val="75000"/>
                  </a:schemeClr>
                </a:solidFill>
              </a:rPr>
              <a:t>G. Mahendra   (21H55A0504)</a:t>
            </a:r>
          </a:p>
          <a:p>
            <a:r>
              <a:rPr lang="en-US" b="1" dirty="0">
                <a:solidFill>
                  <a:schemeClr val="tx2">
                    <a:lumMod val="75000"/>
                  </a:schemeClr>
                </a:solidFill>
              </a:rPr>
              <a:t>H. Lakshman  (21H55A0508)</a:t>
            </a:r>
          </a:p>
          <a:p>
            <a:r>
              <a:rPr lang="en-US" b="1" dirty="0">
                <a:solidFill>
                  <a:schemeClr val="tx2">
                    <a:lumMod val="75000"/>
                  </a:schemeClr>
                </a:solidFill>
              </a:rPr>
              <a:t>M. </a:t>
            </a:r>
            <a:r>
              <a:rPr lang="en-US" b="1" dirty="0" err="1">
                <a:solidFill>
                  <a:schemeClr val="tx2">
                    <a:lumMod val="75000"/>
                  </a:schemeClr>
                </a:solidFill>
              </a:rPr>
              <a:t>Jyoshna</a:t>
            </a:r>
            <a:r>
              <a:rPr lang="en-US" b="1" dirty="0">
                <a:solidFill>
                  <a:schemeClr val="tx2">
                    <a:lumMod val="75000"/>
                  </a:schemeClr>
                </a:solidFill>
              </a:rPr>
              <a:t>     (21H55A0513)</a:t>
            </a:r>
          </a:p>
        </p:txBody>
      </p:sp>
      <p:sp>
        <p:nvSpPr>
          <p:cNvPr id="4" name="TextBox 3"/>
          <p:cNvSpPr txBox="1"/>
          <p:nvPr/>
        </p:nvSpPr>
        <p:spPr>
          <a:xfrm>
            <a:off x="155575" y="4419600"/>
            <a:ext cx="5181600" cy="86177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err="1"/>
              <a:t>Mr.J.Ranjith</a:t>
            </a:r>
            <a:r>
              <a:rPr lang="en-US" sz="2000" b="1" dirty="0"/>
              <a:t> </a:t>
            </a:r>
            <a:r>
              <a:rPr lang="en-US" sz="1600" b="1" dirty="0"/>
              <a:t>(Assistant professor)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609600" y="2819383"/>
            <a:ext cx="5029200" cy="400110"/>
          </a:xfrm>
          <a:prstGeom prst="rect">
            <a:avLst/>
          </a:prstGeom>
          <a:noFill/>
        </p:spPr>
        <p:txBody>
          <a:bodyPr wrap="square" rtlCol="0">
            <a:spAutoFit/>
          </a:bodyPr>
          <a:lstStyle/>
          <a:p>
            <a:r>
              <a:rPr lang="en-US" sz="2000" b="1" dirty="0">
                <a:solidFill>
                  <a:schemeClr val="tx2">
                    <a:lumMod val="75000"/>
                  </a:schemeClr>
                </a:solidFill>
              </a:rPr>
              <a:t>Batch No.: 76</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803DCF60-C7F9-454E-5188-67510F3CC555}"/>
              </a:ext>
            </a:extLst>
          </p:cNvPr>
          <p:cNvSpPr txBox="1"/>
          <p:nvPr/>
        </p:nvSpPr>
        <p:spPr>
          <a:xfrm>
            <a:off x="609600" y="2514600"/>
            <a:ext cx="7772400"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Diabetes is a chronic condition that affects millions of individuals all over the world and can have major health repercussions, particularly during pregnancy. Gestational diabetes mellitus (GDM) is a frequent condition that can result in neonatal mellitus in neonates. Early identification and treatment of GDM are critical for avoiding negative effects for both the mother and the child. Current GDM detection approaches rely heavily on blood glucose tests and clinical risk factors.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a:extLst>
              <a:ext uri="{FF2B5EF4-FFF2-40B4-BE49-F238E27FC236}">
                <a16:creationId xmlns:a16="http://schemas.microsoft.com/office/drawing/2014/main" id="{273562D9-F3AD-5907-CB4A-FE2D54DF94AC}"/>
              </a:ext>
            </a:extLst>
          </p:cNvPr>
          <p:cNvSpPr txBox="1"/>
          <p:nvPr/>
        </p:nvSpPr>
        <p:spPr>
          <a:xfrm>
            <a:off x="793473" y="2362200"/>
            <a:ext cx="7557053" cy="286232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potential of machine learning to predict gestational diabetes and neonatal mellitus is promising and encompasses several potential advancements and areas of exploration. Here are some key aspects that offer significant opportunities for further development. </a:t>
            </a:r>
          </a:p>
          <a:p>
            <a:pPr algn="just"/>
            <a:r>
              <a:rPr lang="en-US" sz="2000" dirty="0">
                <a:latin typeface="Times New Roman" panose="02020603050405020304" pitchFamily="18" charset="0"/>
                <a:cs typeface="Times New Roman" panose="02020603050405020304" pitchFamily="18" charset="0"/>
              </a:rPr>
              <a:t>Accuracy- Researchers can focus on refining existing machine learning models and developing more advanced algorithms to improve the accuracy of predictions. This involves incorporating additional data sources, such as genetic information or novel biomarkers, to enhance the predictive power of the models.</a:t>
            </a:r>
          </a:p>
        </p:txBody>
      </p:sp>
    </p:spTree>
    <p:extLst>
      <p:ext uri="{BB962C8B-B14F-4D97-AF65-F5344CB8AC3E}">
        <p14:creationId xmlns:p14="http://schemas.microsoft.com/office/powerpoint/2010/main" val="1896597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973436000"/>
              </p:ext>
            </p:extLst>
          </p:nvPr>
        </p:nvGraphicFramePr>
        <p:xfrm>
          <a:off x="76201" y="533401"/>
          <a:ext cx="8991599" cy="6290030"/>
        </p:xfrm>
        <a:graphic>
          <a:graphicData uri="http://schemas.openxmlformats.org/drawingml/2006/table">
            <a:tbl>
              <a:tblPr firstRow="1" bandRow="1">
                <a:tableStyleId>{5C22544A-7EE6-4342-B048-85BDC9FD1C3A}</a:tableStyleId>
              </a:tblPr>
              <a:tblGrid>
                <a:gridCol w="534385">
                  <a:extLst>
                    <a:ext uri="{9D8B030D-6E8A-4147-A177-3AD203B41FA5}">
                      <a16:colId xmlns:a16="http://schemas.microsoft.com/office/drawing/2014/main" val="432745929"/>
                    </a:ext>
                  </a:extLst>
                </a:gridCol>
                <a:gridCol w="1450471">
                  <a:extLst>
                    <a:ext uri="{9D8B030D-6E8A-4147-A177-3AD203B41FA5}">
                      <a16:colId xmlns:a16="http://schemas.microsoft.com/office/drawing/2014/main" val="1998233565"/>
                    </a:ext>
                  </a:extLst>
                </a:gridCol>
                <a:gridCol w="1374131">
                  <a:extLst>
                    <a:ext uri="{9D8B030D-6E8A-4147-A177-3AD203B41FA5}">
                      <a16:colId xmlns:a16="http://schemas.microsoft.com/office/drawing/2014/main" val="3760181125"/>
                    </a:ext>
                  </a:extLst>
                </a:gridCol>
                <a:gridCol w="1832175">
                  <a:extLst>
                    <a:ext uri="{9D8B030D-6E8A-4147-A177-3AD203B41FA5}">
                      <a16:colId xmlns:a16="http://schemas.microsoft.com/office/drawing/2014/main" val="1470764825"/>
                    </a:ext>
                  </a:extLst>
                </a:gridCol>
                <a:gridCol w="1832175">
                  <a:extLst>
                    <a:ext uri="{9D8B030D-6E8A-4147-A177-3AD203B41FA5}">
                      <a16:colId xmlns:a16="http://schemas.microsoft.com/office/drawing/2014/main" val="3423994347"/>
                    </a:ext>
                  </a:extLst>
                </a:gridCol>
                <a:gridCol w="1968262">
                  <a:extLst>
                    <a:ext uri="{9D8B030D-6E8A-4147-A177-3AD203B41FA5}">
                      <a16:colId xmlns:a16="http://schemas.microsoft.com/office/drawing/2014/main" val="635663868"/>
                    </a:ext>
                  </a:extLst>
                </a:gridCol>
              </a:tblGrid>
              <a:tr h="717806">
                <a:tc>
                  <a:txBody>
                    <a:bodyPr/>
                    <a:lstStyle/>
                    <a:p>
                      <a:pPr algn="l"/>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Problem Statement/ 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Results/Remarks</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Accuracy</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061184">
                <a:tc>
                  <a:txBody>
                    <a:bodyPr/>
                    <a:lstStyle/>
                    <a:p>
                      <a:pPr algn="l"/>
                      <a:r>
                        <a:rPr lang="en-US" dirty="0"/>
                        <a:t>1</a:t>
                      </a:r>
                      <a:endParaRPr lang="en-IN" dirty="0"/>
                    </a:p>
                  </a:txBody>
                  <a:tcPr/>
                </a:tc>
                <a:tc>
                  <a:txBody>
                    <a:bodyPr/>
                    <a:lstStyle/>
                    <a:p>
                      <a:pPr algn="l"/>
                      <a:r>
                        <a:rPr lang="en-IN" sz="1100" dirty="0" err="1"/>
                        <a:t>AVSriniva</a:t>
                      </a:r>
                      <a:r>
                        <a:rPr lang="en-IN" sz="1100" dirty="0"/>
                        <a:t>, </a:t>
                      </a:r>
                    </a:p>
                    <a:p>
                      <a:pPr algn="l"/>
                      <a:r>
                        <a:rPr lang="en-IN" sz="1100" dirty="0" err="1"/>
                        <a:t>Abbireddy</a:t>
                      </a:r>
                      <a:r>
                        <a:rPr lang="en-IN" sz="1100" dirty="0"/>
                        <a:t> </a:t>
                      </a:r>
                    </a:p>
                    <a:p>
                      <a:pPr algn="l"/>
                      <a:r>
                        <a:rPr lang="en-IN" sz="1100" dirty="0"/>
                        <a:t>Ramya, </a:t>
                      </a:r>
                    </a:p>
                    <a:p>
                      <a:pPr algn="l"/>
                      <a:r>
                        <a:rPr lang="en-IN" sz="1100" dirty="0" err="1"/>
                        <a:t>G.Chandralekha</a:t>
                      </a:r>
                      <a:endParaRPr lang="en-IN" sz="1100" dirty="0">
                        <a:solidFill>
                          <a:schemeClr val="dk1"/>
                        </a:solidFill>
                        <a:effectLst/>
                        <a:latin typeface="+mj-lt"/>
                        <a:ea typeface="+mn-ea"/>
                        <a:cs typeface="Times New Roman" panose="02020603050405020304" pitchFamily="18" charset="0"/>
                      </a:endParaRPr>
                    </a:p>
                    <a:p>
                      <a:pPr algn="l"/>
                      <a:r>
                        <a:rPr lang="en-IN" sz="1100" dirty="0">
                          <a:solidFill>
                            <a:schemeClr val="dk1"/>
                          </a:solidFill>
                          <a:effectLst/>
                          <a:latin typeface="+mj-lt"/>
                          <a:ea typeface="+mn-ea"/>
                          <a:cs typeface="Times New Roman" panose="02020603050405020304" pitchFamily="18" charset="0"/>
                        </a:rPr>
                        <a:t>(2022)</a:t>
                      </a:r>
                      <a:r>
                        <a:rPr lang="en-IN" sz="1100" b="1" dirty="0">
                          <a:solidFill>
                            <a:schemeClr val="dk1"/>
                          </a:solidFill>
                          <a:effectLst/>
                          <a:latin typeface="+mj-lt"/>
                          <a:ea typeface="+mn-ea"/>
                          <a:cs typeface="Times New Roman" panose="02020603050405020304" pitchFamily="18" charset="0"/>
                        </a:rPr>
                        <a:t> </a:t>
                      </a:r>
                      <a:r>
                        <a:rPr lang="en-IN" sz="1100" dirty="0">
                          <a:latin typeface="+mj-lt"/>
                          <a:cs typeface="Times New Roman" panose="02020603050405020304" pitchFamily="18" charset="0"/>
                        </a:rPr>
                        <a:t> </a:t>
                      </a:r>
                    </a:p>
                  </a:txBody>
                  <a:tcPr/>
                </a:tc>
                <a:tc>
                  <a:txBody>
                    <a:bodyPr/>
                    <a:lstStyle/>
                    <a:p>
                      <a:r>
                        <a:rPr lang="en-IN" sz="1050" dirty="0">
                          <a:solidFill>
                            <a:schemeClr val="dk1"/>
                          </a:solidFill>
                          <a:effectLst/>
                          <a:latin typeface="+mn-lt"/>
                          <a:ea typeface="+mn-ea"/>
                          <a:cs typeface="+mn-cs"/>
                        </a:rPr>
                        <a:t>“Prediction of diabetes using Machine Learning”</a:t>
                      </a:r>
                    </a:p>
                    <a:p>
                      <a:endParaRPr lang="en-IN" dirty="0"/>
                    </a:p>
                  </a:txBody>
                  <a:tcPr/>
                </a:tc>
                <a:tc>
                  <a:txBody>
                    <a:bodyPr/>
                    <a:lstStyle/>
                    <a:p>
                      <a:r>
                        <a:rPr lang="en-IN" sz="1050" dirty="0">
                          <a:solidFill>
                            <a:schemeClr val="dk1"/>
                          </a:solidFill>
                          <a:effectLst/>
                          <a:latin typeface="+mn-lt"/>
                          <a:ea typeface="+mn-ea"/>
                          <a:cs typeface="+mn-cs"/>
                        </a:rPr>
                        <a:t>Random Forest,</a:t>
                      </a:r>
                    </a:p>
                    <a:p>
                      <a:r>
                        <a:rPr lang="en-IN" sz="1050" dirty="0">
                          <a:solidFill>
                            <a:schemeClr val="dk1"/>
                          </a:solidFill>
                          <a:effectLst/>
                          <a:latin typeface="+mn-lt"/>
                          <a:ea typeface="+mn-ea"/>
                          <a:cs typeface="+mn-cs"/>
                        </a:rPr>
                        <a:t>SVM,</a:t>
                      </a:r>
                    </a:p>
                    <a:p>
                      <a:r>
                        <a:rPr lang="en-US" sz="1050" dirty="0">
                          <a:solidFill>
                            <a:schemeClr val="dk1"/>
                          </a:solidFill>
                          <a:effectLst/>
                          <a:latin typeface="+mn-lt"/>
                          <a:ea typeface="+mn-ea"/>
                          <a:cs typeface="+mn-cs"/>
                        </a:rPr>
                        <a:t>Logistic Regression.</a:t>
                      </a:r>
                      <a:endParaRPr lang="en-IN" sz="1050" dirty="0"/>
                    </a:p>
                  </a:txBody>
                  <a:tcPr/>
                </a:tc>
                <a:tc>
                  <a:txBody>
                    <a:bodyPr/>
                    <a:lstStyle/>
                    <a:p>
                      <a:pPr algn="l"/>
                      <a:r>
                        <a:rPr lang="en-IN" sz="1050" dirty="0">
                          <a:solidFill>
                            <a:schemeClr val="dk1"/>
                          </a:solidFill>
                          <a:effectLst/>
                          <a:latin typeface="+mn-lt"/>
                          <a:ea typeface="+mn-ea"/>
                          <a:cs typeface="+mn-cs"/>
                        </a:rPr>
                        <a:t>When compared to other models, Random Forest provided the best accuracy </a:t>
                      </a:r>
                      <a:endParaRPr lang="en-IN" sz="1050" dirty="0"/>
                    </a:p>
                  </a:txBody>
                  <a:tcPr/>
                </a:tc>
                <a:tc>
                  <a:txBody>
                    <a:bodyPr/>
                    <a:lstStyle/>
                    <a:p>
                      <a:pPr algn="l"/>
                      <a:r>
                        <a:rPr lang="en-IN" sz="1200" dirty="0">
                          <a:solidFill>
                            <a:schemeClr val="dk1"/>
                          </a:solidFill>
                          <a:effectLst/>
                          <a:latin typeface="+mn-lt"/>
                          <a:ea typeface="+mn-ea"/>
                          <a:cs typeface="+mn-cs"/>
                        </a:rPr>
                        <a:t>92%</a:t>
                      </a:r>
                      <a:endParaRPr lang="en-IN" sz="1200" dirty="0"/>
                    </a:p>
                  </a:txBody>
                  <a:tcPr/>
                </a:tc>
                <a:extLst>
                  <a:ext uri="{0D108BD9-81ED-4DB2-BD59-A6C34878D82A}">
                    <a16:rowId xmlns:a16="http://schemas.microsoft.com/office/drawing/2014/main" val="3097843794"/>
                  </a:ext>
                </a:extLst>
              </a:tr>
              <a:tr h="1313644">
                <a:tc>
                  <a:txBody>
                    <a:bodyPr/>
                    <a:lstStyle/>
                    <a:p>
                      <a:pPr algn="l"/>
                      <a:r>
                        <a:rPr lang="en-US" dirty="0"/>
                        <a:t>2</a:t>
                      </a:r>
                      <a:endParaRPr lang="en-IN" dirty="0"/>
                    </a:p>
                  </a:txBody>
                  <a:tcPr/>
                </a:tc>
                <a:tc>
                  <a:txBody>
                    <a:bodyPr/>
                    <a:lstStyle/>
                    <a:p>
                      <a:pPr algn="l"/>
                      <a:r>
                        <a:rPr lang="en-IN" sz="1100" dirty="0"/>
                        <a:t>Quan Zou, </a:t>
                      </a:r>
                      <a:r>
                        <a:rPr lang="en-IN" sz="1100" dirty="0" err="1"/>
                        <a:t>Kaiyang</a:t>
                      </a:r>
                      <a:r>
                        <a:rPr lang="en-IN" sz="1100" dirty="0"/>
                        <a:t> Qu, </a:t>
                      </a:r>
                    </a:p>
                    <a:p>
                      <a:pPr algn="l"/>
                      <a:r>
                        <a:rPr lang="en-IN" sz="1100" dirty="0" err="1"/>
                        <a:t>Yamei</a:t>
                      </a:r>
                      <a:r>
                        <a:rPr lang="en-IN" sz="1100" dirty="0"/>
                        <a:t> Luo</a:t>
                      </a:r>
                      <a:endParaRPr lang="en-IN" sz="1100" dirty="0">
                        <a:solidFill>
                          <a:schemeClr val="dk1"/>
                        </a:solidFill>
                        <a:effectLst/>
                        <a:latin typeface="+mn-lt"/>
                        <a:ea typeface="+mn-ea"/>
                        <a:cs typeface="+mn-cs"/>
                      </a:endParaRPr>
                    </a:p>
                    <a:p>
                      <a:pPr algn="l"/>
                      <a:r>
                        <a:rPr lang="en-IN" sz="1100" dirty="0">
                          <a:solidFill>
                            <a:schemeClr val="dk1"/>
                          </a:solidFill>
                          <a:effectLst/>
                          <a:latin typeface="+mn-lt"/>
                          <a:ea typeface="+mn-ea"/>
                          <a:cs typeface="+mn-cs"/>
                        </a:rPr>
                        <a:t>(2018)</a:t>
                      </a:r>
                      <a:r>
                        <a:rPr lang="en-IN" sz="1100" b="1" dirty="0">
                          <a:solidFill>
                            <a:schemeClr val="dk1"/>
                          </a:solidFill>
                          <a:effectLst/>
                          <a:latin typeface="+mn-lt"/>
                          <a:ea typeface="+mn-ea"/>
                          <a:cs typeface="+mn-cs"/>
                        </a:rPr>
                        <a:t> </a:t>
                      </a:r>
                      <a:r>
                        <a:rPr lang="en-IN" sz="1100" dirty="0"/>
                        <a:t> </a:t>
                      </a:r>
                    </a:p>
                    <a:p>
                      <a:pPr algn="l"/>
                      <a:endParaRPr lang="en-IN" dirty="0"/>
                    </a:p>
                  </a:txBody>
                  <a:tcPr/>
                </a:tc>
                <a:tc>
                  <a:txBody>
                    <a:bodyPr/>
                    <a:lstStyle/>
                    <a:p>
                      <a:pPr algn="l"/>
                      <a:r>
                        <a:rPr lang="en-IN" sz="1050" b="1" dirty="0">
                          <a:solidFill>
                            <a:schemeClr val="dk1"/>
                          </a:solidFill>
                          <a:effectLst/>
                          <a:latin typeface="+mn-lt"/>
                          <a:ea typeface="+mn-ea"/>
                          <a:cs typeface="+mn-cs"/>
                        </a:rPr>
                        <a:t>“</a:t>
                      </a:r>
                      <a:r>
                        <a:rPr lang="en-IN" sz="1050" dirty="0">
                          <a:solidFill>
                            <a:schemeClr val="dk1"/>
                          </a:solidFill>
                          <a:effectLst/>
                          <a:latin typeface="+mn-lt"/>
                          <a:ea typeface="+mn-ea"/>
                          <a:cs typeface="+mn-cs"/>
                        </a:rPr>
                        <a:t>Predicting </a:t>
                      </a:r>
                    </a:p>
                    <a:p>
                      <a:pPr algn="l"/>
                      <a:r>
                        <a:rPr lang="en-IN" sz="1050" dirty="0">
                          <a:solidFill>
                            <a:schemeClr val="dk1"/>
                          </a:solidFill>
                          <a:effectLst/>
                          <a:latin typeface="+mn-lt"/>
                          <a:ea typeface="+mn-ea"/>
                          <a:cs typeface="+mn-cs"/>
                        </a:rPr>
                        <a:t>Diabetes </a:t>
                      </a:r>
                    </a:p>
                    <a:p>
                      <a:pPr algn="l"/>
                      <a:r>
                        <a:rPr lang="en-IN" sz="1050" dirty="0">
                          <a:solidFill>
                            <a:schemeClr val="dk1"/>
                          </a:solidFill>
                          <a:effectLst/>
                          <a:latin typeface="+mn-lt"/>
                          <a:ea typeface="+mn-ea"/>
                          <a:cs typeface="+mn-cs"/>
                        </a:rPr>
                        <a:t>Mellitus with </a:t>
                      </a:r>
                    </a:p>
                    <a:p>
                      <a:pPr algn="l"/>
                      <a:r>
                        <a:rPr lang="en-IN" sz="1050" dirty="0">
                          <a:solidFill>
                            <a:schemeClr val="dk1"/>
                          </a:solidFill>
                          <a:effectLst/>
                          <a:latin typeface="+mn-lt"/>
                          <a:ea typeface="+mn-ea"/>
                          <a:cs typeface="+mn-cs"/>
                        </a:rPr>
                        <a:t>Machine </a:t>
                      </a:r>
                    </a:p>
                    <a:p>
                      <a:pPr algn="l"/>
                      <a:r>
                        <a:rPr lang="en-IN" sz="1050" dirty="0">
                          <a:solidFill>
                            <a:schemeClr val="dk1"/>
                          </a:solidFill>
                          <a:effectLst/>
                          <a:latin typeface="+mn-lt"/>
                          <a:ea typeface="+mn-ea"/>
                          <a:cs typeface="+mn-cs"/>
                        </a:rPr>
                        <a:t>Learning </a:t>
                      </a:r>
                    </a:p>
                    <a:p>
                      <a:pPr algn="l"/>
                      <a:r>
                        <a:rPr lang="en-IN" sz="1050" dirty="0">
                          <a:solidFill>
                            <a:schemeClr val="dk1"/>
                          </a:solidFill>
                          <a:effectLst/>
                          <a:latin typeface="+mn-lt"/>
                          <a:ea typeface="+mn-ea"/>
                          <a:cs typeface="+mn-cs"/>
                        </a:rPr>
                        <a:t>Techniques</a:t>
                      </a:r>
                      <a:r>
                        <a:rPr lang="en-IN" sz="1050" b="1" dirty="0">
                          <a:solidFill>
                            <a:schemeClr val="dk1"/>
                          </a:solidFill>
                          <a:effectLst/>
                          <a:latin typeface="+mn-lt"/>
                          <a:ea typeface="+mn-ea"/>
                          <a:cs typeface="+mn-cs"/>
                        </a:rPr>
                        <a:t>” </a:t>
                      </a:r>
                      <a:endParaRPr lang="en-IN" sz="1050" dirty="0">
                        <a:solidFill>
                          <a:schemeClr val="dk1"/>
                        </a:solidFill>
                        <a:effectLst/>
                        <a:latin typeface="+mn-lt"/>
                        <a:ea typeface="+mn-ea"/>
                        <a:cs typeface="+mn-cs"/>
                      </a:endParaRPr>
                    </a:p>
                    <a:p>
                      <a:pPr algn="l"/>
                      <a:endParaRPr lang="en-IN" dirty="0"/>
                    </a:p>
                  </a:txBody>
                  <a:tcPr/>
                </a:tc>
                <a:tc>
                  <a:txBody>
                    <a:bodyPr/>
                    <a:lstStyle/>
                    <a:p>
                      <a:pPr algn="l"/>
                      <a:r>
                        <a:rPr lang="en-US" sz="1050" dirty="0">
                          <a:solidFill>
                            <a:schemeClr val="dk1"/>
                          </a:solidFill>
                          <a:effectLst/>
                          <a:latin typeface="+mn-lt"/>
                          <a:ea typeface="+mn-ea"/>
                          <a:cs typeface="+mn-cs"/>
                        </a:rPr>
                        <a:t>Random forest , Decision tree , Neural network</a:t>
                      </a:r>
                      <a:endParaRPr lang="en-IN" sz="1050" dirty="0"/>
                    </a:p>
                  </a:txBody>
                  <a:tcPr/>
                </a:tc>
                <a:tc>
                  <a:txBody>
                    <a:bodyPr/>
                    <a:lstStyle/>
                    <a:p>
                      <a:pPr algn="l"/>
                      <a:r>
                        <a:rPr lang="en-IN" sz="1050" dirty="0">
                          <a:solidFill>
                            <a:schemeClr val="dk1"/>
                          </a:solidFill>
                          <a:effectLst/>
                          <a:latin typeface="+mn-lt"/>
                          <a:ea typeface="+mn-ea"/>
                          <a:cs typeface="+mn-cs"/>
                        </a:rPr>
                        <a:t>When all of the characteristics were considered, the prediction with random forest had the maximum accuracy </a:t>
                      </a:r>
                      <a:endParaRPr lang="en-IN" sz="1050" dirty="0"/>
                    </a:p>
                  </a:txBody>
                  <a:tcPr/>
                </a:tc>
                <a:tc>
                  <a:txBody>
                    <a:bodyPr/>
                    <a:lstStyle/>
                    <a:p>
                      <a:pPr algn="l"/>
                      <a:r>
                        <a:rPr lang="en-IN" sz="1200" dirty="0">
                          <a:solidFill>
                            <a:schemeClr val="dk1"/>
                          </a:solidFill>
                          <a:effectLst/>
                          <a:latin typeface="+mn-lt"/>
                          <a:ea typeface="+mn-ea"/>
                          <a:cs typeface="+mn-cs"/>
                        </a:rPr>
                        <a:t>0.8084</a:t>
                      </a:r>
                      <a:endParaRPr lang="en-IN" sz="1200" dirty="0"/>
                    </a:p>
                  </a:txBody>
                  <a:tcPr/>
                </a:tc>
                <a:extLst>
                  <a:ext uri="{0D108BD9-81ED-4DB2-BD59-A6C34878D82A}">
                    <a16:rowId xmlns:a16="http://schemas.microsoft.com/office/drawing/2014/main" val="3396774005"/>
                  </a:ext>
                </a:extLst>
              </a:tr>
              <a:tr h="1630730">
                <a:tc>
                  <a:txBody>
                    <a:bodyPr/>
                    <a:lstStyle/>
                    <a:p>
                      <a:pPr algn="l"/>
                      <a:r>
                        <a:rPr lang="en-IN" dirty="0"/>
                        <a:t>3</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dirty="0" err="1">
                          <a:solidFill>
                            <a:schemeClr val="dk1"/>
                          </a:solidFill>
                          <a:effectLst/>
                          <a:latin typeface="+mn-lt"/>
                          <a:ea typeface="+mn-ea"/>
                          <a:cs typeface="+mn-cs"/>
                        </a:rPr>
                        <a:t>Zahura</a:t>
                      </a:r>
                      <a:r>
                        <a:rPr lang="en-IN" sz="1100" dirty="0">
                          <a:solidFill>
                            <a:schemeClr val="dk1"/>
                          </a:solidFill>
                          <a:effectLst/>
                          <a:latin typeface="+mn-lt"/>
                          <a:ea typeface="+mn-ea"/>
                          <a:cs typeface="+mn-cs"/>
                        </a:rPr>
                        <a:t> Zaman , Md. </a:t>
                      </a:r>
                      <a:r>
                        <a:rPr lang="en-IN" sz="1100" dirty="0" err="1">
                          <a:solidFill>
                            <a:schemeClr val="dk1"/>
                          </a:solidFill>
                          <a:effectLst/>
                          <a:latin typeface="+mn-lt"/>
                          <a:ea typeface="+mn-ea"/>
                          <a:cs typeface="+mn-cs"/>
                        </a:rPr>
                        <a:t>Ashrak</a:t>
                      </a:r>
                      <a:r>
                        <a:rPr lang="en-IN" sz="1100" dirty="0">
                          <a:solidFill>
                            <a:schemeClr val="dk1"/>
                          </a:solidFill>
                          <a:effectLst/>
                          <a:latin typeface="+mn-lt"/>
                          <a:ea typeface="+mn-ea"/>
                          <a:cs typeface="+mn-cs"/>
                        </a:rPr>
                        <a:t> Al Arif </a:t>
                      </a:r>
                      <a:r>
                        <a:rPr lang="en-IN" sz="1100" dirty="0" err="1">
                          <a:solidFill>
                            <a:schemeClr val="dk1"/>
                          </a:solidFill>
                          <a:effectLst/>
                          <a:latin typeface="+mn-lt"/>
                          <a:ea typeface="+mn-ea"/>
                          <a:cs typeface="+mn-cs"/>
                        </a:rPr>
                        <a:t>Shohas</a:t>
                      </a:r>
                      <a:r>
                        <a:rPr lang="en-IN" sz="1100" dirty="0">
                          <a:solidFill>
                            <a:schemeClr val="dk1"/>
                          </a:solidFill>
                          <a:effectLst/>
                          <a:latin typeface="+mn-lt"/>
                          <a:ea typeface="+mn-ea"/>
                          <a:cs typeface="+mn-cs"/>
                        </a:rPr>
                        <a:t>, </a:t>
                      </a:r>
                      <a:r>
                        <a:rPr lang="en-IN" sz="1100" dirty="0" err="1">
                          <a:solidFill>
                            <a:schemeClr val="dk1"/>
                          </a:solidFill>
                          <a:effectLst/>
                          <a:latin typeface="+mn-lt"/>
                          <a:ea typeface="+mn-ea"/>
                          <a:cs typeface="+mn-cs"/>
                        </a:rPr>
                        <a:t>Mahedi</a:t>
                      </a:r>
                      <a:r>
                        <a:rPr lang="en-IN" sz="1100" dirty="0">
                          <a:solidFill>
                            <a:schemeClr val="dk1"/>
                          </a:solidFill>
                          <a:effectLst/>
                          <a:latin typeface="+mn-lt"/>
                          <a:ea typeface="+mn-ea"/>
                          <a:cs typeface="+mn-cs"/>
                        </a:rPr>
                        <a:t> Hasan ,</a:t>
                      </a:r>
                      <a:r>
                        <a:rPr lang="en-IN" sz="1100" dirty="0" err="1">
                          <a:solidFill>
                            <a:schemeClr val="dk1"/>
                          </a:solidFill>
                          <a:effectLst/>
                          <a:latin typeface="+mn-lt"/>
                          <a:ea typeface="+mn-ea"/>
                          <a:cs typeface="+mn-cs"/>
                        </a:rPr>
                        <a:t>Meherab</a:t>
                      </a:r>
                      <a:r>
                        <a:rPr lang="en-IN" sz="1100" dirty="0">
                          <a:solidFill>
                            <a:schemeClr val="dk1"/>
                          </a:solidFill>
                          <a:effectLst/>
                          <a:latin typeface="+mn-lt"/>
                          <a:ea typeface="+mn-ea"/>
                          <a:cs typeface="+mn-cs"/>
                        </a:rPr>
                        <a:t> Hossain</a:t>
                      </a:r>
                    </a:p>
                    <a:p>
                      <a:r>
                        <a:rPr lang="en-US" sz="1100" dirty="0">
                          <a:solidFill>
                            <a:schemeClr val="dk1"/>
                          </a:solidFill>
                          <a:effectLst/>
                          <a:latin typeface="+mn-lt"/>
                          <a:ea typeface="+mn-ea"/>
                          <a:cs typeface="+mn-cs"/>
                        </a:rPr>
                        <a:t>(2022)</a:t>
                      </a:r>
                      <a:endParaRPr lang="en-IN" sz="1100" dirty="0"/>
                    </a:p>
                  </a:txBody>
                  <a:tcPr/>
                </a:tc>
                <a:tc>
                  <a:txBody>
                    <a:bodyPr/>
                    <a:lstStyle/>
                    <a:p>
                      <a:r>
                        <a:rPr lang="en-IN" sz="1100" dirty="0">
                          <a:solidFill>
                            <a:schemeClr val="dk1"/>
                          </a:solidFill>
                          <a:effectLst/>
                          <a:latin typeface="+mn-lt"/>
                          <a:ea typeface="+mn-ea"/>
                          <a:cs typeface="+mn-cs"/>
                        </a:rPr>
                        <a:t>“Assessing Machine Learning Methods for Predicting Diabetes among Pregnant Women.”</a:t>
                      </a:r>
                    </a:p>
                    <a:p>
                      <a:endParaRPr lang="en-IN" sz="1800" dirty="0">
                        <a:solidFill>
                          <a:schemeClr val="dk1"/>
                        </a:solidFill>
                        <a:effectLst/>
                        <a:latin typeface="+mn-lt"/>
                        <a:ea typeface="+mn-ea"/>
                        <a:cs typeface="+mn-cs"/>
                      </a:endParaRPr>
                    </a:p>
                    <a:p>
                      <a:endParaRPr lang="en-IN" dirty="0"/>
                    </a:p>
                  </a:txBody>
                  <a:tcPr/>
                </a:tc>
                <a:tc>
                  <a:txBody>
                    <a:bodyPr/>
                    <a:lstStyle/>
                    <a:p>
                      <a:r>
                        <a:rPr lang="en-IN" sz="1100" dirty="0">
                          <a:solidFill>
                            <a:schemeClr val="dk1"/>
                          </a:solidFill>
                          <a:effectLst/>
                          <a:latin typeface="+mn-lt"/>
                          <a:ea typeface="+mn-ea"/>
                          <a:cs typeface="+mn-cs"/>
                        </a:rPr>
                        <a:t>SVM,</a:t>
                      </a:r>
                    </a:p>
                    <a:p>
                      <a:r>
                        <a:rPr lang="en-IN" sz="1100" dirty="0">
                          <a:solidFill>
                            <a:schemeClr val="dk1"/>
                          </a:solidFill>
                          <a:effectLst/>
                          <a:latin typeface="+mn-lt"/>
                          <a:ea typeface="+mn-ea"/>
                          <a:cs typeface="+mn-cs"/>
                        </a:rPr>
                        <a:t>Decision tree,</a:t>
                      </a:r>
                    </a:p>
                    <a:p>
                      <a:r>
                        <a:rPr lang="en-IN" sz="1100" dirty="0">
                          <a:solidFill>
                            <a:schemeClr val="dk1"/>
                          </a:solidFill>
                          <a:effectLst/>
                          <a:latin typeface="+mn-lt"/>
                          <a:ea typeface="+mn-ea"/>
                          <a:cs typeface="+mn-cs"/>
                        </a:rPr>
                        <a:t>Naive Bayes.</a:t>
                      </a:r>
                    </a:p>
                    <a:p>
                      <a:pPr algn="l"/>
                      <a:endParaRPr lang="en-IN" dirty="0"/>
                    </a:p>
                  </a:txBody>
                  <a:tcPr/>
                </a:tc>
                <a:tc>
                  <a:txBody>
                    <a:bodyPr/>
                    <a:lstStyle/>
                    <a:p>
                      <a:pPr algn="l"/>
                      <a:r>
                        <a:rPr lang="en-US" sz="1100" dirty="0">
                          <a:solidFill>
                            <a:schemeClr val="dk1"/>
                          </a:solidFill>
                          <a:effectLst/>
                          <a:latin typeface="+mn-lt"/>
                          <a:ea typeface="+mn-ea"/>
                          <a:cs typeface="+mn-cs"/>
                        </a:rPr>
                        <a:t>The most accurate method was determined to be logistic regression </a:t>
                      </a:r>
                      <a:endParaRPr lang="en-IN" sz="1100" dirty="0"/>
                    </a:p>
                  </a:txBody>
                  <a:tcPr/>
                </a:tc>
                <a:tc>
                  <a:txBody>
                    <a:bodyPr/>
                    <a:lstStyle/>
                    <a:p>
                      <a:pPr algn="l"/>
                      <a:r>
                        <a:rPr lang="en-US" sz="1100" dirty="0">
                          <a:solidFill>
                            <a:schemeClr val="dk1"/>
                          </a:solidFill>
                          <a:effectLst/>
                          <a:latin typeface="+mn-lt"/>
                          <a:ea typeface="+mn-ea"/>
                          <a:cs typeface="+mn-cs"/>
                        </a:rPr>
                        <a:t>78.01 </a:t>
                      </a:r>
                      <a:r>
                        <a:rPr lang="en-US" sz="1800" dirty="0">
                          <a:solidFill>
                            <a:schemeClr val="dk1"/>
                          </a:solidFill>
                          <a:effectLst/>
                          <a:latin typeface="+mn-lt"/>
                          <a:ea typeface="+mn-ea"/>
                          <a:cs typeface="+mn-cs"/>
                        </a:rPr>
                        <a:t> </a:t>
                      </a:r>
                      <a:endParaRPr lang="en-IN" dirty="0"/>
                    </a:p>
                  </a:txBody>
                  <a:tcPr/>
                </a:tc>
                <a:extLst>
                  <a:ext uri="{0D108BD9-81ED-4DB2-BD59-A6C34878D82A}">
                    <a16:rowId xmlns:a16="http://schemas.microsoft.com/office/drawing/2014/main" val="715288033"/>
                  </a:ext>
                </a:extLst>
              </a:tr>
              <a:tr h="1525035">
                <a:tc>
                  <a:txBody>
                    <a:bodyPr/>
                    <a:lstStyle/>
                    <a:p>
                      <a:pPr algn="l"/>
                      <a:r>
                        <a:rPr lang="en-IN" dirty="0"/>
                        <a:t>4</a:t>
                      </a:r>
                    </a:p>
                  </a:txBody>
                  <a:tcPr/>
                </a:tc>
                <a:tc>
                  <a:txBody>
                    <a:bodyPr/>
                    <a:lstStyle/>
                    <a:p>
                      <a:r>
                        <a:rPr lang="en-US" sz="1100" dirty="0">
                          <a:solidFill>
                            <a:schemeClr val="dk1"/>
                          </a:solidFill>
                          <a:effectLst/>
                          <a:latin typeface="+mn-lt"/>
                          <a:ea typeface="+mn-ea"/>
                          <a:cs typeface="+mn-cs"/>
                        </a:rPr>
                        <a:t>Lili Wei , </a:t>
                      </a:r>
                      <a:r>
                        <a:rPr lang="en-US" sz="1100" dirty="0" err="1">
                          <a:solidFill>
                            <a:schemeClr val="dk1"/>
                          </a:solidFill>
                          <a:effectLst/>
                          <a:latin typeface="+mn-lt"/>
                          <a:ea typeface="+mn-ea"/>
                          <a:cs typeface="+mn-cs"/>
                        </a:rPr>
                        <a:t>Yueshuai</a:t>
                      </a:r>
                      <a:r>
                        <a:rPr lang="en-US" sz="1100" dirty="0">
                          <a:solidFill>
                            <a:schemeClr val="dk1"/>
                          </a:solidFill>
                          <a:effectLst/>
                          <a:latin typeface="+mn-lt"/>
                          <a:ea typeface="+mn-ea"/>
                          <a:cs typeface="+mn-cs"/>
                        </a:rPr>
                        <a:t> Pan , Yan Zhang</a:t>
                      </a:r>
                    </a:p>
                    <a:p>
                      <a:r>
                        <a:rPr lang="en-US" sz="1100" dirty="0">
                          <a:solidFill>
                            <a:schemeClr val="dk1"/>
                          </a:solidFill>
                          <a:effectLst/>
                          <a:latin typeface="+mn-lt"/>
                          <a:ea typeface="+mn-ea"/>
                          <a:cs typeface="+mn-cs"/>
                        </a:rPr>
                        <a:t>(2021)</a:t>
                      </a:r>
                      <a:endParaRPr lang="en-IN" sz="1100"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IN" sz="1100" dirty="0">
                          <a:solidFill>
                            <a:schemeClr val="dk1"/>
                          </a:solidFill>
                          <a:effectLst/>
                          <a:latin typeface="+mn-lt"/>
                          <a:ea typeface="+mn-ea"/>
                          <a:cs typeface="+mn-cs"/>
                        </a:rPr>
                        <a:t>“Application of machine learning algorithm for predicting gestational diabetes mellitus in early pregnancy</a:t>
                      </a:r>
                      <a:r>
                        <a:rPr lang="en-IN" sz="1100" b="1" dirty="0">
                          <a:solidFill>
                            <a:schemeClr val="dk1"/>
                          </a:solidFill>
                          <a:effectLst/>
                          <a:latin typeface="+mn-lt"/>
                          <a:ea typeface="+mn-ea"/>
                          <a:cs typeface="+mn-cs"/>
                        </a:rPr>
                        <a:t>”</a:t>
                      </a:r>
                      <a:endParaRPr lang="en-IN" sz="1100" dirty="0">
                        <a:solidFill>
                          <a:schemeClr val="dk1"/>
                        </a:solidFill>
                        <a:effectLst/>
                        <a:latin typeface="+mn-lt"/>
                        <a:ea typeface="+mn-ea"/>
                        <a:cs typeface="+mn-cs"/>
                      </a:endParaRPr>
                    </a:p>
                    <a:p>
                      <a:pPr algn="l"/>
                      <a:endParaRPr lang="en-IN" dirty="0"/>
                    </a:p>
                  </a:txBody>
                  <a:tcPr/>
                </a:tc>
                <a:tc>
                  <a:txBody>
                    <a:bodyPr/>
                    <a:lstStyle/>
                    <a:p>
                      <a:pPr algn="l"/>
                      <a:r>
                        <a:rPr lang="en-US" sz="1100" dirty="0">
                          <a:solidFill>
                            <a:schemeClr val="dk1"/>
                          </a:solidFill>
                          <a:effectLst/>
                          <a:latin typeface="+mn-lt"/>
                          <a:ea typeface="+mn-ea"/>
                          <a:cs typeface="+mn-cs"/>
                        </a:rPr>
                        <a:t>Random Forest</a:t>
                      </a:r>
                      <a:endParaRPr lang="en-IN" sz="1100" dirty="0"/>
                    </a:p>
                  </a:txBody>
                  <a:tcPr/>
                </a:tc>
                <a:tc>
                  <a:txBody>
                    <a:bodyPr/>
                    <a:lstStyle/>
                    <a:p>
                      <a:pPr algn="l"/>
                      <a:r>
                        <a:rPr lang="en-US" sz="1100" dirty="0">
                          <a:solidFill>
                            <a:schemeClr val="dk1"/>
                          </a:solidFill>
                          <a:effectLst/>
                          <a:latin typeface="+mn-lt"/>
                          <a:ea typeface="+mn-ea"/>
                          <a:cs typeface="+mn-cs"/>
                        </a:rPr>
                        <a:t>The overall predictive accuracy of the F1 model was 93.10%,the predictive accuracy of GDM-positive cases 37.10%. </a:t>
                      </a:r>
                      <a:endParaRPr lang="en-IN" sz="1100" dirty="0"/>
                    </a:p>
                  </a:txBody>
                  <a:tcPr/>
                </a:tc>
                <a:tc>
                  <a:txBody>
                    <a:bodyPr/>
                    <a:lstStyle/>
                    <a:p>
                      <a:r>
                        <a:rPr lang="en-US" sz="1100" dirty="0">
                          <a:solidFill>
                            <a:schemeClr val="dk1"/>
                          </a:solidFill>
                          <a:effectLst/>
                          <a:latin typeface="+mn-lt"/>
                          <a:ea typeface="+mn-ea"/>
                          <a:cs typeface="+mn-cs"/>
                        </a:rPr>
                        <a:t>The corresponding values for the F2 model  88.70%, and 79.44%.</a:t>
                      </a:r>
                      <a:endParaRPr lang="en-IN" sz="1100" dirty="0"/>
                    </a:p>
                  </a:txBody>
                  <a:tcPr/>
                </a:tc>
                <a:extLst>
                  <a:ext uri="{0D108BD9-81ED-4DB2-BD59-A6C34878D82A}">
                    <a16:rowId xmlns:a16="http://schemas.microsoft.com/office/drawing/2014/main" val="376427978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948112846"/>
              </p:ext>
            </p:extLst>
          </p:nvPr>
        </p:nvGraphicFramePr>
        <p:xfrm>
          <a:off x="76200" y="76198"/>
          <a:ext cx="8991600" cy="6705600"/>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477297">
                  <a:extLst>
                    <a:ext uri="{9D8B030D-6E8A-4147-A177-3AD203B41FA5}">
                      <a16:colId xmlns:a16="http://schemas.microsoft.com/office/drawing/2014/main" val="1998233565"/>
                    </a:ext>
                  </a:extLst>
                </a:gridCol>
                <a:gridCol w="1371600">
                  <a:extLst>
                    <a:ext uri="{9D8B030D-6E8A-4147-A177-3AD203B41FA5}">
                      <a16:colId xmlns:a16="http://schemas.microsoft.com/office/drawing/2014/main" val="3760181125"/>
                    </a:ext>
                  </a:extLst>
                </a:gridCol>
                <a:gridCol w="1828800">
                  <a:extLst>
                    <a:ext uri="{9D8B030D-6E8A-4147-A177-3AD203B41FA5}">
                      <a16:colId xmlns:a16="http://schemas.microsoft.com/office/drawing/2014/main" val="1470764825"/>
                    </a:ext>
                  </a:extLst>
                </a:gridCol>
                <a:gridCol w="1752600">
                  <a:extLst>
                    <a:ext uri="{9D8B030D-6E8A-4147-A177-3AD203B41FA5}">
                      <a16:colId xmlns:a16="http://schemas.microsoft.com/office/drawing/2014/main" val="3423994347"/>
                    </a:ext>
                  </a:extLst>
                </a:gridCol>
                <a:gridCol w="1981200">
                  <a:extLst>
                    <a:ext uri="{9D8B030D-6E8A-4147-A177-3AD203B41FA5}">
                      <a16:colId xmlns:a16="http://schemas.microsoft.com/office/drawing/2014/main" val="635663868"/>
                    </a:ext>
                  </a:extLst>
                </a:gridCol>
              </a:tblGrid>
              <a:tr h="919893">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Problem Statement/ 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Name of the Proposed solution/Method</a:t>
                      </a:r>
                    </a:p>
                  </a:txBody>
                  <a:tcPr/>
                </a:tc>
                <a:tc>
                  <a:txBody>
                    <a:bodyPr/>
                    <a:lstStyle/>
                    <a:p>
                      <a:pPr algn="l"/>
                      <a:r>
                        <a:rPr lang="en-US" sz="1200" dirty="0">
                          <a:latin typeface="Times New Roman" panose="02020603050405020304" pitchFamily="18" charset="0"/>
                          <a:cs typeface="Times New Roman" panose="02020603050405020304" pitchFamily="18" charset="0"/>
                        </a:rPr>
                        <a:t> Results/Remarks</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Accuracy</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515502">
                <a:tc>
                  <a:txBody>
                    <a:bodyPr/>
                    <a:lstStyle/>
                    <a:p>
                      <a:r>
                        <a:rPr lang="en-US" dirty="0"/>
                        <a:t>5</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dirty="0">
                          <a:solidFill>
                            <a:schemeClr val="dk1"/>
                          </a:solidFill>
                          <a:effectLst/>
                          <a:latin typeface="+mn-lt"/>
                          <a:ea typeface="+mn-ea"/>
                          <a:cs typeface="+mn-cs"/>
                        </a:rPr>
                        <a:t>Thach Tran , Jane </a:t>
                      </a:r>
                      <a:r>
                        <a:rPr lang="en-IN" sz="1100" dirty="0" err="1">
                          <a:solidFill>
                            <a:schemeClr val="dk1"/>
                          </a:solidFill>
                          <a:effectLst/>
                          <a:latin typeface="+mn-lt"/>
                          <a:ea typeface="+mn-ea"/>
                          <a:cs typeface="+mn-cs"/>
                        </a:rPr>
                        <a:t>E.Hirst</a:t>
                      </a:r>
                      <a:endParaRPr lang="en-IN" sz="1100" dirty="0">
                        <a:solidFill>
                          <a:schemeClr val="dk1"/>
                        </a:solidFill>
                        <a:effectLst/>
                        <a:latin typeface="+mn-lt"/>
                        <a:ea typeface="+mn-ea"/>
                        <a:cs typeface="+mn-cs"/>
                      </a:endParaRPr>
                    </a:p>
                    <a:p>
                      <a:r>
                        <a:rPr lang="en-IN" sz="1050" dirty="0"/>
                        <a:t>(2013)</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dirty="0">
                          <a:solidFill>
                            <a:schemeClr val="dk1"/>
                          </a:solidFill>
                          <a:effectLst/>
                          <a:latin typeface="+mn-lt"/>
                          <a:ea typeface="+mn-ea"/>
                          <a:cs typeface="+mn-cs"/>
                        </a:rPr>
                        <a:t>“Early prediction of Gestational Diabetes Mellitus in Vietnam”</a:t>
                      </a: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dirty="0">
                          <a:solidFill>
                            <a:schemeClr val="dk1"/>
                          </a:solidFill>
                          <a:effectLst/>
                          <a:latin typeface="+mn-lt"/>
                          <a:ea typeface="+mn-ea"/>
                          <a:cs typeface="+mn-cs"/>
                        </a:rPr>
                        <a:t>The ADA prognostic model, consisting of age and BMI at booking</a:t>
                      </a:r>
                    </a:p>
                    <a:p>
                      <a:endParaRPr lang="en-IN" dirty="0"/>
                    </a:p>
                  </a:txBody>
                  <a:tcPr/>
                </a:tc>
                <a:tc>
                  <a:txBody>
                    <a:bodyPr/>
                    <a:lstStyle/>
                    <a:p>
                      <a:r>
                        <a:rPr lang="en-US" sz="1100" dirty="0">
                          <a:solidFill>
                            <a:schemeClr val="dk1"/>
                          </a:solidFill>
                          <a:effectLst/>
                          <a:latin typeface="+mn-lt"/>
                          <a:ea typeface="+mn-ea"/>
                          <a:cs typeface="+mn-cs"/>
                        </a:rPr>
                        <a:t>Selective screening of women for GDM using the ADA model with a risk threshold of 3% gave 93% sensitivity </a:t>
                      </a:r>
                      <a:endParaRPr lang="en-IN" sz="1100" dirty="0"/>
                    </a:p>
                  </a:txBody>
                  <a:tcPr/>
                </a:tc>
                <a:tc>
                  <a:txBody>
                    <a:bodyPr/>
                    <a:lstStyle/>
                    <a:p>
                      <a:r>
                        <a:rPr lang="en-US" sz="1100" dirty="0">
                          <a:solidFill>
                            <a:schemeClr val="dk1"/>
                          </a:solidFill>
                          <a:effectLst/>
                          <a:latin typeface="+mn-lt"/>
                          <a:ea typeface="+mn-ea"/>
                          <a:cs typeface="+mn-cs"/>
                        </a:rPr>
                        <a:t>27% reduction in the number of OGTTs required</a:t>
                      </a:r>
                      <a:endParaRPr lang="en-US" sz="1100" dirty="0"/>
                    </a:p>
                  </a:txBody>
                  <a:tcPr/>
                </a:tc>
                <a:extLst>
                  <a:ext uri="{0D108BD9-81ED-4DB2-BD59-A6C34878D82A}">
                    <a16:rowId xmlns:a16="http://schemas.microsoft.com/office/drawing/2014/main" val="3097843794"/>
                  </a:ext>
                </a:extLst>
              </a:tr>
              <a:tr h="1295451">
                <a:tc>
                  <a:txBody>
                    <a:bodyPr/>
                    <a:lstStyle/>
                    <a:p>
                      <a:r>
                        <a:rPr lang="en-US" dirty="0"/>
                        <a:t>6</a:t>
                      </a:r>
                      <a:endParaRPr lang="en-IN" dirty="0"/>
                    </a:p>
                  </a:txBody>
                  <a:tcPr/>
                </a:tc>
                <a:tc>
                  <a:txBody>
                    <a:bodyPr/>
                    <a:lstStyle/>
                    <a:p>
                      <a:r>
                        <a:rPr lang="en-US" sz="1100" dirty="0">
                          <a:solidFill>
                            <a:schemeClr val="dk1"/>
                          </a:solidFill>
                          <a:effectLst/>
                          <a:latin typeface="+mn-lt"/>
                          <a:ea typeface="+mn-ea"/>
                          <a:cs typeface="+mn-cs"/>
                        </a:rPr>
                        <a:t>Sara L. White , Debbie A Lawlor , Annette Briley</a:t>
                      </a:r>
                    </a:p>
                    <a:p>
                      <a:r>
                        <a:rPr lang="en-US" sz="1100" dirty="0">
                          <a:solidFill>
                            <a:schemeClr val="dk1"/>
                          </a:solidFill>
                          <a:effectLst/>
                          <a:latin typeface="+mn-lt"/>
                          <a:ea typeface="+mn-ea"/>
                          <a:cs typeface="+mn-cs"/>
                        </a:rPr>
                        <a:t>(2016)</a:t>
                      </a:r>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dirty="0">
                          <a:solidFill>
                            <a:schemeClr val="dk1"/>
                          </a:solidFill>
                          <a:effectLst/>
                          <a:latin typeface="+mn-lt"/>
                          <a:ea typeface="+mn-ea"/>
                          <a:cs typeface="+mn-cs"/>
                        </a:rPr>
                        <a:t>“Early Antenatal Prediction of Gestational Diabetes in Obese Women”</a:t>
                      </a:r>
                    </a:p>
                    <a:p>
                      <a:endParaRPr lang="en-IN" dirty="0"/>
                    </a:p>
                  </a:txBody>
                  <a:tcPr/>
                </a:tc>
                <a:tc>
                  <a:txBody>
                    <a:bodyPr/>
                    <a:lstStyle/>
                    <a:p>
                      <a:r>
                        <a:rPr lang="en-US" sz="1100" dirty="0">
                          <a:solidFill>
                            <a:schemeClr val="dk1"/>
                          </a:solidFill>
                          <a:effectLst/>
                          <a:latin typeface="+mn-lt"/>
                          <a:ea typeface="+mn-ea"/>
                          <a:cs typeface="+mn-cs"/>
                        </a:rPr>
                        <a:t>stepwise logistic regression</a:t>
                      </a:r>
                      <a:endParaRPr lang="en-IN" sz="1100" dirty="0"/>
                    </a:p>
                  </a:txBody>
                  <a:tcPr/>
                </a:tc>
                <a:tc>
                  <a:txBody>
                    <a:bodyPr/>
                    <a:lstStyle/>
                    <a:p>
                      <a:r>
                        <a:rPr lang="en-US" sz="1100" dirty="0">
                          <a:solidFill>
                            <a:schemeClr val="dk1"/>
                          </a:solidFill>
                          <a:effectLst/>
                          <a:latin typeface="+mn-lt"/>
                          <a:ea typeface="+mn-ea"/>
                          <a:cs typeface="+mn-cs"/>
                        </a:rPr>
                        <a:t>age, previous GDM, family history of type 2 diabetes, systolic blood pressure, sum of skinfold thicknesses, </a:t>
                      </a:r>
                      <a:r>
                        <a:rPr lang="en-US" sz="1100" dirty="0" err="1">
                          <a:solidFill>
                            <a:schemeClr val="dk1"/>
                          </a:solidFill>
                          <a:effectLst/>
                          <a:latin typeface="+mn-lt"/>
                          <a:ea typeface="+mn-ea"/>
                          <a:cs typeface="+mn-cs"/>
                        </a:rPr>
                        <a:t>waist:height</a:t>
                      </a:r>
                      <a:r>
                        <a:rPr lang="en-US" sz="1100" dirty="0">
                          <a:solidFill>
                            <a:schemeClr val="dk1"/>
                          </a:solidFill>
                          <a:effectLst/>
                          <a:latin typeface="+mn-lt"/>
                          <a:ea typeface="+mn-ea"/>
                          <a:cs typeface="+mn-cs"/>
                        </a:rPr>
                        <a:t> and </a:t>
                      </a:r>
                      <a:r>
                        <a:rPr lang="en-US" sz="1100" dirty="0" err="1">
                          <a:solidFill>
                            <a:schemeClr val="dk1"/>
                          </a:solidFill>
                          <a:effectLst/>
                          <a:latin typeface="+mn-lt"/>
                          <a:ea typeface="+mn-ea"/>
                          <a:cs typeface="+mn-cs"/>
                        </a:rPr>
                        <a:t>neck:thigh</a:t>
                      </a:r>
                      <a:r>
                        <a:rPr lang="en-US" sz="1100" dirty="0">
                          <a:solidFill>
                            <a:schemeClr val="dk1"/>
                          </a:solidFill>
                          <a:effectLst/>
                          <a:latin typeface="+mn-lt"/>
                          <a:ea typeface="+mn-ea"/>
                          <a:cs typeface="+mn-cs"/>
                        </a:rPr>
                        <a:t> ratios</a:t>
                      </a:r>
                      <a:endParaRPr lang="en-IN" sz="1100" dirty="0"/>
                    </a:p>
                  </a:txBody>
                  <a:tcPr/>
                </a:tc>
                <a:tc>
                  <a:txBody>
                    <a:bodyPr/>
                    <a:lstStyle/>
                    <a:p>
                      <a:r>
                        <a:rPr lang="en-US" sz="1100" dirty="0">
                          <a:solidFill>
                            <a:schemeClr val="dk1"/>
                          </a:solidFill>
                          <a:effectLst/>
                          <a:latin typeface="+mn-lt"/>
                          <a:ea typeface="+mn-ea"/>
                          <a:cs typeface="+mn-cs"/>
                        </a:rPr>
                        <a:t>provided an area under the curve of 0.71 (95%CI 0.68–0.74)</a:t>
                      </a:r>
                      <a:endParaRPr lang="en-IN" sz="1100" dirty="0">
                        <a:solidFill>
                          <a:schemeClr val="dk1"/>
                        </a:solidFill>
                        <a:effectLst/>
                        <a:latin typeface="+mn-lt"/>
                        <a:ea typeface="+mn-ea"/>
                        <a:cs typeface="+mn-cs"/>
                      </a:endParaRPr>
                    </a:p>
                  </a:txBody>
                  <a:tcPr/>
                </a:tc>
                <a:extLst>
                  <a:ext uri="{0D108BD9-81ED-4DB2-BD59-A6C34878D82A}">
                    <a16:rowId xmlns:a16="http://schemas.microsoft.com/office/drawing/2014/main" val="3396774005"/>
                  </a:ext>
                </a:extLst>
              </a:tr>
              <a:tr h="1573037">
                <a:tc>
                  <a:txBody>
                    <a:bodyPr/>
                    <a:lstStyle/>
                    <a:p>
                      <a:r>
                        <a:rPr lang="en-US" dirty="0"/>
                        <a:t>7</a:t>
                      </a:r>
                      <a:endParaRPr lang="en-IN" dirty="0"/>
                    </a:p>
                  </a:txBody>
                  <a:tcPr/>
                </a:tc>
                <a:tc>
                  <a:txBody>
                    <a:bodyPr/>
                    <a:lstStyle/>
                    <a:p>
                      <a:r>
                        <a:rPr lang="en-US" sz="1100" dirty="0">
                          <a:solidFill>
                            <a:schemeClr val="dk1"/>
                          </a:solidFill>
                          <a:effectLst/>
                          <a:latin typeface="+mn-lt"/>
                          <a:ea typeface="+mn-ea"/>
                          <a:cs typeface="+mn-cs"/>
                        </a:rPr>
                        <a:t>Jie Zhang , Fang Wang</a:t>
                      </a:r>
                    </a:p>
                    <a:p>
                      <a:r>
                        <a:rPr lang="en-US" sz="1100" dirty="0">
                          <a:solidFill>
                            <a:schemeClr val="dk1"/>
                          </a:solidFill>
                          <a:effectLst/>
                          <a:latin typeface="+mn-lt"/>
                          <a:ea typeface="+mn-ea"/>
                          <a:cs typeface="+mn-cs"/>
                        </a:rPr>
                        <a:t>(2022)</a:t>
                      </a:r>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dirty="0">
                          <a:solidFill>
                            <a:schemeClr val="dk1"/>
                          </a:solidFill>
                          <a:effectLst/>
                          <a:latin typeface="+mn-lt"/>
                          <a:ea typeface="+mn-ea"/>
                          <a:cs typeface="+mn-cs"/>
                        </a:rPr>
                        <a:t>“Prediction of Gestational Diabetes Mellitus under Cascade and Ensemble Learning Algorithm”</a:t>
                      </a:r>
                    </a:p>
                    <a:p>
                      <a:endParaRPr lang="en-IN" dirty="0"/>
                    </a:p>
                  </a:txBody>
                  <a:tcPr/>
                </a:tc>
                <a:tc>
                  <a:txBody>
                    <a:bodyPr/>
                    <a:lstStyle/>
                    <a:p>
                      <a:r>
                        <a:rPr lang="en-US" sz="1100" dirty="0">
                          <a:solidFill>
                            <a:schemeClr val="dk1"/>
                          </a:solidFill>
                          <a:effectLst/>
                          <a:latin typeface="+mn-lt"/>
                          <a:ea typeface="+mn-ea"/>
                          <a:cs typeface="+mn-cs"/>
                        </a:rPr>
                        <a:t>Logistic Regression</a:t>
                      </a:r>
                      <a:endParaRPr lang="en-IN" sz="1100" dirty="0"/>
                    </a:p>
                  </a:txBody>
                  <a:tcPr/>
                </a:tc>
                <a:tc>
                  <a:txBody>
                    <a:bodyPr/>
                    <a:lstStyle/>
                    <a:p>
                      <a:r>
                        <a:rPr lang="en-US" sz="1100" dirty="0">
                          <a:solidFill>
                            <a:schemeClr val="dk1"/>
                          </a:solidFill>
                          <a:effectLst/>
                          <a:latin typeface="+mn-lt"/>
                          <a:ea typeface="+mn-ea"/>
                          <a:cs typeface="+mn-cs"/>
                        </a:rPr>
                        <a:t>On the data set utilized in this work, the accuracy of the proposed prediction model is 80.3%</a:t>
                      </a:r>
                      <a:endParaRPr lang="en-IN" sz="1100" dirty="0"/>
                    </a:p>
                  </a:txBody>
                  <a:tcPr/>
                </a:tc>
                <a:tc>
                  <a:txBody>
                    <a:bodyPr/>
                    <a:lstStyle/>
                    <a:p>
                      <a:r>
                        <a:rPr lang="en-US" sz="1100" dirty="0">
                          <a:solidFill>
                            <a:schemeClr val="dk1"/>
                          </a:solidFill>
                          <a:effectLst/>
                          <a:latin typeface="+mn-lt"/>
                          <a:ea typeface="+mn-ea"/>
                          <a:cs typeface="+mn-cs"/>
                        </a:rPr>
                        <a:t>precision is 74.6%, and the recall rate is 79.3%.</a:t>
                      </a:r>
                      <a:endParaRPr lang="en-IN" sz="1100" dirty="0"/>
                    </a:p>
                  </a:txBody>
                  <a:tcPr/>
                </a:tc>
                <a:extLst>
                  <a:ext uri="{0D108BD9-81ED-4DB2-BD59-A6C34878D82A}">
                    <a16:rowId xmlns:a16="http://schemas.microsoft.com/office/drawing/2014/main" val="715288033"/>
                  </a:ext>
                </a:extLst>
              </a:tr>
              <a:tr h="1401717">
                <a:tc>
                  <a:txBody>
                    <a:bodyPr/>
                    <a:lstStyle/>
                    <a:p>
                      <a:r>
                        <a:rPr lang="en-US" dirty="0"/>
                        <a:t>8</a:t>
                      </a:r>
                      <a:endParaRPr lang="en-IN" dirty="0"/>
                    </a:p>
                  </a:txBody>
                  <a:tcPr/>
                </a:tc>
                <a:tc>
                  <a:txBody>
                    <a:bodyPr/>
                    <a:lstStyle/>
                    <a:p>
                      <a:r>
                        <a:rPr lang="en-US" sz="1100" dirty="0">
                          <a:solidFill>
                            <a:schemeClr val="dk1"/>
                          </a:solidFill>
                          <a:effectLst/>
                          <a:latin typeface="+mn-lt"/>
                          <a:ea typeface="+mn-ea"/>
                          <a:cs typeface="+mn-cs"/>
                        </a:rPr>
                        <a:t>Nora El-</a:t>
                      </a:r>
                      <a:r>
                        <a:rPr lang="en-US" sz="1100" dirty="0" err="1">
                          <a:solidFill>
                            <a:schemeClr val="dk1"/>
                          </a:solidFill>
                          <a:effectLst/>
                          <a:latin typeface="+mn-lt"/>
                          <a:ea typeface="+mn-ea"/>
                          <a:cs typeface="+mn-cs"/>
                        </a:rPr>
                        <a:t>Rashidy</a:t>
                      </a:r>
                      <a:r>
                        <a:rPr lang="en-US" sz="1100" dirty="0">
                          <a:solidFill>
                            <a:schemeClr val="dk1"/>
                          </a:solidFill>
                          <a:effectLst/>
                          <a:latin typeface="+mn-lt"/>
                          <a:ea typeface="+mn-ea"/>
                          <a:cs typeface="+mn-cs"/>
                        </a:rPr>
                        <a:t> , Nesma E. </a:t>
                      </a:r>
                      <a:r>
                        <a:rPr lang="en-US" sz="1100" dirty="0" err="1">
                          <a:solidFill>
                            <a:schemeClr val="dk1"/>
                          </a:solidFill>
                          <a:effectLst/>
                          <a:latin typeface="+mn-lt"/>
                          <a:ea typeface="+mn-ea"/>
                          <a:cs typeface="+mn-cs"/>
                        </a:rPr>
                        <a:t>ElSayed</a:t>
                      </a:r>
                      <a:endParaRPr lang="en-US" sz="1100" dirty="0">
                        <a:solidFill>
                          <a:schemeClr val="dk1"/>
                        </a:solidFill>
                        <a:effectLst/>
                        <a:latin typeface="+mn-lt"/>
                        <a:ea typeface="+mn-ea"/>
                        <a:cs typeface="+mn-cs"/>
                      </a:endParaRPr>
                    </a:p>
                    <a:p>
                      <a:r>
                        <a:rPr lang="en-US" sz="1100" dirty="0">
                          <a:solidFill>
                            <a:schemeClr val="dk1"/>
                          </a:solidFill>
                          <a:effectLst/>
                          <a:latin typeface="+mn-lt"/>
                          <a:ea typeface="+mn-ea"/>
                          <a:cs typeface="+mn-cs"/>
                        </a:rPr>
                        <a:t>(2022)</a:t>
                      </a:r>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100" dirty="0">
                          <a:solidFill>
                            <a:schemeClr val="dk1"/>
                          </a:solidFill>
                          <a:effectLst/>
                          <a:latin typeface="+mn-lt"/>
                          <a:ea typeface="+mn-ea"/>
                          <a:cs typeface="+mn-cs"/>
                        </a:rPr>
                        <a:t>“Prediction of gestational diabetes based on explainable deep learning and fog computing”</a:t>
                      </a:r>
                    </a:p>
                    <a:p>
                      <a:endParaRPr lang="en-IN" dirty="0"/>
                    </a:p>
                  </a:txBody>
                  <a:tcPr/>
                </a:tc>
                <a:tc>
                  <a:txBody>
                    <a:bodyPr/>
                    <a:lstStyle/>
                    <a:p>
                      <a:r>
                        <a:rPr lang="en-US" sz="1100" dirty="0">
                          <a:solidFill>
                            <a:schemeClr val="dk1"/>
                          </a:solidFill>
                          <a:effectLst/>
                          <a:latin typeface="+mn-lt"/>
                          <a:ea typeface="+mn-ea"/>
                          <a:cs typeface="+mn-cs"/>
                        </a:rPr>
                        <a:t>Neural network</a:t>
                      </a:r>
                      <a:endParaRPr lang="en-IN" sz="1100" dirty="0"/>
                    </a:p>
                  </a:txBody>
                  <a:tcPr/>
                </a:tc>
                <a:tc>
                  <a:txBody>
                    <a:bodyPr/>
                    <a:lstStyle/>
                    <a:p>
                      <a:r>
                        <a:rPr lang="en-US" sz="1100" dirty="0">
                          <a:solidFill>
                            <a:schemeClr val="dk1"/>
                          </a:solidFill>
                          <a:effectLst/>
                          <a:latin typeface="+mn-lt"/>
                          <a:ea typeface="+mn-ea"/>
                          <a:cs typeface="+mn-cs"/>
                        </a:rPr>
                        <a:t>EPM achieves adequate performance</a:t>
                      </a:r>
                      <a:endParaRPr lang="en-IN" sz="1100" dirty="0"/>
                    </a:p>
                  </a:txBody>
                  <a:tcPr/>
                </a:tc>
                <a:tc>
                  <a:txBody>
                    <a:bodyPr/>
                    <a:lstStyle/>
                    <a:p>
                      <a:r>
                        <a:rPr lang="en-US" sz="1100" dirty="0">
                          <a:solidFill>
                            <a:schemeClr val="dk1"/>
                          </a:solidFill>
                          <a:effectLst/>
                          <a:latin typeface="+mn-lt"/>
                          <a:ea typeface="+mn-ea"/>
                          <a:cs typeface="+mn-cs"/>
                        </a:rPr>
                        <a:t>Accuracy = 0.902%, AUC = 0.912%</a:t>
                      </a:r>
                      <a:endParaRPr lang="en-IN" sz="1100" dirty="0"/>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E71FF346-F99F-0263-B202-0826D0C21C84}"/>
              </a:ext>
            </a:extLst>
          </p:cNvPr>
          <p:cNvSpPr txBox="1"/>
          <p:nvPr/>
        </p:nvSpPr>
        <p:spPr>
          <a:xfrm>
            <a:off x="495300" y="2133600"/>
            <a:ext cx="7962060" cy="3170099"/>
          </a:xfrm>
          <a:prstGeom prst="rect">
            <a:avLst/>
          </a:prstGeom>
          <a:noFill/>
        </p:spPr>
        <p:txBody>
          <a:bodyPr wrap="square">
            <a:spAutoFit/>
          </a:bodyPr>
          <a:lstStyle/>
          <a:p>
            <a:pPr marL="73025" marR="68580" indent="229235" algn="just">
              <a:spcAft>
                <a:spcPts val="0"/>
              </a:spcAft>
            </a:pPr>
            <a:r>
              <a:rPr lang="en-US" sz="2000" dirty="0">
                <a:effectLst/>
                <a:latin typeface="Times New Roman" panose="02020603050405020304" pitchFamily="18" charset="0"/>
                <a:ea typeface="Times New Roman" panose="02020603050405020304" pitchFamily="18" charset="0"/>
              </a:rPr>
              <a:t>One frequent strategy is to train machine learning algorithms using clinical data such as glucose levels, blood pressure, and body mass index, as well as demographic and medical history information. These algorithms, which include decision trees, support vector machines, and neural networks, may find patterns and correlations in data to produce diabetes risk predictions. Furthermore, researchers have investigated the use of genetic data and biomarkers to improve prediction accuracy. These techniques are intended to promote early identification and intervention, resulting in improved health outcomes for both pregnant women and newborn infants.</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3" name="TextBox 2">
            <a:extLst>
              <a:ext uri="{FF2B5EF4-FFF2-40B4-BE49-F238E27FC236}">
                <a16:creationId xmlns:a16="http://schemas.microsoft.com/office/drawing/2014/main" id="{60DDA863-040B-AC27-ABA5-4EE6B032463E}"/>
              </a:ext>
            </a:extLst>
          </p:cNvPr>
          <p:cNvSpPr txBox="1"/>
          <p:nvPr/>
        </p:nvSpPr>
        <p:spPr>
          <a:xfrm>
            <a:off x="762000" y="1676400"/>
            <a:ext cx="7467600" cy="3970318"/>
          </a:xfrm>
          <a:prstGeom prst="rect">
            <a:avLst/>
          </a:prstGeom>
          <a:noFill/>
        </p:spPr>
        <p:txBody>
          <a:bodyPr wrap="square">
            <a:spAutoFit/>
          </a:bodyPr>
          <a:lstStyle/>
          <a:p>
            <a:pPr marL="71755" marR="68580" algn="just">
              <a:spcAft>
                <a:spcPts val="0"/>
              </a:spcAft>
            </a:pPr>
            <a:r>
              <a:rPr lang="en-US" sz="2400" b="1" dirty="0">
                <a:effectLst/>
                <a:latin typeface="Times New Roman" panose="02020603050405020304" pitchFamily="18" charset="0"/>
                <a:ea typeface="Times New Roman" panose="02020603050405020304" pitchFamily="18" charset="0"/>
              </a:rPr>
              <a:t>The Proposed project delivered the following results-</a:t>
            </a:r>
          </a:p>
          <a:p>
            <a:pPr marL="71755" marR="68580" algn="just">
              <a:spcAft>
                <a:spcPts val="0"/>
              </a:spcAft>
            </a:pPr>
            <a:endParaRPr lang="en-IN" sz="2400" b="1" dirty="0">
              <a:effectLst/>
              <a:latin typeface="Times New Roman" panose="02020603050405020304" pitchFamily="18" charset="0"/>
              <a:ea typeface="Times New Roman" panose="02020603050405020304" pitchFamily="18" charset="0"/>
            </a:endParaRPr>
          </a:p>
          <a:p>
            <a:pPr marL="342900" marR="68580" lvl="0" indent="-342900" algn="just">
              <a:spcAft>
                <a:spcPts val="0"/>
              </a:spcAft>
              <a:buFont typeface="+mj-lt"/>
              <a:buAutoNum type="alphaLcParenR"/>
            </a:pPr>
            <a:r>
              <a:rPr lang="en-US" sz="2400" dirty="0">
                <a:effectLst/>
                <a:latin typeface="Times New Roman" panose="02020603050405020304" pitchFamily="18" charset="0"/>
                <a:ea typeface="Times New Roman" panose="02020603050405020304" pitchFamily="18" charset="0"/>
              </a:rPr>
              <a:t>Calculating the accuracy score of the models tested on the dataset.</a:t>
            </a:r>
            <a:endParaRPr lang="en-IN" sz="2400" dirty="0">
              <a:effectLst/>
              <a:latin typeface="Times New Roman" panose="02020603050405020304" pitchFamily="18" charset="0"/>
              <a:ea typeface="Times New Roman" panose="02020603050405020304" pitchFamily="18" charset="0"/>
            </a:endParaRPr>
          </a:p>
          <a:p>
            <a:pPr marL="342900" marR="68580" lvl="0" indent="-342900" algn="just">
              <a:spcAft>
                <a:spcPts val="0"/>
              </a:spcAft>
              <a:buFont typeface="+mj-lt"/>
              <a:buAutoNum type="alphaLcParenR"/>
            </a:pPr>
            <a:r>
              <a:rPr lang="en-US" sz="2400" dirty="0">
                <a:effectLst/>
                <a:latin typeface="Times New Roman" panose="02020603050405020304" pitchFamily="18" charset="0"/>
                <a:ea typeface="Times New Roman" panose="02020603050405020304" pitchFamily="18" charset="0"/>
              </a:rPr>
              <a:t>Projecting a user-interface for user input.</a:t>
            </a:r>
            <a:endParaRPr lang="en-IN" sz="2400" dirty="0">
              <a:effectLst/>
              <a:latin typeface="Times New Roman" panose="02020603050405020304" pitchFamily="18" charset="0"/>
              <a:ea typeface="Times New Roman" panose="02020603050405020304" pitchFamily="18" charset="0"/>
            </a:endParaRPr>
          </a:p>
          <a:p>
            <a:pPr marL="342900" marR="68580" lvl="0" indent="-342900" algn="just">
              <a:spcAft>
                <a:spcPts val="0"/>
              </a:spcAft>
              <a:buFont typeface="+mj-lt"/>
              <a:buAutoNum type="alphaLcParenR"/>
            </a:pPr>
            <a:r>
              <a:rPr lang="en-US" sz="2400" dirty="0">
                <a:effectLst/>
                <a:latin typeface="Times New Roman" panose="02020603050405020304" pitchFamily="18" charset="0"/>
                <a:ea typeface="Times New Roman" panose="02020603050405020304" pitchFamily="18" charset="0"/>
              </a:rPr>
              <a:t>Giving out graphs depicting the current causes vs the age of the person.</a:t>
            </a:r>
            <a:endParaRPr lang="en-IN" sz="2400" dirty="0">
              <a:effectLst/>
              <a:latin typeface="Times New Roman" panose="02020603050405020304" pitchFamily="18" charset="0"/>
              <a:ea typeface="Times New Roman" panose="02020603050405020304" pitchFamily="18" charset="0"/>
            </a:endParaRPr>
          </a:p>
          <a:p>
            <a:pPr marL="342900" marR="68580" lvl="0" indent="-342900" algn="just">
              <a:spcAft>
                <a:spcPts val="0"/>
              </a:spcAft>
              <a:buFont typeface="+mj-lt"/>
              <a:buAutoNum type="alphaLcParenR"/>
            </a:pPr>
            <a:r>
              <a:rPr lang="en-US" sz="2400" dirty="0">
                <a:effectLst/>
                <a:latin typeface="Times New Roman" panose="02020603050405020304" pitchFamily="18" charset="0"/>
                <a:ea typeface="Times New Roman" panose="02020603050405020304" pitchFamily="18" charset="0"/>
              </a:rPr>
              <a:t>Stating whether the user has diabetes or not.</a:t>
            </a:r>
            <a:endParaRPr lang="en-IN" sz="2400" dirty="0">
              <a:effectLst/>
              <a:latin typeface="Times New Roman" panose="02020603050405020304" pitchFamily="18" charset="0"/>
              <a:ea typeface="Times New Roman" panose="02020603050405020304" pitchFamily="18" charset="0"/>
            </a:endParaRPr>
          </a:p>
          <a:p>
            <a:pPr marL="342900" marR="68580" lvl="0" indent="-342900" algn="just">
              <a:spcAft>
                <a:spcPts val="0"/>
              </a:spcAft>
              <a:buFont typeface="+mj-lt"/>
              <a:buAutoNum type="alphaLcParenR"/>
            </a:pPr>
            <a:r>
              <a:rPr lang="en-US" sz="2400" dirty="0">
                <a:effectLst/>
                <a:latin typeface="Times New Roman" panose="02020603050405020304" pitchFamily="18" charset="0"/>
                <a:ea typeface="Times New Roman" panose="02020603050405020304" pitchFamily="18" charset="0"/>
              </a:rPr>
              <a:t>Displaying the accuracy of the result generated.</a:t>
            </a:r>
            <a:endParaRPr lang="en-IN" sz="2400" dirty="0">
              <a:effectLst/>
              <a:latin typeface="Times New Roman" panose="02020603050405020304" pitchFamily="18" charset="0"/>
              <a:ea typeface="Times New Roman" panose="02020603050405020304" pitchFamily="18" charset="0"/>
            </a:endParaRPr>
          </a:p>
          <a:p>
            <a:pPr algn="just"/>
            <a:r>
              <a:rPr lang="en-US" sz="36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0031-4D20-3DBF-31BF-40B7167E5215}"/>
              </a:ext>
            </a:extLst>
          </p:cNvPr>
          <p:cNvSpPr>
            <a:spLocks noGrp="1"/>
          </p:cNvSpPr>
          <p:nvPr>
            <p:ph type="title"/>
          </p:nvPr>
        </p:nvSpPr>
        <p:spPr>
          <a:xfrm>
            <a:off x="1143000" y="5444587"/>
            <a:ext cx="4083960" cy="863345"/>
          </a:xfrm>
        </p:spPr>
        <p:txBody>
          <a:bodyPr/>
          <a:lstStyle/>
          <a:p>
            <a:r>
              <a:rPr lang="en-IN" dirty="0">
                <a:latin typeface="Times New Roman" panose="02020603050405020304" pitchFamily="18" charset="0"/>
                <a:cs typeface="Times New Roman" panose="02020603050405020304" pitchFamily="18" charset="0"/>
              </a:rPr>
              <a:t>Fig: INPUT SLIDER-1</a:t>
            </a:r>
          </a:p>
        </p:txBody>
      </p:sp>
      <p:pic>
        <p:nvPicPr>
          <p:cNvPr id="6" name="Picture 5">
            <a:extLst>
              <a:ext uri="{FF2B5EF4-FFF2-40B4-BE49-F238E27FC236}">
                <a16:creationId xmlns:a16="http://schemas.microsoft.com/office/drawing/2014/main" id="{F1594A01-FA05-981A-4E43-78BA49B92952}"/>
              </a:ext>
            </a:extLst>
          </p:cNvPr>
          <p:cNvPicPr>
            <a:picLocks noChangeAspect="1"/>
          </p:cNvPicPr>
          <p:nvPr/>
        </p:nvPicPr>
        <p:blipFill>
          <a:blip r:embed="rId2"/>
          <a:stretch>
            <a:fillRect/>
          </a:stretch>
        </p:blipFill>
        <p:spPr>
          <a:xfrm>
            <a:off x="4570540" y="1758379"/>
            <a:ext cx="3754647" cy="3244015"/>
          </a:xfrm>
          <a:prstGeom prst="rect">
            <a:avLst/>
          </a:prstGeom>
        </p:spPr>
      </p:pic>
      <p:sp>
        <p:nvSpPr>
          <p:cNvPr id="3" name="Text Placeholder 2">
            <a:extLst>
              <a:ext uri="{FF2B5EF4-FFF2-40B4-BE49-F238E27FC236}">
                <a16:creationId xmlns:a16="http://schemas.microsoft.com/office/drawing/2014/main" id="{D9763585-7F70-224F-E440-3B7544EEAFB4}"/>
              </a:ext>
            </a:extLst>
          </p:cNvPr>
          <p:cNvSpPr>
            <a:spLocks noGrp="1"/>
          </p:cNvSpPr>
          <p:nvPr>
            <p:ph type="body"/>
          </p:nvPr>
        </p:nvSpPr>
        <p:spPr>
          <a:xfrm>
            <a:off x="5486400" y="5638800"/>
            <a:ext cx="2893826" cy="1088792"/>
          </a:xfrm>
        </p:spPr>
        <p:txBody>
          <a:bodyPr/>
          <a:lstStyle/>
          <a:p>
            <a:r>
              <a:rPr lang="en-IN" dirty="0">
                <a:latin typeface="Times New Roman" panose="02020603050405020304" pitchFamily="18" charset="0"/>
                <a:cs typeface="Times New Roman" panose="02020603050405020304" pitchFamily="18" charset="0"/>
              </a:rPr>
              <a:t>Fig: INPUT SLIDER-2</a:t>
            </a:r>
          </a:p>
        </p:txBody>
      </p:sp>
      <p:pic>
        <p:nvPicPr>
          <p:cNvPr id="4" name="Picture 3">
            <a:extLst>
              <a:ext uri="{FF2B5EF4-FFF2-40B4-BE49-F238E27FC236}">
                <a16:creationId xmlns:a16="http://schemas.microsoft.com/office/drawing/2014/main" id="{22F8DE18-7D2A-F659-FAFC-B013EE1257C2}"/>
              </a:ext>
            </a:extLst>
          </p:cNvPr>
          <p:cNvPicPr>
            <a:picLocks noChangeAspect="1"/>
          </p:cNvPicPr>
          <p:nvPr/>
        </p:nvPicPr>
        <p:blipFill>
          <a:blip r:embed="rId3"/>
          <a:stretch>
            <a:fillRect/>
          </a:stretch>
        </p:blipFill>
        <p:spPr>
          <a:xfrm>
            <a:off x="914400" y="1497809"/>
            <a:ext cx="2590800" cy="3721331"/>
          </a:xfrm>
          <a:prstGeom prst="rect">
            <a:avLst/>
          </a:prstGeom>
        </p:spPr>
      </p:pic>
      <p:sp>
        <p:nvSpPr>
          <p:cNvPr id="9" name="TextBox 8">
            <a:extLst>
              <a:ext uri="{FF2B5EF4-FFF2-40B4-BE49-F238E27FC236}">
                <a16:creationId xmlns:a16="http://schemas.microsoft.com/office/drawing/2014/main" id="{E1C017DE-B7B4-DC48-4F91-F31546DF1E88}"/>
              </a:ext>
            </a:extLst>
          </p:cNvPr>
          <p:cNvSpPr txBox="1"/>
          <p:nvPr/>
        </p:nvSpPr>
        <p:spPr>
          <a:xfrm>
            <a:off x="654960" y="562219"/>
            <a:ext cx="4572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Experimental Results:</a:t>
            </a:r>
          </a:p>
        </p:txBody>
      </p:sp>
    </p:spTree>
    <p:extLst>
      <p:ext uri="{BB962C8B-B14F-4D97-AF65-F5344CB8AC3E}">
        <p14:creationId xmlns:p14="http://schemas.microsoft.com/office/powerpoint/2010/main" val="116860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E83AE1-39C9-C5B9-E8F9-7213479DB070}"/>
              </a:ext>
            </a:extLst>
          </p:cNvPr>
          <p:cNvPicPr>
            <a:picLocks noChangeAspect="1"/>
          </p:cNvPicPr>
          <p:nvPr/>
        </p:nvPicPr>
        <p:blipFill>
          <a:blip r:embed="rId2"/>
          <a:stretch>
            <a:fillRect/>
          </a:stretch>
        </p:blipFill>
        <p:spPr>
          <a:xfrm>
            <a:off x="670614" y="814483"/>
            <a:ext cx="3065915" cy="3125711"/>
          </a:xfrm>
          <a:prstGeom prst="rect">
            <a:avLst/>
          </a:prstGeom>
        </p:spPr>
      </p:pic>
      <p:sp>
        <p:nvSpPr>
          <p:cNvPr id="2" name="Title 1">
            <a:extLst>
              <a:ext uri="{FF2B5EF4-FFF2-40B4-BE49-F238E27FC236}">
                <a16:creationId xmlns:a16="http://schemas.microsoft.com/office/drawing/2014/main" id="{EBBABAD7-C2BD-246B-DCC8-B24FA59734DF}"/>
              </a:ext>
            </a:extLst>
          </p:cNvPr>
          <p:cNvSpPr>
            <a:spLocks noGrp="1"/>
          </p:cNvSpPr>
          <p:nvPr>
            <p:ph type="title"/>
          </p:nvPr>
        </p:nvSpPr>
        <p:spPr>
          <a:xfrm>
            <a:off x="5330081" y="3218956"/>
            <a:ext cx="3275880" cy="2076360"/>
          </a:xfrm>
        </p:spPr>
        <p:txBody>
          <a:bodyPr/>
          <a:lstStyle/>
          <a:p>
            <a:r>
              <a:rPr lang="en-IN" dirty="0">
                <a:latin typeface="Times New Roman" panose="02020603050405020304" pitchFamily="18" charset="0"/>
                <a:cs typeface="Times New Roman" panose="02020603050405020304" pitchFamily="18" charset="0"/>
              </a:rPr>
              <a:t>Fig: Training Data Stats-2</a:t>
            </a:r>
          </a:p>
        </p:txBody>
      </p:sp>
      <p:sp>
        <p:nvSpPr>
          <p:cNvPr id="3" name="Text Placeholder 2">
            <a:extLst>
              <a:ext uri="{FF2B5EF4-FFF2-40B4-BE49-F238E27FC236}">
                <a16:creationId xmlns:a16="http://schemas.microsoft.com/office/drawing/2014/main" id="{65713F37-E2D4-6AB1-9ED9-859422C19E1B}"/>
              </a:ext>
            </a:extLst>
          </p:cNvPr>
          <p:cNvSpPr>
            <a:spLocks noGrp="1"/>
          </p:cNvSpPr>
          <p:nvPr>
            <p:ph type="body"/>
          </p:nvPr>
        </p:nvSpPr>
        <p:spPr>
          <a:xfrm>
            <a:off x="914400" y="4078236"/>
            <a:ext cx="4267200" cy="2685840"/>
          </a:xfrm>
        </p:spPr>
        <p:txBody>
          <a:bodyPr/>
          <a:lstStyle/>
          <a:p>
            <a:r>
              <a:rPr lang="en-IN" dirty="0">
                <a:latin typeface="Times New Roman" panose="02020603050405020304" pitchFamily="18" charset="0"/>
                <a:cs typeface="Times New Roman" panose="02020603050405020304" pitchFamily="18" charset="0"/>
              </a:rPr>
              <a:t>Fig: Training Data Stats-1</a:t>
            </a:r>
          </a:p>
        </p:txBody>
      </p:sp>
      <p:pic>
        <p:nvPicPr>
          <p:cNvPr id="7" name="Picture 6">
            <a:extLst>
              <a:ext uri="{FF2B5EF4-FFF2-40B4-BE49-F238E27FC236}">
                <a16:creationId xmlns:a16="http://schemas.microsoft.com/office/drawing/2014/main" id="{86E99C58-F277-E8A9-24A5-39191D8DAB4C}"/>
              </a:ext>
            </a:extLst>
          </p:cNvPr>
          <p:cNvPicPr>
            <a:picLocks noChangeAspect="1"/>
          </p:cNvPicPr>
          <p:nvPr/>
        </p:nvPicPr>
        <p:blipFill>
          <a:blip r:embed="rId3"/>
          <a:stretch>
            <a:fillRect/>
          </a:stretch>
        </p:blipFill>
        <p:spPr>
          <a:xfrm>
            <a:off x="4572000" y="939667"/>
            <a:ext cx="3801205" cy="2875344"/>
          </a:xfrm>
          <a:prstGeom prst="rect">
            <a:avLst/>
          </a:prstGeom>
        </p:spPr>
      </p:pic>
      <p:pic>
        <p:nvPicPr>
          <p:cNvPr id="8" name="Picture 7">
            <a:extLst>
              <a:ext uri="{FF2B5EF4-FFF2-40B4-BE49-F238E27FC236}">
                <a16:creationId xmlns:a16="http://schemas.microsoft.com/office/drawing/2014/main" id="{8B95B47B-951E-1CAA-61AA-B340D144BB04}"/>
              </a:ext>
            </a:extLst>
          </p:cNvPr>
          <p:cNvPicPr>
            <a:picLocks noChangeAspect="1"/>
          </p:cNvPicPr>
          <p:nvPr/>
        </p:nvPicPr>
        <p:blipFill>
          <a:blip r:embed="rId4"/>
          <a:stretch>
            <a:fillRect/>
          </a:stretch>
        </p:blipFill>
        <p:spPr>
          <a:xfrm>
            <a:off x="3375807" y="4832841"/>
            <a:ext cx="2426418" cy="1176630"/>
          </a:xfrm>
          <a:prstGeom prst="rect">
            <a:avLst/>
          </a:prstGeom>
        </p:spPr>
      </p:pic>
      <p:sp>
        <p:nvSpPr>
          <p:cNvPr id="10" name="TextBox 9">
            <a:extLst>
              <a:ext uri="{FF2B5EF4-FFF2-40B4-BE49-F238E27FC236}">
                <a16:creationId xmlns:a16="http://schemas.microsoft.com/office/drawing/2014/main" id="{EBD0E23C-BB09-5F86-C3AF-2AA28768F514}"/>
              </a:ext>
            </a:extLst>
          </p:cNvPr>
          <p:cNvSpPr txBox="1"/>
          <p:nvPr/>
        </p:nvSpPr>
        <p:spPr>
          <a:xfrm>
            <a:off x="3219035" y="6189703"/>
            <a:ext cx="4572000"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 Output and Accuracy</a:t>
            </a:r>
          </a:p>
          <a:p>
            <a:endParaRPr lang="en-IN" dirty="0"/>
          </a:p>
        </p:txBody>
      </p:sp>
    </p:spTree>
    <p:extLst>
      <p:ext uri="{BB962C8B-B14F-4D97-AF65-F5344CB8AC3E}">
        <p14:creationId xmlns:p14="http://schemas.microsoft.com/office/powerpoint/2010/main" val="3452875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7A64-D17A-EE3B-41E3-EF5616698754}"/>
              </a:ext>
            </a:extLst>
          </p:cNvPr>
          <p:cNvSpPr>
            <a:spLocks noGrp="1"/>
          </p:cNvSpPr>
          <p:nvPr>
            <p:ph type="title"/>
          </p:nvPr>
        </p:nvSpPr>
        <p:spPr>
          <a:xfrm>
            <a:off x="860729" y="2697171"/>
            <a:ext cx="1841152" cy="784080"/>
          </a:xfrm>
        </p:spPr>
        <p:txBody>
          <a:bodyPr/>
          <a:lstStyle/>
          <a:p>
            <a:r>
              <a:rPr lang="en-IN" sz="1400" dirty="0">
                <a:latin typeface="Times New Roman" panose="02020603050405020304" pitchFamily="18" charset="0"/>
                <a:cs typeface="Times New Roman" panose="02020603050405020304" pitchFamily="18" charset="0"/>
              </a:rPr>
              <a:t>Pregnancy Count Graph</a:t>
            </a:r>
          </a:p>
        </p:txBody>
      </p:sp>
      <p:sp>
        <p:nvSpPr>
          <p:cNvPr id="3" name="Text Placeholder 2">
            <a:extLst>
              <a:ext uri="{FF2B5EF4-FFF2-40B4-BE49-F238E27FC236}">
                <a16:creationId xmlns:a16="http://schemas.microsoft.com/office/drawing/2014/main" id="{41B83850-32C6-2146-F087-E1514EF5D728}"/>
              </a:ext>
            </a:extLst>
          </p:cNvPr>
          <p:cNvSpPr>
            <a:spLocks noGrp="1"/>
          </p:cNvSpPr>
          <p:nvPr>
            <p:ph type="body"/>
          </p:nvPr>
        </p:nvSpPr>
        <p:spPr>
          <a:xfrm>
            <a:off x="3701711" y="2988671"/>
            <a:ext cx="3065203" cy="575736"/>
          </a:xfrm>
        </p:spPr>
        <p:txBody>
          <a:bodyPr/>
          <a:lstStyle/>
          <a:p>
            <a:r>
              <a:rPr lang="en-IN" sz="1400" dirty="0">
                <a:latin typeface="Times New Roman" panose="02020603050405020304" pitchFamily="18" charset="0"/>
                <a:cs typeface="Times New Roman" panose="02020603050405020304" pitchFamily="18" charset="0"/>
              </a:rPr>
              <a:t>Glucose Value Graph</a:t>
            </a:r>
          </a:p>
        </p:txBody>
      </p:sp>
      <p:pic>
        <p:nvPicPr>
          <p:cNvPr id="4" name="Picture 3">
            <a:extLst>
              <a:ext uri="{FF2B5EF4-FFF2-40B4-BE49-F238E27FC236}">
                <a16:creationId xmlns:a16="http://schemas.microsoft.com/office/drawing/2014/main" id="{EB42E7A3-FE06-136E-9CBA-EEDF7085D698}"/>
              </a:ext>
            </a:extLst>
          </p:cNvPr>
          <p:cNvPicPr>
            <a:picLocks noChangeAspect="1"/>
          </p:cNvPicPr>
          <p:nvPr/>
        </p:nvPicPr>
        <p:blipFill>
          <a:blip r:embed="rId2"/>
          <a:stretch>
            <a:fillRect/>
          </a:stretch>
        </p:blipFill>
        <p:spPr>
          <a:xfrm>
            <a:off x="609600" y="586108"/>
            <a:ext cx="2322777" cy="1963082"/>
          </a:xfrm>
          <a:prstGeom prst="rect">
            <a:avLst/>
          </a:prstGeom>
        </p:spPr>
      </p:pic>
      <p:pic>
        <p:nvPicPr>
          <p:cNvPr id="5" name="Picture 4">
            <a:extLst>
              <a:ext uri="{FF2B5EF4-FFF2-40B4-BE49-F238E27FC236}">
                <a16:creationId xmlns:a16="http://schemas.microsoft.com/office/drawing/2014/main" id="{A0723391-D20A-29C0-794F-2688867A0ABF}"/>
              </a:ext>
            </a:extLst>
          </p:cNvPr>
          <p:cNvPicPr>
            <a:picLocks noChangeAspect="1"/>
          </p:cNvPicPr>
          <p:nvPr/>
        </p:nvPicPr>
        <p:blipFill>
          <a:blip r:embed="rId3"/>
          <a:stretch>
            <a:fillRect/>
          </a:stretch>
        </p:blipFill>
        <p:spPr>
          <a:xfrm>
            <a:off x="3544207" y="540959"/>
            <a:ext cx="1780186" cy="2200847"/>
          </a:xfrm>
          <a:prstGeom prst="rect">
            <a:avLst/>
          </a:prstGeom>
        </p:spPr>
      </p:pic>
      <p:pic>
        <p:nvPicPr>
          <p:cNvPr id="6" name="Picture 5">
            <a:extLst>
              <a:ext uri="{FF2B5EF4-FFF2-40B4-BE49-F238E27FC236}">
                <a16:creationId xmlns:a16="http://schemas.microsoft.com/office/drawing/2014/main" id="{F27E4E5D-A0A6-4DDA-9EA3-6417D069AC66}"/>
              </a:ext>
            </a:extLst>
          </p:cNvPr>
          <p:cNvPicPr>
            <a:picLocks noChangeAspect="1"/>
          </p:cNvPicPr>
          <p:nvPr/>
        </p:nvPicPr>
        <p:blipFill>
          <a:blip r:embed="rId4"/>
          <a:stretch>
            <a:fillRect/>
          </a:stretch>
        </p:blipFill>
        <p:spPr>
          <a:xfrm>
            <a:off x="6248400" y="501332"/>
            <a:ext cx="1841152" cy="2280102"/>
          </a:xfrm>
          <a:prstGeom prst="rect">
            <a:avLst/>
          </a:prstGeom>
        </p:spPr>
      </p:pic>
      <p:pic>
        <p:nvPicPr>
          <p:cNvPr id="7" name="Picture 6">
            <a:extLst>
              <a:ext uri="{FF2B5EF4-FFF2-40B4-BE49-F238E27FC236}">
                <a16:creationId xmlns:a16="http://schemas.microsoft.com/office/drawing/2014/main" id="{47B3CE1A-0A37-8827-F115-38B2F7C2D961}"/>
              </a:ext>
            </a:extLst>
          </p:cNvPr>
          <p:cNvPicPr>
            <a:picLocks noChangeAspect="1"/>
          </p:cNvPicPr>
          <p:nvPr/>
        </p:nvPicPr>
        <p:blipFill>
          <a:blip r:embed="rId5"/>
          <a:stretch>
            <a:fillRect/>
          </a:stretch>
        </p:blipFill>
        <p:spPr>
          <a:xfrm>
            <a:off x="876006" y="4192263"/>
            <a:ext cx="2048434" cy="1548518"/>
          </a:xfrm>
          <a:prstGeom prst="rect">
            <a:avLst/>
          </a:prstGeom>
        </p:spPr>
      </p:pic>
      <p:pic>
        <p:nvPicPr>
          <p:cNvPr id="8" name="Picture 7">
            <a:extLst>
              <a:ext uri="{FF2B5EF4-FFF2-40B4-BE49-F238E27FC236}">
                <a16:creationId xmlns:a16="http://schemas.microsoft.com/office/drawing/2014/main" id="{035CB91A-E7E2-5D51-85E2-95A03D921A45}"/>
              </a:ext>
            </a:extLst>
          </p:cNvPr>
          <p:cNvPicPr>
            <a:picLocks noChangeAspect="1"/>
          </p:cNvPicPr>
          <p:nvPr/>
        </p:nvPicPr>
        <p:blipFill>
          <a:blip r:embed="rId6"/>
          <a:stretch>
            <a:fillRect/>
          </a:stretch>
        </p:blipFill>
        <p:spPr>
          <a:xfrm>
            <a:off x="3657600" y="3762165"/>
            <a:ext cx="2030144" cy="2408129"/>
          </a:xfrm>
          <a:prstGeom prst="rect">
            <a:avLst/>
          </a:prstGeom>
        </p:spPr>
      </p:pic>
      <p:pic>
        <p:nvPicPr>
          <p:cNvPr id="9" name="Picture 8">
            <a:extLst>
              <a:ext uri="{FF2B5EF4-FFF2-40B4-BE49-F238E27FC236}">
                <a16:creationId xmlns:a16="http://schemas.microsoft.com/office/drawing/2014/main" id="{665A3275-110F-46C9-EB49-87C696DA1079}"/>
              </a:ext>
            </a:extLst>
          </p:cNvPr>
          <p:cNvPicPr>
            <a:picLocks noChangeAspect="1"/>
          </p:cNvPicPr>
          <p:nvPr/>
        </p:nvPicPr>
        <p:blipFill>
          <a:blip r:embed="rId7"/>
          <a:stretch>
            <a:fillRect/>
          </a:stretch>
        </p:blipFill>
        <p:spPr>
          <a:xfrm>
            <a:off x="6324600" y="3972495"/>
            <a:ext cx="2097206" cy="1987468"/>
          </a:xfrm>
          <a:prstGeom prst="rect">
            <a:avLst/>
          </a:prstGeom>
        </p:spPr>
      </p:pic>
      <p:sp>
        <p:nvSpPr>
          <p:cNvPr id="11" name="TextBox 10">
            <a:extLst>
              <a:ext uri="{FF2B5EF4-FFF2-40B4-BE49-F238E27FC236}">
                <a16:creationId xmlns:a16="http://schemas.microsoft.com/office/drawing/2014/main" id="{DC5A57F9-30EB-3DF9-D839-583B2CDDABF9}"/>
              </a:ext>
            </a:extLst>
          </p:cNvPr>
          <p:cNvSpPr txBox="1"/>
          <p:nvPr/>
        </p:nvSpPr>
        <p:spPr>
          <a:xfrm>
            <a:off x="6705600" y="5994553"/>
            <a:ext cx="4572000"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BMI Value Graph</a:t>
            </a:r>
          </a:p>
        </p:txBody>
      </p:sp>
      <p:sp>
        <p:nvSpPr>
          <p:cNvPr id="13" name="TextBox 12">
            <a:extLst>
              <a:ext uri="{FF2B5EF4-FFF2-40B4-BE49-F238E27FC236}">
                <a16:creationId xmlns:a16="http://schemas.microsoft.com/office/drawing/2014/main" id="{9BEBB791-2C4F-08F7-0EFD-D1B0EFB7727B}"/>
              </a:ext>
            </a:extLst>
          </p:cNvPr>
          <p:cNvSpPr txBox="1"/>
          <p:nvPr/>
        </p:nvSpPr>
        <p:spPr>
          <a:xfrm>
            <a:off x="3886986" y="6204884"/>
            <a:ext cx="5637228"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Insulin Value Graph</a:t>
            </a:r>
          </a:p>
        </p:txBody>
      </p:sp>
      <p:sp>
        <p:nvSpPr>
          <p:cNvPr id="15" name="TextBox 14">
            <a:extLst>
              <a:ext uri="{FF2B5EF4-FFF2-40B4-BE49-F238E27FC236}">
                <a16:creationId xmlns:a16="http://schemas.microsoft.com/office/drawing/2014/main" id="{CDBFF3CB-5709-E003-AA70-6E3965326E20}"/>
              </a:ext>
            </a:extLst>
          </p:cNvPr>
          <p:cNvSpPr txBox="1"/>
          <p:nvPr/>
        </p:nvSpPr>
        <p:spPr>
          <a:xfrm>
            <a:off x="838986" y="6050995"/>
            <a:ext cx="5637228"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Skin Thickness Value Graph</a:t>
            </a:r>
          </a:p>
        </p:txBody>
      </p:sp>
      <p:sp>
        <p:nvSpPr>
          <p:cNvPr id="17" name="TextBox 16">
            <a:extLst>
              <a:ext uri="{FF2B5EF4-FFF2-40B4-BE49-F238E27FC236}">
                <a16:creationId xmlns:a16="http://schemas.microsoft.com/office/drawing/2014/main" id="{C27D9AE3-5A8B-DCFA-B9F6-76A74FA5020E}"/>
              </a:ext>
            </a:extLst>
          </p:cNvPr>
          <p:cNvSpPr txBox="1"/>
          <p:nvPr/>
        </p:nvSpPr>
        <p:spPr>
          <a:xfrm>
            <a:off x="6172986" y="2935323"/>
            <a:ext cx="5637228"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Blood Pressure Value Graph</a:t>
            </a:r>
          </a:p>
        </p:txBody>
      </p:sp>
    </p:spTree>
    <p:extLst>
      <p:ext uri="{BB962C8B-B14F-4D97-AF65-F5344CB8AC3E}">
        <p14:creationId xmlns:p14="http://schemas.microsoft.com/office/powerpoint/2010/main" val="3885949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83B8E6D4-7308-72BC-4151-76938E8D869C}"/>
              </a:ext>
            </a:extLst>
          </p:cNvPr>
          <p:cNvSpPr txBox="1"/>
          <p:nvPr/>
        </p:nvSpPr>
        <p:spPr>
          <a:xfrm>
            <a:off x="647700" y="1981200"/>
            <a:ext cx="7848600"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Prediction of diabetes in pregnant women and neonatal mellitus in newborn children using machine learning revolves around developing predictive models to predict the risk of gestational diabetes in women expectant mothers and the likelihood of neonatal diabetes in newborns. By leveraging machine learning algorithms and analyzing various factors such as medical history, clinical parameters, lifestyle, and genetic predisposition, these models aim to provide early detection and personalized risk assessment. The goal is to enable healthcare professionals to intervene proactively, implement preventive measures.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9" name="TextBox 8">
            <a:extLst>
              <a:ext uri="{FF2B5EF4-FFF2-40B4-BE49-F238E27FC236}">
                <a16:creationId xmlns:a16="http://schemas.microsoft.com/office/drawing/2014/main" id="{9F89835F-2017-04AE-E80A-E7E5FBDAD4AA}"/>
              </a:ext>
            </a:extLst>
          </p:cNvPr>
          <p:cNvSpPr txBox="1"/>
          <p:nvPr/>
        </p:nvSpPr>
        <p:spPr>
          <a:xfrm>
            <a:off x="266280" y="1599600"/>
            <a:ext cx="8305800" cy="4339650"/>
          </a:xfrm>
          <a:prstGeom prst="rect">
            <a:avLst/>
          </a:prstGeom>
          <a:noFill/>
        </p:spPr>
        <p:txBody>
          <a:bodyPr wrap="square">
            <a:spAutoFit/>
          </a:bodyPr>
          <a:lstStyle/>
          <a:p>
            <a:pPr marR="68580" lvl="0" algn="just"/>
            <a:endParaRPr lang="en-IN" sz="1800" dirty="0">
              <a:effectLst/>
              <a:latin typeface="Times New Roman" panose="02020603050405020304" pitchFamily="18" charset="0"/>
              <a:ea typeface="Times New Roman" panose="02020603050405020304" pitchFamily="18" charset="0"/>
            </a:endParaRPr>
          </a:p>
          <a:p>
            <a:pPr marL="342900" marR="68580" lvl="0" indent="-342900" algn="just">
              <a:buFont typeface="+mj-lt"/>
              <a:buAutoNum type="arabicParenR"/>
            </a:pPr>
            <a:r>
              <a:rPr lang="en-US" sz="1800" dirty="0">
                <a:effectLst/>
                <a:latin typeface="Times New Roman" panose="02020603050405020304" pitchFamily="18" charset="0"/>
                <a:ea typeface="Times New Roman" panose="02020603050405020304" pitchFamily="18" charset="0"/>
              </a:rPr>
              <a:t>Quan Zou , </a:t>
            </a:r>
            <a:r>
              <a:rPr lang="en-US" sz="1800" dirty="0" err="1">
                <a:effectLst/>
                <a:latin typeface="Times New Roman" panose="02020603050405020304" pitchFamily="18" charset="0"/>
                <a:ea typeface="Times New Roman" panose="02020603050405020304" pitchFamily="18" charset="0"/>
              </a:rPr>
              <a:t>Kaiyang</a:t>
            </a:r>
            <a:r>
              <a:rPr lang="en-US" sz="1800" dirty="0">
                <a:effectLst/>
                <a:latin typeface="Times New Roman" panose="02020603050405020304" pitchFamily="18" charset="0"/>
                <a:ea typeface="Times New Roman" panose="02020603050405020304" pitchFamily="18" charset="0"/>
              </a:rPr>
              <a:t> Qu , </a:t>
            </a:r>
            <a:r>
              <a:rPr lang="en-US" sz="1800" dirty="0" err="1">
                <a:effectLst/>
                <a:latin typeface="Times New Roman" panose="02020603050405020304" pitchFamily="18" charset="0"/>
                <a:ea typeface="Times New Roman" panose="02020603050405020304" pitchFamily="18" charset="0"/>
              </a:rPr>
              <a:t>Yamei</a:t>
            </a:r>
            <a:r>
              <a:rPr lang="en-US" sz="1800" dirty="0">
                <a:effectLst/>
                <a:latin typeface="Times New Roman" panose="02020603050405020304" pitchFamily="18" charset="0"/>
                <a:ea typeface="Times New Roman" panose="02020603050405020304" pitchFamily="18" charset="0"/>
              </a:rPr>
              <a:t> Luo , </a:t>
            </a:r>
            <a:r>
              <a:rPr lang="en-US" sz="1800" dirty="0" err="1">
                <a:effectLst/>
                <a:latin typeface="Times New Roman" panose="02020603050405020304" pitchFamily="18" charset="0"/>
                <a:ea typeface="Times New Roman" panose="02020603050405020304" pitchFamily="18" charset="0"/>
              </a:rPr>
              <a:t>Dehui</a:t>
            </a:r>
            <a:r>
              <a:rPr lang="en-US" sz="1800" dirty="0">
                <a:effectLst/>
                <a:latin typeface="Times New Roman" panose="02020603050405020304" pitchFamily="18" charset="0"/>
                <a:ea typeface="Times New Roman" panose="02020603050405020304" pitchFamily="18" charset="0"/>
              </a:rPr>
              <a:t> Yin, Ying Ju , Jun Zhang, “Predicting Diabetes Mellitus With Machine Learning Techniques”,(2018)DOI-10.3389/fgene.2018.00515</a:t>
            </a:r>
          </a:p>
          <a:p>
            <a:pPr marL="342900" marR="68580" lvl="0" indent="-342900" algn="just">
              <a:buFont typeface="+mj-lt"/>
              <a:buAutoNum type="arabicParenR"/>
            </a:pPr>
            <a:endParaRPr lang="en-IN" sz="1800" dirty="0">
              <a:effectLst/>
              <a:latin typeface="Times New Roman" panose="02020603050405020304" pitchFamily="18" charset="0"/>
              <a:ea typeface="Times New Roman" panose="02020603050405020304" pitchFamily="18" charset="0"/>
            </a:endParaRPr>
          </a:p>
          <a:p>
            <a:pPr marL="342900" marR="68580" lvl="0" indent="-342900" algn="just">
              <a:buFont typeface="+mj-lt"/>
              <a:buAutoNum type="arabicParenR"/>
            </a:pPr>
            <a:r>
              <a:rPr lang="en-US" sz="1800" dirty="0">
                <a:effectLst/>
                <a:latin typeface="Times New Roman" panose="02020603050405020304" pitchFamily="18" charset="0"/>
                <a:ea typeface="Times New Roman" panose="02020603050405020304" pitchFamily="18" charset="0"/>
              </a:rPr>
              <a:t>Lili Wei , </a:t>
            </a:r>
            <a:r>
              <a:rPr lang="en-US" sz="1800" dirty="0" err="1">
                <a:effectLst/>
                <a:latin typeface="Times New Roman" panose="02020603050405020304" pitchFamily="18" charset="0"/>
                <a:ea typeface="Times New Roman" panose="02020603050405020304" pitchFamily="18" charset="0"/>
              </a:rPr>
              <a:t>Yueshuai</a:t>
            </a:r>
            <a:r>
              <a:rPr lang="en-US" sz="1800" dirty="0">
                <a:effectLst/>
                <a:latin typeface="Times New Roman" panose="02020603050405020304" pitchFamily="18" charset="0"/>
                <a:ea typeface="Times New Roman" panose="02020603050405020304" pitchFamily="18" charset="0"/>
              </a:rPr>
              <a:t> Pan , Yan </a:t>
            </a:r>
            <a:r>
              <a:rPr lang="en-US" sz="1800" dirty="0" err="1">
                <a:effectLst/>
                <a:latin typeface="Times New Roman" panose="02020603050405020304" pitchFamily="18" charset="0"/>
                <a:ea typeface="Times New Roman" panose="02020603050405020304" pitchFamily="18" charset="0"/>
              </a:rPr>
              <a:t>Zhang,“Application</a:t>
            </a:r>
            <a:r>
              <a:rPr lang="en-US" sz="1800" dirty="0">
                <a:effectLst/>
                <a:latin typeface="Times New Roman" panose="02020603050405020304" pitchFamily="18" charset="0"/>
                <a:ea typeface="Times New Roman" panose="02020603050405020304" pitchFamily="18" charset="0"/>
              </a:rPr>
              <a:t> of machine learning algorithm for predicting gestational diabetes mellitus in early pregnancy”(2021),DOI10.2478/</a:t>
            </a:r>
            <a:r>
              <a:rPr lang="en-US" sz="1800" dirty="0" err="1">
                <a:effectLst/>
                <a:latin typeface="Times New Roman" panose="02020603050405020304" pitchFamily="18" charset="0"/>
                <a:ea typeface="Times New Roman" panose="02020603050405020304" pitchFamily="18" charset="0"/>
              </a:rPr>
              <a:t>fon</a:t>
            </a:r>
            <a:r>
              <a:rPr lang="en-US" sz="1800" dirty="0">
                <a:effectLst/>
                <a:latin typeface="Times New Roman" panose="02020603050405020304" pitchFamily="18" charset="0"/>
                <a:ea typeface="Times New Roman" panose="02020603050405020304" pitchFamily="18" charset="0"/>
              </a:rPr>
              <a:t>- 2021-0022</a:t>
            </a:r>
          </a:p>
          <a:p>
            <a:pPr marL="342900" marR="68580" lvl="0" indent="-342900" algn="just">
              <a:buFont typeface="+mj-lt"/>
              <a:buAutoNum type="arabicParenR"/>
            </a:pPr>
            <a:endParaRPr lang="en-IN" sz="1800" dirty="0">
              <a:effectLst/>
              <a:latin typeface="Times New Roman" panose="02020603050405020304" pitchFamily="18" charset="0"/>
              <a:ea typeface="Times New Roman" panose="02020603050405020304" pitchFamily="18" charset="0"/>
            </a:endParaRPr>
          </a:p>
          <a:p>
            <a:pPr marL="342900" indent="-342900">
              <a:buFont typeface="+mj-lt"/>
              <a:buAutoNum type="arabicParenR"/>
            </a:pPr>
            <a:r>
              <a:rPr lang="en-US" sz="1800" dirty="0">
                <a:effectLst/>
                <a:latin typeface="Times New Roman" panose="02020603050405020304" pitchFamily="18" charset="0"/>
                <a:ea typeface="Times New Roman" panose="02020603050405020304" pitchFamily="18" charset="0"/>
              </a:rPr>
              <a:t>3.Thach Tran , Jane </a:t>
            </a:r>
            <a:r>
              <a:rPr lang="en-US" sz="1800" dirty="0" err="1">
                <a:effectLst/>
                <a:latin typeface="Times New Roman" panose="02020603050405020304" pitchFamily="18" charset="0"/>
                <a:ea typeface="Times New Roman" panose="02020603050405020304" pitchFamily="18" charset="0"/>
              </a:rPr>
              <a:t>E.Hirst,“Prognosis</a:t>
            </a:r>
            <a:r>
              <a:rPr lang="en-US" sz="1800" dirty="0">
                <a:effectLst/>
                <a:latin typeface="Times New Roman" panose="02020603050405020304" pitchFamily="18" charset="0"/>
                <a:ea typeface="Times New Roman" panose="02020603050405020304" pitchFamily="18" charset="0"/>
              </a:rPr>
              <a:t> Model for Gestational Diabetes Using Machine Learning Techniques”(2021),DOI10.2337/dc12-1418</a:t>
            </a:r>
          </a:p>
          <a:p>
            <a:pPr marL="342900" indent="-342900">
              <a:buFont typeface="+mj-lt"/>
              <a:buAutoNum type="arabicParenR"/>
            </a:pPr>
            <a:endParaRPr lang="en-US" sz="1800" dirty="0">
              <a:effectLst/>
              <a:latin typeface="Times New Roman" panose="02020603050405020304" pitchFamily="18" charset="0"/>
              <a:ea typeface="Times New Roman" panose="02020603050405020304" pitchFamily="18" charset="0"/>
            </a:endParaRPr>
          </a:p>
          <a:p>
            <a:pPr marL="342900" indent="-342900">
              <a:buFont typeface="+mj-lt"/>
              <a:buAutoNum type="arabicParenR"/>
            </a:pPr>
            <a:r>
              <a:rPr lang="en-US" sz="1800" dirty="0">
                <a:effectLst/>
                <a:latin typeface="Times New Roman" panose="02020603050405020304" pitchFamily="18" charset="0"/>
                <a:ea typeface="Times New Roman" panose="02020603050405020304" pitchFamily="18" charset="0"/>
              </a:rPr>
              <a:t>Nora El-</a:t>
            </a:r>
            <a:r>
              <a:rPr lang="en-US" sz="1800" dirty="0" err="1">
                <a:effectLst/>
                <a:latin typeface="Times New Roman" panose="02020603050405020304" pitchFamily="18" charset="0"/>
                <a:ea typeface="Times New Roman" panose="02020603050405020304" pitchFamily="18" charset="0"/>
              </a:rPr>
              <a:t>Rashidy</a:t>
            </a:r>
            <a:r>
              <a:rPr lang="en-US" sz="1800" dirty="0">
                <a:effectLst/>
                <a:latin typeface="Times New Roman" panose="02020603050405020304" pitchFamily="18" charset="0"/>
                <a:ea typeface="Times New Roman" panose="02020603050405020304" pitchFamily="18" charset="0"/>
              </a:rPr>
              <a:t> , Nesma E. </a:t>
            </a:r>
            <a:r>
              <a:rPr lang="en-US" sz="1800" dirty="0" err="1">
                <a:effectLst/>
                <a:latin typeface="Times New Roman" panose="02020603050405020304" pitchFamily="18" charset="0"/>
                <a:ea typeface="Times New Roman" panose="02020603050405020304" pitchFamily="18" charset="0"/>
              </a:rPr>
              <a:t>ElSayed</a:t>
            </a:r>
            <a:r>
              <a:rPr lang="en-US" sz="1800" dirty="0">
                <a:effectLst/>
                <a:latin typeface="Times New Roman" panose="02020603050405020304" pitchFamily="18" charset="0"/>
                <a:ea typeface="Times New Roman" panose="02020603050405020304" pitchFamily="18" charset="0"/>
              </a:rPr>
              <a:t>,“Prediction of gestational diabetes based on explainable </a:t>
            </a:r>
            <a:r>
              <a:rPr lang="en-US" sz="1800" dirty="0" err="1">
                <a:effectLst/>
                <a:latin typeface="Times New Roman" panose="02020603050405020304" pitchFamily="18" charset="0"/>
                <a:ea typeface="Times New Roman" panose="02020603050405020304" pitchFamily="18" charset="0"/>
              </a:rPr>
              <a:t>deeplearning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andfogcomputing</a:t>
            </a:r>
            <a:r>
              <a:rPr lang="en-US" sz="1800" dirty="0">
                <a:effectLst/>
                <a:latin typeface="Times New Roman" panose="02020603050405020304" pitchFamily="18" charset="0"/>
                <a:ea typeface="Times New Roman" panose="02020603050405020304" pitchFamily="18" charset="0"/>
              </a:rPr>
              <a:t>”(2022),DOI10.1007/s00500-022-07420</a:t>
            </a:r>
            <a:endParaRPr lang="en-IN" sz="1800" dirty="0">
              <a:effectLst/>
              <a:latin typeface="Times New Roman" panose="02020603050405020304" pitchFamily="18" charset="0"/>
              <a:ea typeface="Times New Roman" panose="02020603050405020304" pitchFamily="18" charset="0"/>
            </a:endParaRPr>
          </a:p>
          <a:p>
            <a:pPr marL="342900" indent="-342900">
              <a:buFont typeface="+mj-lt"/>
              <a:buAutoNum type="arabicParenR"/>
            </a:pPr>
            <a:endParaRPr lang="en-IN"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C8BEE580-C937-2C56-B188-9E4127C6300D}"/>
              </a:ext>
            </a:extLst>
          </p:cNvPr>
          <p:cNvSpPr txBox="1"/>
          <p:nvPr/>
        </p:nvSpPr>
        <p:spPr>
          <a:xfrm>
            <a:off x="609600" y="1672773"/>
            <a:ext cx="7924800" cy="4708981"/>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Diabetes during pregnancy is a major source of health problems in unborn infants and their moms. Because gestational diabetes can develop to permanent diabetes, Machine Learning is an important method for predicting the likelihood of such progression based on the given features. As a result, new characteristics are required to improve the forecasting of neonatal mellitus and provide the most accurate diabetes persistence results in pregnant women. Python scripting and the application of Machine Learning methods such as Support Vector Machines, K Nearest </a:t>
            </a:r>
            <a:r>
              <a:rPr lang="en-US" sz="2000" dirty="0" err="1">
                <a:latin typeface="Times New Roman" panose="02020603050405020304" pitchFamily="18" charset="0"/>
                <a:cs typeface="Times New Roman" panose="02020603050405020304" pitchFamily="18" charset="0"/>
              </a:rPr>
              <a:t>Neighbours</a:t>
            </a:r>
            <a:r>
              <a:rPr lang="en-US" sz="2000" dirty="0">
                <a:latin typeface="Times New Roman" panose="02020603050405020304" pitchFamily="18" charset="0"/>
                <a:cs typeface="Times New Roman" panose="02020603050405020304" pitchFamily="18" charset="0"/>
              </a:rPr>
              <a:t>, and Logistic Regression can assist in achieving this aim. The preprocessing ML dataset focusing on Diabetes from the Pima Indian diabetes database collected through Kaggle. In addition, two new attributes were added to the project's dataset. According to research, machine learning models using characteristics like SVM and decision trees may successfully predict the risk of diabetes in pregnant women. </a:t>
            </a:r>
          </a:p>
          <a:p>
            <a:pPr algn="just"/>
            <a:r>
              <a:rPr lang="en-US" sz="20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6" name="TextBox 5">
            <a:extLst>
              <a:ext uri="{FF2B5EF4-FFF2-40B4-BE49-F238E27FC236}">
                <a16:creationId xmlns:a16="http://schemas.microsoft.com/office/drawing/2014/main" id="{C42E5765-1263-4947-29E8-2A03D7BE6AFF}"/>
              </a:ext>
            </a:extLst>
          </p:cNvPr>
          <p:cNvSpPr txBox="1"/>
          <p:nvPr/>
        </p:nvSpPr>
        <p:spPr>
          <a:xfrm>
            <a:off x="800100" y="1981200"/>
            <a:ext cx="7543800" cy="347787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Machine learning algorithms utilize previous data to discover patterns and make predictions about new data. In the case of diabetes prediction, machine learning algorithms may use data from electronic health records, clinical notes, test findings, and patient demographics to identify people at risk of acquiring diabetes. Several research have looked at the use of ML algorithms to predict diabetes in pregnant women and neonatal diabetes in babies. One research, for example, employed ML algorithms to for see the risk of gestational diabetes in pregnant women based on demographic and clinical variables. In terms of predicting gestational diabetes, the algorithm has an accuracy of 89.4%.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113BD4-0371-122D-CF84-94DB983014C8}"/>
              </a:ext>
            </a:extLst>
          </p:cNvPr>
          <p:cNvPicPr>
            <a:picLocks noChangeAspect="1"/>
          </p:cNvPicPr>
          <p:nvPr/>
        </p:nvPicPr>
        <p:blipFill>
          <a:blip r:embed="rId2"/>
          <a:stretch>
            <a:fillRect/>
          </a:stretch>
        </p:blipFill>
        <p:spPr>
          <a:xfrm>
            <a:off x="4581427" y="783107"/>
            <a:ext cx="3810330" cy="2645893"/>
          </a:xfrm>
          <a:prstGeom prst="rect">
            <a:avLst/>
          </a:prstGeom>
        </p:spPr>
      </p:pic>
      <p:pic>
        <p:nvPicPr>
          <p:cNvPr id="7" name="Picture 6">
            <a:extLst>
              <a:ext uri="{FF2B5EF4-FFF2-40B4-BE49-F238E27FC236}">
                <a16:creationId xmlns:a16="http://schemas.microsoft.com/office/drawing/2014/main" id="{D96CC06F-0B6E-F7E0-AB09-5CCA73330AEE}"/>
              </a:ext>
            </a:extLst>
          </p:cNvPr>
          <p:cNvPicPr>
            <a:picLocks noChangeAspect="1"/>
          </p:cNvPicPr>
          <p:nvPr/>
        </p:nvPicPr>
        <p:blipFill>
          <a:blip r:embed="rId3"/>
          <a:stretch>
            <a:fillRect/>
          </a:stretch>
        </p:blipFill>
        <p:spPr>
          <a:xfrm>
            <a:off x="457200" y="3733800"/>
            <a:ext cx="3968840" cy="2651990"/>
          </a:xfrm>
          <a:prstGeom prst="rect">
            <a:avLst/>
          </a:prstGeom>
        </p:spPr>
      </p:pic>
      <p:sp>
        <p:nvSpPr>
          <p:cNvPr id="9" name="TextBox 8">
            <a:extLst>
              <a:ext uri="{FF2B5EF4-FFF2-40B4-BE49-F238E27FC236}">
                <a16:creationId xmlns:a16="http://schemas.microsoft.com/office/drawing/2014/main" id="{4AE35700-C066-C8B2-2AA7-5BB4B2D9D7A3}"/>
              </a:ext>
            </a:extLst>
          </p:cNvPr>
          <p:cNvSpPr txBox="1"/>
          <p:nvPr/>
        </p:nvSpPr>
        <p:spPr>
          <a:xfrm>
            <a:off x="1143000" y="1703727"/>
            <a:ext cx="4572000" cy="369332"/>
          </a:xfrm>
          <a:prstGeom prst="rect">
            <a:avLst/>
          </a:prstGeom>
          <a:noFill/>
        </p:spPr>
        <p:txBody>
          <a:bodyPr wrap="square">
            <a:spAutoFit/>
          </a:bodyPr>
          <a:lstStyle/>
          <a:p>
            <a:r>
              <a:rPr lang="en-IN" b="1" i="1" dirty="0">
                <a:latin typeface="Times New Roman" panose="02020603050405020304" pitchFamily="18" charset="0"/>
                <a:cs typeface="Times New Roman" panose="02020603050405020304" pitchFamily="18" charset="0"/>
              </a:rPr>
              <a:t>Healthy and happy</a:t>
            </a:r>
          </a:p>
        </p:txBody>
      </p:sp>
    </p:spTree>
    <p:extLst>
      <p:ext uri="{BB962C8B-B14F-4D97-AF65-F5344CB8AC3E}">
        <p14:creationId xmlns:p14="http://schemas.microsoft.com/office/powerpoint/2010/main" val="212212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9" name="TextBox 8">
            <a:extLst>
              <a:ext uri="{FF2B5EF4-FFF2-40B4-BE49-F238E27FC236}">
                <a16:creationId xmlns:a16="http://schemas.microsoft.com/office/drawing/2014/main" id="{64A78AC9-8724-3B50-1309-6F10007B717F}"/>
              </a:ext>
            </a:extLst>
          </p:cNvPr>
          <p:cNvSpPr txBox="1"/>
          <p:nvPr/>
        </p:nvSpPr>
        <p:spPr>
          <a:xfrm>
            <a:off x="495300" y="2286000"/>
            <a:ext cx="8153400"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project's goal is to use machine learning techniques to forecast the risk of permanent diabetes in pregnant women and Neonatal Mellitus </a:t>
            </a:r>
            <a:r>
              <a:rPr lang="en-US" sz="2000" dirty="0" err="1">
                <a:latin typeface="Times New Roman" panose="02020603050405020304" pitchFamily="18" charset="0"/>
                <a:cs typeface="Times New Roman" panose="02020603050405020304" pitchFamily="18" charset="0"/>
              </a:rPr>
              <a:t>mellitus</a:t>
            </a:r>
            <a:r>
              <a:rPr lang="en-US" sz="2000" dirty="0">
                <a:latin typeface="Times New Roman" panose="02020603050405020304" pitchFamily="18" charset="0"/>
                <a:cs typeface="Times New Roman" panose="02020603050405020304" pitchFamily="18" charset="0"/>
              </a:rPr>
              <a:t> in newborn children. By developing machine learning models and providing a user interface for on-spot data calculation, the project seeks to facilitate early detection and prevention of diabetes in these populations. Large datasets will be </a:t>
            </a:r>
            <a:r>
              <a:rPr lang="en-US" sz="2000" dirty="0" err="1">
                <a:latin typeface="Times New Roman" panose="02020603050405020304" pitchFamily="18" charset="0"/>
                <a:cs typeface="Times New Roman" panose="02020603050405020304" pitchFamily="18" charset="0"/>
              </a:rPr>
              <a:t>analysed</a:t>
            </a:r>
            <a:r>
              <a:rPr lang="en-US" sz="2000" dirty="0">
                <a:latin typeface="Times New Roman" panose="02020603050405020304" pitchFamily="18" charset="0"/>
                <a:cs typeface="Times New Roman" panose="02020603050405020304" pitchFamily="18" charset="0"/>
              </a:rPr>
              <a:t> using machine learning algorithms to uncover patterns and risk variables related with persistent diabetes in pregnant women and Neonatal Mellitus diabetes in newborns. By training these models on comprehensive and diverse datasets, the goal is to ensure their reliability and generalizability in real-world scenarios.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45677</TotalTime>
  <Words>1603</Words>
  <Application>Microsoft Office PowerPoint</Application>
  <PresentationFormat>On-screen Show (4:3)</PresentationFormat>
  <Paragraphs>169</Paragraphs>
  <Slides>24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Fig: INPUT SLIDER-1</vt:lpstr>
      <vt:lpstr>Fig: Training Data Stats-2</vt:lpstr>
      <vt:lpstr>Pregnancy Count Graph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Sandeep Jellapuram</cp:lastModifiedBy>
  <cp:revision>719</cp:revision>
  <dcterms:modified xsi:type="dcterms:W3CDTF">2023-11-14T05:47:37Z</dcterms:modified>
</cp:coreProperties>
</file>