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400" r:id="rId4"/>
    <p:sldId id="435" r:id="rId5"/>
    <p:sldId id="259" r:id="rId6"/>
    <p:sldId id="263" r:id="rId7"/>
    <p:sldId id="429" r:id="rId8"/>
    <p:sldId id="376" r:id="rId9"/>
    <p:sldId id="392" r:id="rId10"/>
    <p:sldId id="282" r:id="rId11"/>
    <p:sldId id="297" r:id="rId12"/>
    <p:sldId id="407" r:id="rId13"/>
    <p:sldId id="431" r:id="rId14"/>
    <p:sldId id="432" r:id="rId15"/>
    <p:sldId id="433" r:id="rId16"/>
    <p:sldId id="434" r:id="rId17"/>
    <p:sldId id="387" r:id="rId18"/>
    <p:sldId id="383" r:id="rId19"/>
    <p:sldId id="428" r:id="rId20"/>
    <p:sldId id="290"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61" name="CustomShape 2"/>
          <p:cNvSpPr/>
          <p:nvPr/>
        </p:nvSpPr>
        <p:spPr>
          <a:xfrm>
            <a:off x="0" y="0"/>
            <a:ext cx="11796480" cy="11796480"/>
          </a:xfrm>
          <a:prstGeom prst="rect">
            <a:avLst/>
          </a:prstGeom>
        </p:spPr>
        <p:txBody>
          <a:bodyPr lIns="90000" tIns="45000" rIns="90000" bIns="45000"/>
          <a:lstStyle/>
          <a:p>
            <a:pPr>
              <a:lnSpc>
                <a:spcPct val="100000"/>
              </a:lnSpc>
            </a:pPr>
            <a:fld id="{8141E1C1-11F1-4191-81D1-215171815171}" type="slidenum">
              <a:rPr lang="en-IN">
                <a:solidFill>
                  <a:srgbClr val="000000"/>
                </a:solidFill>
                <a:latin typeface="+mn-lt"/>
                <a:ea typeface="+mn-ea"/>
              </a:rPr>
              <a:pPr>
                <a:lnSpc>
                  <a:spcPct val="100000"/>
                </a:lnSpc>
              </a:pPr>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00"/>
            <a:ext cx="9144000" cy="1323439"/>
          </a:xfrm>
          <a:prstGeom prst="rect">
            <a:avLst/>
          </a:prstGeom>
          <a:noFill/>
        </p:spPr>
        <p:txBody>
          <a:bodyPr wrap="square" rtlCol="0">
            <a:spAutoFit/>
          </a:bodyPr>
          <a:lstStyle/>
          <a:p>
            <a:pPr algn="ctr"/>
            <a:r>
              <a:rPr lang="en-US" sz="2000" b="1" dirty="0">
                <a:solidFill>
                  <a:srgbClr val="000000"/>
                </a:solidFill>
                <a:effectLst/>
                <a:latin typeface="+mj-lt"/>
                <a:ea typeface="Calibri" panose="020F0502020204030204" pitchFamily="34" charset="0"/>
                <a:cs typeface="Times New Roman" panose="02020603050405020304" pitchFamily="18" charset="0"/>
              </a:rPr>
              <a:t>PREDICTING DIABETES IN PREGNANT WOMAN AND NEONATAL  MELLITUS IN NEW BORN CHILD USING MACHINE LEARNING </a:t>
            </a:r>
            <a:endParaRPr lang="en-IN" sz="2000" dirty="0">
              <a:effectLst/>
              <a:latin typeface="+mj-lt"/>
              <a:ea typeface="Calibri" panose="020F0502020204030204" pitchFamily="34" charset="0"/>
              <a:cs typeface="Times New Roman" panose="02020603050405020304" pitchFamily="18" charset="0"/>
            </a:endParaRPr>
          </a:p>
          <a:p>
            <a:pPr algn="ct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4850909" y="3495889"/>
            <a:ext cx="3733800" cy="1015663"/>
          </a:xfrm>
          <a:prstGeom prst="rect">
            <a:avLst/>
          </a:prstGeom>
          <a:noFill/>
        </p:spPr>
        <p:txBody>
          <a:bodyPr wrap="square" rtlCol="0">
            <a:spAutoFit/>
          </a:bodyPr>
          <a:lstStyle/>
          <a:p>
            <a:r>
              <a:rPr lang="en-US" sz="2000" b="1" dirty="0">
                <a:solidFill>
                  <a:schemeClr val="tx2">
                    <a:lumMod val="75000"/>
                  </a:schemeClr>
                </a:solidFill>
              </a:rPr>
              <a:t>Name of the student</a:t>
            </a:r>
          </a:p>
          <a:p>
            <a:endParaRPr lang="en-US" sz="2000" b="1" dirty="0">
              <a:solidFill>
                <a:schemeClr val="tx2">
                  <a:lumMod val="75000"/>
                </a:schemeClr>
              </a:solidFill>
            </a:endParaRPr>
          </a:p>
          <a:p>
            <a:r>
              <a:rPr lang="en-US" sz="2000" b="1" dirty="0">
                <a:solidFill>
                  <a:schemeClr val="tx2">
                    <a:lumMod val="75000"/>
                  </a:schemeClr>
                </a:solidFill>
              </a:rPr>
              <a:t>M. </a:t>
            </a:r>
            <a:r>
              <a:rPr lang="en-US" sz="2000" b="1" dirty="0" err="1">
                <a:solidFill>
                  <a:schemeClr val="tx2">
                    <a:lumMod val="75000"/>
                  </a:schemeClr>
                </a:solidFill>
              </a:rPr>
              <a:t>Jyoshna</a:t>
            </a:r>
            <a:r>
              <a:rPr lang="en-US" sz="2000" b="1" dirty="0">
                <a:solidFill>
                  <a:schemeClr val="tx2">
                    <a:lumMod val="75000"/>
                  </a:schemeClr>
                </a:solidFill>
              </a:rPr>
              <a:t>     (21H55A0513)</a:t>
            </a:r>
          </a:p>
        </p:txBody>
      </p:sp>
      <p:sp>
        <p:nvSpPr>
          <p:cNvPr id="4" name="TextBox 3"/>
          <p:cNvSpPr txBox="1"/>
          <p:nvPr/>
        </p:nvSpPr>
        <p:spPr>
          <a:xfrm>
            <a:off x="228600" y="4876800"/>
            <a:ext cx="5181600" cy="1015663"/>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800" b="1" dirty="0">
                <a:solidFill>
                  <a:srgbClr val="C00000"/>
                </a:solidFill>
              </a:rPr>
              <a:t>Under esteemed guidance of</a:t>
            </a:r>
            <a:endParaRPr lang="en-US" sz="2400" b="1" dirty="0">
              <a:solidFill>
                <a:srgbClr val="C00000"/>
              </a:solidFill>
            </a:endParaRPr>
          </a:p>
          <a:p>
            <a:r>
              <a:rPr lang="en-US" b="1" dirty="0"/>
              <a:t>Mr. J. Ranjith (Assistant Professor)</a:t>
            </a:r>
          </a:p>
        </p:txBody>
      </p:sp>
      <p:graphicFrame>
        <p:nvGraphicFramePr>
          <p:cNvPr id="5" name="Table 4"/>
          <p:cNvGraphicFramePr>
            <a:graphicFrameLocks noGrp="1"/>
          </p:cNvGraphicFramePr>
          <p:nvPr/>
        </p:nvGraphicFramePr>
        <p:xfrm>
          <a:off x="1524000" y="228600"/>
          <a:ext cx="6096000" cy="1255998"/>
        </p:xfrm>
        <a:graphic>
          <a:graphicData uri="http://schemas.openxmlformats.org/drawingml/2006/table">
            <a:tbl>
              <a:tblPr>
                <a:tableStyleId>{2D5ABB26-0587-4C30-8999-92F81FD0307C}</a:tableStyleId>
              </a:tblPr>
              <a:tblGrid>
                <a:gridCol w="60960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2286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C8DCFF8C-0C1D-4A7D-F9E5-5A07509367FF}"/>
              </a:ext>
            </a:extLst>
          </p:cNvPr>
          <p:cNvSpPr txBox="1"/>
          <p:nvPr/>
        </p:nvSpPr>
        <p:spPr>
          <a:xfrm>
            <a:off x="278909" y="6257711"/>
            <a:ext cx="4572000" cy="369332"/>
          </a:xfrm>
          <a:prstGeom prst="rect">
            <a:avLst/>
          </a:prstGeom>
          <a:noFill/>
        </p:spPr>
        <p:txBody>
          <a:bodyPr wrap="square">
            <a:spAutoFit/>
          </a:bodyPr>
          <a:lstStyle/>
          <a:p>
            <a:r>
              <a:rPr lang="en-IN" sz="1200" b="1" dirty="0">
                <a:solidFill>
                  <a:schemeClr val="accent1">
                    <a:lumMod val="50000"/>
                  </a:schemeClr>
                </a:solidFill>
              </a:rPr>
              <a:t>Batch: 2020-2024 </a:t>
            </a:r>
            <a:r>
              <a:rPr lang="en-IN" dirty="0"/>
              <a:t>	</a:t>
            </a:r>
          </a:p>
        </p:txBody>
      </p:sp>
      <p:sp>
        <p:nvSpPr>
          <p:cNvPr id="9" name="TextBox 8">
            <a:extLst>
              <a:ext uri="{FF2B5EF4-FFF2-40B4-BE49-F238E27FC236}">
                <a16:creationId xmlns:a16="http://schemas.microsoft.com/office/drawing/2014/main" id="{76A109A0-7FBE-57FA-FF9E-290B9FD01B5E}"/>
              </a:ext>
            </a:extLst>
          </p:cNvPr>
          <p:cNvSpPr txBox="1"/>
          <p:nvPr/>
        </p:nvSpPr>
        <p:spPr>
          <a:xfrm>
            <a:off x="6858000" y="6321623"/>
            <a:ext cx="4572000" cy="276999"/>
          </a:xfrm>
          <a:prstGeom prst="rect">
            <a:avLst/>
          </a:prstGeom>
          <a:noFill/>
        </p:spPr>
        <p:txBody>
          <a:bodyPr wrap="square">
            <a:spAutoFit/>
          </a:bodyPr>
          <a:lstStyle/>
          <a:p>
            <a:r>
              <a:rPr lang="en-IN" sz="1200" b="1" dirty="0">
                <a:solidFill>
                  <a:schemeClr val="accent1">
                    <a:lumMod val="50000"/>
                  </a:schemeClr>
                </a:solidFill>
              </a:rPr>
              <a:t>Major Project Phase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1"/>
          <p:cNvSpPr/>
          <p:nvPr/>
        </p:nvSpPr>
        <p:spPr>
          <a:xfrm>
            <a:off x="457200" y="990600"/>
            <a:ext cx="8381160" cy="75600"/>
          </a:xfrm>
          <a:prstGeom prst="rect">
            <a:avLst/>
          </a:prstGeom>
          <a:solidFill>
            <a:srgbClr val="7030A0"/>
          </a:solidFill>
          <a:ln w="25560">
            <a:solidFill>
              <a:srgbClr val="3A5F8B"/>
            </a:solidFill>
            <a:round/>
          </a:ln>
        </p:spPr>
      </p:sp>
      <p:sp>
        <p:nvSpPr>
          <p:cNvPr id="6" name="TextBox 5"/>
          <p:cNvSpPr txBox="1"/>
          <p:nvPr/>
        </p:nvSpPr>
        <p:spPr>
          <a:xfrm>
            <a:off x="304800" y="457200"/>
            <a:ext cx="5867400" cy="584775"/>
          </a:xfrm>
          <a:prstGeom prst="rect">
            <a:avLst/>
          </a:prstGeom>
          <a:noFill/>
        </p:spPr>
        <p:txBody>
          <a:bodyPr wrap="square" rtlCol="0">
            <a:spAutoFit/>
          </a:bodyPr>
          <a:lstStyle/>
          <a:p>
            <a:r>
              <a:rPr lang="en-US" sz="3200" b="1" dirty="0">
                <a:solidFill>
                  <a:srgbClr val="C00000"/>
                </a:solidFill>
                <a:latin typeface="Calibri" pitchFamily="34" charset="0"/>
              </a:rPr>
              <a:t>Proposed system architecture </a:t>
            </a:r>
          </a:p>
        </p:txBody>
      </p:sp>
      <p:pic>
        <p:nvPicPr>
          <p:cNvPr id="7" name="Picture 6">
            <a:extLst>
              <a:ext uri="{FF2B5EF4-FFF2-40B4-BE49-F238E27FC236}">
                <a16:creationId xmlns:a16="http://schemas.microsoft.com/office/drawing/2014/main" id="{8B16ABB9-55E1-EB69-375C-A92617363592}"/>
              </a:ext>
            </a:extLst>
          </p:cNvPr>
          <p:cNvPicPr>
            <a:picLocks noChangeAspect="1"/>
          </p:cNvPicPr>
          <p:nvPr/>
        </p:nvPicPr>
        <p:blipFill>
          <a:blip r:embed="rId2"/>
          <a:stretch>
            <a:fillRect/>
          </a:stretch>
        </p:blipFill>
        <p:spPr>
          <a:xfrm>
            <a:off x="638108" y="2546411"/>
            <a:ext cx="676715" cy="893610"/>
          </a:xfrm>
          <a:prstGeom prst="rect">
            <a:avLst/>
          </a:prstGeom>
        </p:spPr>
      </p:pic>
      <p:cxnSp>
        <p:nvCxnSpPr>
          <p:cNvPr id="8" name="Straight Arrow Connector 7">
            <a:extLst>
              <a:ext uri="{FF2B5EF4-FFF2-40B4-BE49-F238E27FC236}">
                <a16:creationId xmlns:a16="http://schemas.microsoft.com/office/drawing/2014/main" id="{D7015D41-2E63-CD0E-80CA-9AC6ED89CCAC}"/>
              </a:ext>
            </a:extLst>
          </p:cNvPr>
          <p:cNvCxnSpPr/>
          <p:nvPr/>
        </p:nvCxnSpPr>
        <p:spPr>
          <a:xfrm flipV="1">
            <a:off x="1329690" y="3019603"/>
            <a:ext cx="388620" cy="15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17F2D2E-422D-7724-F411-9570F4E509CA}"/>
              </a:ext>
            </a:extLst>
          </p:cNvPr>
          <p:cNvCxnSpPr>
            <a:cxnSpLocks/>
          </p:cNvCxnSpPr>
          <p:nvPr/>
        </p:nvCxnSpPr>
        <p:spPr>
          <a:xfrm flipV="1">
            <a:off x="2133600" y="2094134"/>
            <a:ext cx="55626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A9009F0-527E-8F82-48BE-8BED1512AA30}"/>
              </a:ext>
            </a:extLst>
          </p:cNvPr>
          <p:cNvSpPr txBox="1"/>
          <p:nvPr/>
        </p:nvSpPr>
        <p:spPr>
          <a:xfrm>
            <a:off x="609600" y="2804159"/>
            <a:ext cx="2743200" cy="523220"/>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Data </a:t>
            </a:r>
          </a:p>
          <a:p>
            <a:pPr algn="ctr"/>
            <a:r>
              <a:rPr lang="en-IN" sz="1400" dirty="0">
                <a:latin typeface="Times New Roman" panose="02020603050405020304" pitchFamily="18" charset="0"/>
                <a:cs typeface="Times New Roman" panose="02020603050405020304" pitchFamily="18" charset="0"/>
              </a:rPr>
              <a:t>Cleaning</a:t>
            </a:r>
          </a:p>
        </p:txBody>
      </p:sp>
      <p:sp>
        <p:nvSpPr>
          <p:cNvPr id="13" name="TextBox 12">
            <a:extLst>
              <a:ext uri="{FF2B5EF4-FFF2-40B4-BE49-F238E27FC236}">
                <a16:creationId xmlns:a16="http://schemas.microsoft.com/office/drawing/2014/main" id="{B87E6E89-539F-D884-2C85-199EBE0F619F}"/>
              </a:ext>
            </a:extLst>
          </p:cNvPr>
          <p:cNvSpPr txBox="1"/>
          <p:nvPr/>
        </p:nvSpPr>
        <p:spPr>
          <a:xfrm>
            <a:off x="2590800" y="1727430"/>
            <a:ext cx="1066800" cy="523220"/>
          </a:xfrm>
          <a:prstGeom prst="rect">
            <a:avLst/>
          </a:prstGeom>
          <a:noFill/>
        </p:spPr>
        <p:txBody>
          <a:bodyPr wrap="square">
            <a:spAutoFit/>
          </a:bodyPr>
          <a:lstStyle/>
          <a:p>
            <a:pPr algn="ctr"/>
            <a:r>
              <a:rPr lang="en-IN" sz="1400" dirty="0">
                <a:latin typeface="Times New Roman" panose="02020603050405020304" pitchFamily="18" charset="0"/>
                <a:cs typeface="Times New Roman" panose="02020603050405020304" pitchFamily="18" charset="0"/>
              </a:rPr>
              <a:t>Data</a:t>
            </a:r>
          </a:p>
          <a:p>
            <a:pPr algn="ctr"/>
            <a:r>
              <a:rPr lang="en-IN" sz="1400" dirty="0">
                <a:latin typeface="Times New Roman" panose="02020603050405020304" pitchFamily="18" charset="0"/>
                <a:cs typeface="Times New Roman" panose="02020603050405020304" pitchFamily="18" charset="0"/>
              </a:rPr>
              <a:t>Integration</a:t>
            </a:r>
          </a:p>
        </p:txBody>
      </p:sp>
      <p:sp>
        <p:nvSpPr>
          <p:cNvPr id="15" name="TextBox 14">
            <a:extLst>
              <a:ext uri="{FF2B5EF4-FFF2-40B4-BE49-F238E27FC236}">
                <a16:creationId xmlns:a16="http://schemas.microsoft.com/office/drawing/2014/main" id="{0B095E19-373D-D0A6-6497-C257CAFAB5D7}"/>
              </a:ext>
            </a:extLst>
          </p:cNvPr>
          <p:cNvSpPr txBox="1"/>
          <p:nvPr/>
        </p:nvSpPr>
        <p:spPr>
          <a:xfrm>
            <a:off x="609600" y="3558774"/>
            <a:ext cx="4572000" cy="523220"/>
          </a:xfrm>
          <a:prstGeom prst="rect">
            <a:avLst/>
          </a:prstGeom>
          <a:noFill/>
        </p:spPr>
        <p:txBody>
          <a:bodyPr wrap="square">
            <a:spAutoFit/>
          </a:bodyPr>
          <a:lstStyle/>
          <a:p>
            <a:pPr algn="ctr"/>
            <a:r>
              <a:rPr lang="en-US" sz="1400" dirty="0">
                <a:effectLst/>
                <a:latin typeface="Times New Roman" panose="02020603050405020304" pitchFamily="18" charset="0"/>
                <a:ea typeface="Times New Roman" panose="02020603050405020304" pitchFamily="18" charset="0"/>
              </a:rPr>
              <a:t>Data</a:t>
            </a:r>
            <a:endParaRPr lang="en-IN" sz="1400" dirty="0">
              <a:effectLst/>
              <a:latin typeface="Times New Roman" panose="02020603050405020304" pitchFamily="18" charset="0"/>
              <a:ea typeface="Times New Roman" panose="02020603050405020304" pitchFamily="18" charset="0"/>
            </a:endParaRPr>
          </a:p>
          <a:p>
            <a:pPr algn="ctr"/>
            <a:r>
              <a:rPr lang="en-US" sz="1400" dirty="0">
                <a:effectLst/>
                <a:latin typeface="Times New Roman" panose="02020603050405020304" pitchFamily="18" charset="0"/>
                <a:ea typeface="Times New Roman" panose="02020603050405020304" pitchFamily="18" charset="0"/>
              </a:rPr>
              <a:t>Reduction</a:t>
            </a:r>
            <a:endParaRPr lang="en-IN" sz="1400" dirty="0">
              <a:effectLst/>
              <a:latin typeface="Times New Roman" panose="02020603050405020304" pitchFamily="18" charset="0"/>
              <a:ea typeface="Times New Roman" panose="02020603050405020304" pitchFamily="18" charset="0"/>
            </a:endParaRPr>
          </a:p>
        </p:txBody>
      </p:sp>
      <p:pic>
        <p:nvPicPr>
          <p:cNvPr id="18" name="Picture 17">
            <a:extLst>
              <a:ext uri="{FF2B5EF4-FFF2-40B4-BE49-F238E27FC236}">
                <a16:creationId xmlns:a16="http://schemas.microsoft.com/office/drawing/2014/main" id="{42FAA2D9-AF83-2A05-828D-A77F638DF4DD}"/>
              </a:ext>
            </a:extLst>
          </p:cNvPr>
          <p:cNvPicPr>
            <a:picLocks noChangeAspect="1"/>
          </p:cNvPicPr>
          <p:nvPr/>
        </p:nvPicPr>
        <p:blipFill>
          <a:blip r:embed="rId3"/>
          <a:stretch>
            <a:fillRect/>
          </a:stretch>
        </p:blipFill>
        <p:spPr>
          <a:xfrm>
            <a:off x="2100135" y="3209364"/>
            <a:ext cx="542591" cy="487722"/>
          </a:xfrm>
          <a:prstGeom prst="rect">
            <a:avLst/>
          </a:prstGeom>
        </p:spPr>
      </p:pic>
      <p:pic>
        <p:nvPicPr>
          <p:cNvPr id="21" name="Picture 20">
            <a:extLst>
              <a:ext uri="{FF2B5EF4-FFF2-40B4-BE49-F238E27FC236}">
                <a16:creationId xmlns:a16="http://schemas.microsoft.com/office/drawing/2014/main" id="{C12F447C-5D0F-39A0-6DA3-02016DC7294E}"/>
              </a:ext>
            </a:extLst>
          </p:cNvPr>
          <p:cNvPicPr>
            <a:picLocks noChangeAspect="1"/>
          </p:cNvPicPr>
          <p:nvPr/>
        </p:nvPicPr>
        <p:blipFill>
          <a:blip r:embed="rId4"/>
          <a:stretch>
            <a:fillRect/>
          </a:stretch>
        </p:blipFill>
        <p:spPr>
          <a:xfrm>
            <a:off x="2622223" y="2642607"/>
            <a:ext cx="676715" cy="518205"/>
          </a:xfrm>
          <a:prstGeom prst="rect">
            <a:avLst/>
          </a:prstGeom>
        </p:spPr>
      </p:pic>
      <p:pic>
        <p:nvPicPr>
          <p:cNvPr id="22" name="Picture 21">
            <a:extLst>
              <a:ext uri="{FF2B5EF4-FFF2-40B4-BE49-F238E27FC236}">
                <a16:creationId xmlns:a16="http://schemas.microsoft.com/office/drawing/2014/main" id="{40FAE4FC-06F6-FB65-D401-1C4585BE2B7F}"/>
              </a:ext>
            </a:extLst>
          </p:cNvPr>
          <p:cNvPicPr>
            <a:picLocks noChangeAspect="1"/>
          </p:cNvPicPr>
          <p:nvPr/>
        </p:nvPicPr>
        <p:blipFill>
          <a:blip r:embed="rId5"/>
          <a:stretch>
            <a:fillRect/>
          </a:stretch>
        </p:blipFill>
        <p:spPr>
          <a:xfrm>
            <a:off x="3361094" y="2137933"/>
            <a:ext cx="634039" cy="774259"/>
          </a:xfrm>
          <a:prstGeom prst="rect">
            <a:avLst/>
          </a:prstGeom>
        </p:spPr>
      </p:pic>
      <p:pic>
        <p:nvPicPr>
          <p:cNvPr id="23" name="Picture 22">
            <a:extLst>
              <a:ext uri="{FF2B5EF4-FFF2-40B4-BE49-F238E27FC236}">
                <a16:creationId xmlns:a16="http://schemas.microsoft.com/office/drawing/2014/main" id="{F95E5722-7050-61FE-E206-CA66AD6DA3B8}"/>
              </a:ext>
            </a:extLst>
          </p:cNvPr>
          <p:cNvPicPr>
            <a:picLocks noChangeAspect="1"/>
          </p:cNvPicPr>
          <p:nvPr/>
        </p:nvPicPr>
        <p:blipFill>
          <a:blip r:embed="rId6"/>
          <a:stretch>
            <a:fillRect/>
          </a:stretch>
        </p:blipFill>
        <p:spPr>
          <a:xfrm>
            <a:off x="3164909" y="3190890"/>
            <a:ext cx="737680" cy="621846"/>
          </a:xfrm>
          <a:prstGeom prst="rect">
            <a:avLst/>
          </a:prstGeom>
        </p:spPr>
      </p:pic>
      <p:sp>
        <p:nvSpPr>
          <p:cNvPr id="24" name="TextBox 23">
            <a:extLst>
              <a:ext uri="{FF2B5EF4-FFF2-40B4-BE49-F238E27FC236}">
                <a16:creationId xmlns:a16="http://schemas.microsoft.com/office/drawing/2014/main" id="{1F5CC0EC-777F-6995-90F5-DF68C0231D3D}"/>
              </a:ext>
            </a:extLst>
          </p:cNvPr>
          <p:cNvSpPr txBox="1"/>
          <p:nvPr/>
        </p:nvSpPr>
        <p:spPr>
          <a:xfrm>
            <a:off x="3698396" y="2854609"/>
            <a:ext cx="1675523"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Data Transformation</a:t>
            </a:r>
          </a:p>
        </p:txBody>
      </p:sp>
      <p:pic>
        <p:nvPicPr>
          <p:cNvPr id="25" name="Picture 24">
            <a:extLst>
              <a:ext uri="{FF2B5EF4-FFF2-40B4-BE49-F238E27FC236}">
                <a16:creationId xmlns:a16="http://schemas.microsoft.com/office/drawing/2014/main" id="{7FFABE93-0BD8-4A93-46A8-1F7D02DE426A}"/>
              </a:ext>
            </a:extLst>
          </p:cNvPr>
          <p:cNvPicPr>
            <a:picLocks noChangeAspect="1"/>
          </p:cNvPicPr>
          <p:nvPr/>
        </p:nvPicPr>
        <p:blipFill>
          <a:blip r:embed="rId7"/>
          <a:stretch>
            <a:fillRect/>
          </a:stretch>
        </p:blipFill>
        <p:spPr>
          <a:xfrm>
            <a:off x="5335950" y="2954752"/>
            <a:ext cx="469433" cy="158510"/>
          </a:xfrm>
          <a:prstGeom prst="rect">
            <a:avLst/>
          </a:prstGeom>
        </p:spPr>
      </p:pic>
      <p:pic>
        <p:nvPicPr>
          <p:cNvPr id="26" name="Picture 25">
            <a:extLst>
              <a:ext uri="{FF2B5EF4-FFF2-40B4-BE49-F238E27FC236}">
                <a16:creationId xmlns:a16="http://schemas.microsoft.com/office/drawing/2014/main" id="{CBD33EEC-A71F-07CD-C07D-0BE548BC6B1E}"/>
              </a:ext>
            </a:extLst>
          </p:cNvPr>
          <p:cNvPicPr>
            <a:picLocks noChangeAspect="1"/>
          </p:cNvPicPr>
          <p:nvPr/>
        </p:nvPicPr>
        <p:blipFill>
          <a:blip r:embed="rId8"/>
          <a:stretch>
            <a:fillRect/>
          </a:stretch>
        </p:blipFill>
        <p:spPr>
          <a:xfrm>
            <a:off x="5741538" y="2647887"/>
            <a:ext cx="420660" cy="695004"/>
          </a:xfrm>
          <a:prstGeom prst="rect">
            <a:avLst/>
          </a:prstGeom>
        </p:spPr>
      </p:pic>
      <p:pic>
        <p:nvPicPr>
          <p:cNvPr id="27" name="Picture 26">
            <a:extLst>
              <a:ext uri="{FF2B5EF4-FFF2-40B4-BE49-F238E27FC236}">
                <a16:creationId xmlns:a16="http://schemas.microsoft.com/office/drawing/2014/main" id="{A5E276D3-7023-E23D-1DF0-01C58247B107}"/>
              </a:ext>
            </a:extLst>
          </p:cNvPr>
          <p:cNvPicPr>
            <a:picLocks noChangeAspect="1"/>
          </p:cNvPicPr>
          <p:nvPr/>
        </p:nvPicPr>
        <p:blipFill>
          <a:blip r:embed="rId7"/>
          <a:stretch>
            <a:fillRect/>
          </a:stretch>
        </p:blipFill>
        <p:spPr>
          <a:xfrm>
            <a:off x="6230608" y="2923484"/>
            <a:ext cx="469433" cy="158510"/>
          </a:xfrm>
          <a:prstGeom prst="rect">
            <a:avLst/>
          </a:prstGeom>
        </p:spPr>
      </p:pic>
      <p:pic>
        <p:nvPicPr>
          <p:cNvPr id="28" name="Picture 27">
            <a:extLst>
              <a:ext uri="{FF2B5EF4-FFF2-40B4-BE49-F238E27FC236}">
                <a16:creationId xmlns:a16="http://schemas.microsoft.com/office/drawing/2014/main" id="{8E4A387F-48F4-7E0B-4D26-FBC9BC164725}"/>
              </a:ext>
            </a:extLst>
          </p:cNvPr>
          <p:cNvPicPr>
            <a:picLocks noChangeAspect="1"/>
          </p:cNvPicPr>
          <p:nvPr/>
        </p:nvPicPr>
        <p:blipFill>
          <a:blip r:embed="rId9"/>
          <a:stretch>
            <a:fillRect/>
          </a:stretch>
        </p:blipFill>
        <p:spPr>
          <a:xfrm>
            <a:off x="6601501" y="2685766"/>
            <a:ext cx="1307102" cy="600560"/>
          </a:xfrm>
          <a:prstGeom prst="rect">
            <a:avLst/>
          </a:prstGeom>
        </p:spPr>
      </p:pic>
      <p:pic>
        <p:nvPicPr>
          <p:cNvPr id="30" name="Picture 29">
            <a:extLst>
              <a:ext uri="{FF2B5EF4-FFF2-40B4-BE49-F238E27FC236}">
                <a16:creationId xmlns:a16="http://schemas.microsoft.com/office/drawing/2014/main" id="{95D5AD01-B17A-082C-F78B-8A61A3256A25}"/>
              </a:ext>
            </a:extLst>
          </p:cNvPr>
          <p:cNvPicPr>
            <a:picLocks noChangeAspect="1"/>
          </p:cNvPicPr>
          <p:nvPr/>
        </p:nvPicPr>
        <p:blipFill>
          <a:blip r:embed="rId10"/>
          <a:stretch>
            <a:fillRect/>
          </a:stretch>
        </p:blipFill>
        <p:spPr>
          <a:xfrm>
            <a:off x="7049961" y="3265824"/>
            <a:ext cx="12193" cy="396274"/>
          </a:xfrm>
          <a:prstGeom prst="rect">
            <a:avLst/>
          </a:prstGeom>
        </p:spPr>
      </p:pic>
      <p:pic>
        <p:nvPicPr>
          <p:cNvPr id="31" name="Picture 30">
            <a:extLst>
              <a:ext uri="{FF2B5EF4-FFF2-40B4-BE49-F238E27FC236}">
                <a16:creationId xmlns:a16="http://schemas.microsoft.com/office/drawing/2014/main" id="{FE88996E-6293-7798-C30F-23349107D7B9}"/>
              </a:ext>
            </a:extLst>
          </p:cNvPr>
          <p:cNvPicPr>
            <a:picLocks noChangeAspect="1"/>
          </p:cNvPicPr>
          <p:nvPr/>
        </p:nvPicPr>
        <p:blipFill>
          <a:blip r:embed="rId11"/>
          <a:stretch>
            <a:fillRect/>
          </a:stretch>
        </p:blipFill>
        <p:spPr>
          <a:xfrm>
            <a:off x="5464863" y="3646708"/>
            <a:ext cx="1591194" cy="12193"/>
          </a:xfrm>
          <a:prstGeom prst="rect">
            <a:avLst/>
          </a:prstGeom>
        </p:spPr>
      </p:pic>
      <p:pic>
        <p:nvPicPr>
          <p:cNvPr id="32" name="Picture 31">
            <a:extLst>
              <a:ext uri="{FF2B5EF4-FFF2-40B4-BE49-F238E27FC236}">
                <a16:creationId xmlns:a16="http://schemas.microsoft.com/office/drawing/2014/main" id="{613C64D1-5CA3-596F-7957-E263DFAA9D46}"/>
              </a:ext>
            </a:extLst>
          </p:cNvPr>
          <p:cNvPicPr>
            <a:picLocks noChangeAspect="1"/>
          </p:cNvPicPr>
          <p:nvPr/>
        </p:nvPicPr>
        <p:blipFill>
          <a:blip r:embed="rId12"/>
          <a:stretch>
            <a:fillRect/>
          </a:stretch>
        </p:blipFill>
        <p:spPr>
          <a:xfrm>
            <a:off x="5387070" y="3646708"/>
            <a:ext cx="158510" cy="707197"/>
          </a:xfrm>
          <a:prstGeom prst="rect">
            <a:avLst/>
          </a:prstGeom>
        </p:spPr>
      </p:pic>
      <p:pic>
        <p:nvPicPr>
          <p:cNvPr id="33" name="Picture 32">
            <a:extLst>
              <a:ext uri="{FF2B5EF4-FFF2-40B4-BE49-F238E27FC236}">
                <a16:creationId xmlns:a16="http://schemas.microsoft.com/office/drawing/2014/main" id="{F9CDA73D-EA1A-649D-D981-25950C855721}"/>
              </a:ext>
            </a:extLst>
          </p:cNvPr>
          <p:cNvPicPr>
            <a:picLocks noChangeAspect="1"/>
          </p:cNvPicPr>
          <p:nvPr/>
        </p:nvPicPr>
        <p:blipFill>
          <a:blip r:embed="rId13"/>
          <a:stretch>
            <a:fillRect/>
          </a:stretch>
        </p:blipFill>
        <p:spPr>
          <a:xfrm>
            <a:off x="4903960" y="4266535"/>
            <a:ext cx="1192040" cy="583516"/>
          </a:xfrm>
          <a:prstGeom prst="rect">
            <a:avLst/>
          </a:prstGeom>
        </p:spPr>
      </p:pic>
      <p:pic>
        <p:nvPicPr>
          <p:cNvPr id="34" name="Picture 33">
            <a:extLst>
              <a:ext uri="{FF2B5EF4-FFF2-40B4-BE49-F238E27FC236}">
                <a16:creationId xmlns:a16="http://schemas.microsoft.com/office/drawing/2014/main" id="{0662BDAF-395E-85DE-3CD6-8E43D273341A}"/>
              </a:ext>
            </a:extLst>
          </p:cNvPr>
          <p:cNvPicPr>
            <a:picLocks noChangeAspect="1"/>
          </p:cNvPicPr>
          <p:nvPr/>
        </p:nvPicPr>
        <p:blipFill>
          <a:blip r:embed="rId14"/>
          <a:stretch>
            <a:fillRect/>
          </a:stretch>
        </p:blipFill>
        <p:spPr>
          <a:xfrm>
            <a:off x="5458823" y="4803377"/>
            <a:ext cx="158510" cy="627942"/>
          </a:xfrm>
          <a:prstGeom prst="rect">
            <a:avLst/>
          </a:prstGeom>
        </p:spPr>
      </p:pic>
      <p:pic>
        <p:nvPicPr>
          <p:cNvPr id="35" name="Picture 34">
            <a:extLst>
              <a:ext uri="{FF2B5EF4-FFF2-40B4-BE49-F238E27FC236}">
                <a16:creationId xmlns:a16="http://schemas.microsoft.com/office/drawing/2014/main" id="{B8D1AA28-95E1-2432-956A-A8440D505BF7}"/>
              </a:ext>
            </a:extLst>
          </p:cNvPr>
          <p:cNvPicPr>
            <a:picLocks noChangeAspect="1"/>
          </p:cNvPicPr>
          <p:nvPr/>
        </p:nvPicPr>
        <p:blipFill>
          <a:blip r:embed="rId15"/>
          <a:stretch>
            <a:fillRect/>
          </a:stretch>
        </p:blipFill>
        <p:spPr>
          <a:xfrm>
            <a:off x="5211969" y="5386893"/>
            <a:ext cx="667221" cy="681218"/>
          </a:xfrm>
          <a:prstGeom prst="rect">
            <a:avLst/>
          </a:prstGeom>
        </p:spPr>
      </p:pic>
      <p:pic>
        <p:nvPicPr>
          <p:cNvPr id="36" name="Picture 35">
            <a:extLst>
              <a:ext uri="{FF2B5EF4-FFF2-40B4-BE49-F238E27FC236}">
                <a16:creationId xmlns:a16="http://schemas.microsoft.com/office/drawing/2014/main" id="{DFE2080C-018A-1A3E-3592-75804325CAD6}"/>
              </a:ext>
            </a:extLst>
          </p:cNvPr>
          <p:cNvPicPr>
            <a:picLocks noChangeAspect="1"/>
          </p:cNvPicPr>
          <p:nvPr/>
        </p:nvPicPr>
        <p:blipFill>
          <a:blip r:embed="rId16"/>
          <a:stretch>
            <a:fillRect/>
          </a:stretch>
        </p:blipFill>
        <p:spPr>
          <a:xfrm>
            <a:off x="7182374" y="3273786"/>
            <a:ext cx="158510" cy="1231499"/>
          </a:xfrm>
          <a:prstGeom prst="rect">
            <a:avLst/>
          </a:prstGeom>
        </p:spPr>
      </p:pic>
      <p:pic>
        <p:nvPicPr>
          <p:cNvPr id="37" name="Picture 36">
            <a:extLst>
              <a:ext uri="{FF2B5EF4-FFF2-40B4-BE49-F238E27FC236}">
                <a16:creationId xmlns:a16="http://schemas.microsoft.com/office/drawing/2014/main" id="{7C8E8A7C-D3DD-BDB1-8D45-9B1766CE753C}"/>
              </a:ext>
            </a:extLst>
          </p:cNvPr>
          <p:cNvPicPr>
            <a:picLocks noChangeAspect="1"/>
          </p:cNvPicPr>
          <p:nvPr/>
        </p:nvPicPr>
        <p:blipFill>
          <a:blip r:embed="rId17"/>
          <a:stretch>
            <a:fillRect/>
          </a:stretch>
        </p:blipFill>
        <p:spPr>
          <a:xfrm>
            <a:off x="7049961" y="4505799"/>
            <a:ext cx="479733" cy="606605"/>
          </a:xfrm>
          <a:prstGeom prst="rect">
            <a:avLst/>
          </a:prstGeom>
        </p:spPr>
      </p:pic>
      <p:pic>
        <p:nvPicPr>
          <p:cNvPr id="38" name="Picture 37">
            <a:extLst>
              <a:ext uri="{FF2B5EF4-FFF2-40B4-BE49-F238E27FC236}">
                <a16:creationId xmlns:a16="http://schemas.microsoft.com/office/drawing/2014/main" id="{902B5F8D-9CC4-C6F0-43A7-E7AE8A07BC6C}"/>
              </a:ext>
            </a:extLst>
          </p:cNvPr>
          <p:cNvPicPr>
            <a:picLocks noChangeAspect="1"/>
          </p:cNvPicPr>
          <p:nvPr/>
        </p:nvPicPr>
        <p:blipFill>
          <a:blip r:embed="rId18"/>
          <a:stretch>
            <a:fillRect/>
          </a:stretch>
        </p:blipFill>
        <p:spPr>
          <a:xfrm>
            <a:off x="6738566" y="5467198"/>
            <a:ext cx="1332119" cy="399636"/>
          </a:xfrm>
          <a:prstGeom prst="rect">
            <a:avLst/>
          </a:prstGeom>
        </p:spPr>
      </p:pic>
      <p:pic>
        <p:nvPicPr>
          <p:cNvPr id="39" name="Picture 38">
            <a:extLst>
              <a:ext uri="{FF2B5EF4-FFF2-40B4-BE49-F238E27FC236}">
                <a16:creationId xmlns:a16="http://schemas.microsoft.com/office/drawing/2014/main" id="{76F66B30-923E-28BB-9A68-2E549358D919}"/>
              </a:ext>
            </a:extLst>
          </p:cNvPr>
          <p:cNvPicPr>
            <a:picLocks noChangeAspect="1"/>
          </p:cNvPicPr>
          <p:nvPr/>
        </p:nvPicPr>
        <p:blipFill>
          <a:blip r:embed="rId19"/>
          <a:stretch>
            <a:fillRect/>
          </a:stretch>
        </p:blipFill>
        <p:spPr>
          <a:xfrm>
            <a:off x="7217560" y="4987858"/>
            <a:ext cx="135776" cy="527435"/>
          </a:xfrm>
          <a:prstGeom prst="rect">
            <a:avLst/>
          </a:prstGeom>
        </p:spPr>
      </p:pic>
      <p:pic>
        <p:nvPicPr>
          <p:cNvPr id="40" name="Picture 39">
            <a:extLst>
              <a:ext uri="{FF2B5EF4-FFF2-40B4-BE49-F238E27FC236}">
                <a16:creationId xmlns:a16="http://schemas.microsoft.com/office/drawing/2014/main" id="{7753ACA3-A08A-82F1-A60B-D2E7D5760590}"/>
              </a:ext>
            </a:extLst>
          </p:cNvPr>
          <p:cNvPicPr>
            <a:picLocks noChangeAspect="1"/>
          </p:cNvPicPr>
          <p:nvPr/>
        </p:nvPicPr>
        <p:blipFill>
          <a:blip r:embed="rId20"/>
          <a:stretch>
            <a:fillRect/>
          </a:stretch>
        </p:blipFill>
        <p:spPr>
          <a:xfrm>
            <a:off x="3471276" y="4497688"/>
            <a:ext cx="1432684" cy="158510"/>
          </a:xfrm>
          <a:prstGeom prst="rect">
            <a:avLst/>
          </a:prstGeom>
        </p:spPr>
      </p:pic>
      <p:pic>
        <p:nvPicPr>
          <p:cNvPr id="41" name="Picture 40">
            <a:extLst>
              <a:ext uri="{FF2B5EF4-FFF2-40B4-BE49-F238E27FC236}">
                <a16:creationId xmlns:a16="http://schemas.microsoft.com/office/drawing/2014/main" id="{8E49C6E2-0FCE-B5D2-505D-F56B0F494C84}"/>
              </a:ext>
            </a:extLst>
          </p:cNvPr>
          <p:cNvPicPr>
            <a:picLocks noChangeAspect="1"/>
          </p:cNvPicPr>
          <p:nvPr/>
        </p:nvPicPr>
        <p:blipFill>
          <a:blip r:embed="rId21"/>
          <a:stretch>
            <a:fillRect/>
          </a:stretch>
        </p:blipFill>
        <p:spPr>
          <a:xfrm>
            <a:off x="1947152" y="4433708"/>
            <a:ext cx="1546073" cy="402915"/>
          </a:xfrm>
          <a:prstGeom prst="rect">
            <a:avLst/>
          </a:prstGeom>
        </p:spPr>
      </p:pic>
      <p:sp>
        <p:nvSpPr>
          <p:cNvPr id="43" name="TextBox 42">
            <a:extLst>
              <a:ext uri="{FF2B5EF4-FFF2-40B4-BE49-F238E27FC236}">
                <a16:creationId xmlns:a16="http://schemas.microsoft.com/office/drawing/2014/main" id="{FE3FC299-C620-B6BF-8B0D-54865BAF8584}"/>
              </a:ext>
            </a:extLst>
          </p:cNvPr>
          <p:cNvSpPr txBox="1"/>
          <p:nvPr/>
        </p:nvSpPr>
        <p:spPr>
          <a:xfrm>
            <a:off x="3944608" y="5632224"/>
            <a:ext cx="1514215"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User Interface</a:t>
            </a:r>
          </a:p>
        </p:txBody>
      </p:sp>
      <p:pic>
        <p:nvPicPr>
          <p:cNvPr id="44" name="Picture 43">
            <a:extLst>
              <a:ext uri="{FF2B5EF4-FFF2-40B4-BE49-F238E27FC236}">
                <a16:creationId xmlns:a16="http://schemas.microsoft.com/office/drawing/2014/main" id="{9C0F97A3-59EE-7625-74E4-ED7BC8D9CC46}"/>
              </a:ext>
            </a:extLst>
          </p:cNvPr>
          <p:cNvPicPr>
            <a:picLocks noChangeAspect="1"/>
          </p:cNvPicPr>
          <p:nvPr/>
        </p:nvPicPr>
        <p:blipFill>
          <a:blip r:embed="rId22"/>
          <a:stretch>
            <a:fillRect/>
          </a:stretch>
        </p:blipFill>
        <p:spPr>
          <a:xfrm>
            <a:off x="6500490" y="6109674"/>
            <a:ext cx="476151" cy="525750"/>
          </a:xfrm>
          <a:prstGeom prst="rect">
            <a:avLst/>
          </a:prstGeom>
        </p:spPr>
      </p:pic>
      <p:pic>
        <p:nvPicPr>
          <p:cNvPr id="45" name="Picture 44">
            <a:extLst>
              <a:ext uri="{FF2B5EF4-FFF2-40B4-BE49-F238E27FC236}">
                <a16:creationId xmlns:a16="http://schemas.microsoft.com/office/drawing/2014/main" id="{6A0B73BD-A79B-E94A-A904-18E5A62AA946}"/>
              </a:ext>
            </a:extLst>
          </p:cNvPr>
          <p:cNvPicPr>
            <a:picLocks noChangeAspect="1"/>
          </p:cNvPicPr>
          <p:nvPr/>
        </p:nvPicPr>
        <p:blipFill>
          <a:blip r:embed="rId23"/>
          <a:stretch>
            <a:fillRect/>
          </a:stretch>
        </p:blipFill>
        <p:spPr>
          <a:xfrm>
            <a:off x="5809088" y="5751687"/>
            <a:ext cx="621846" cy="487722"/>
          </a:xfrm>
          <a:prstGeom prst="rect">
            <a:avLst/>
          </a:prstGeom>
        </p:spPr>
      </p:pic>
      <p:sp>
        <p:nvSpPr>
          <p:cNvPr id="47" name="TextBox 46">
            <a:extLst>
              <a:ext uri="{FF2B5EF4-FFF2-40B4-BE49-F238E27FC236}">
                <a16:creationId xmlns:a16="http://schemas.microsoft.com/office/drawing/2014/main" id="{D4FA7677-A83A-C172-1C52-12A68ED08B87}"/>
              </a:ext>
            </a:extLst>
          </p:cNvPr>
          <p:cNvSpPr txBox="1"/>
          <p:nvPr/>
        </p:nvSpPr>
        <p:spPr>
          <a:xfrm>
            <a:off x="7164023" y="6239409"/>
            <a:ext cx="608377" cy="135421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User	</a:t>
            </a:r>
            <a:r>
              <a:rPr lang="en-IN" dirty="0"/>
              <a:t>			</a:t>
            </a:r>
          </a:p>
        </p:txBody>
      </p:sp>
      <p:sp>
        <p:nvSpPr>
          <p:cNvPr id="49" name="TextBox 48">
            <a:extLst>
              <a:ext uri="{FF2B5EF4-FFF2-40B4-BE49-F238E27FC236}">
                <a16:creationId xmlns:a16="http://schemas.microsoft.com/office/drawing/2014/main" id="{820A171A-4FDD-9FE9-4D10-6CA85296BCCE}"/>
              </a:ext>
            </a:extLst>
          </p:cNvPr>
          <p:cNvSpPr txBox="1"/>
          <p:nvPr/>
        </p:nvSpPr>
        <p:spPr>
          <a:xfrm>
            <a:off x="7595138" y="4426128"/>
            <a:ext cx="457200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Prediction</a:t>
            </a:r>
          </a:p>
        </p:txBody>
      </p:sp>
      <p:sp>
        <p:nvSpPr>
          <p:cNvPr id="51" name="TextBox 50">
            <a:extLst>
              <a:ext uri="{FF2B5EF4-FFF2-40B4-BE49-F238E27FC236}">
                <a16:creationId xmlns:a16="http://schemas.microsoft.com/office/drawing/2014/main" id="{1509D5FB-29D3-EEA5-EABD-62A83678AB72}"/>
              </a:ext>
            </a:extLst>
          </p:cNvPr>
          <p:cNvSpPr txBox="1"/>
          <p:nvPr/>
        </p:nvSpPr>
        <p:spPr>
          <a:xfrm>
            <a:off x="2222337" y="1352031"/>
            <a:ext cx="2032326" cy="307777"/>
          </a:xfrm>
          <a:prstGeom prst="rect">
            <a:avLst/>
          </a:prstGeom>
          <a:noFill/>
        </p:spPr>
        <p:txBody>
          <a:bodyPr wrap="square">
            <a:spAutoFit/>
          </a:bodyPr>
          <a:lstStyle/>
          <a:p>
            <a:r>
              <a:rPr lang="en-IN" sz="1400" b="1" dirty="0">
                <a:latin typeface="Times New Roman" panose="02020603050405020304" pitchFamily="18" charset="0"/>
                <a:cs typeface="Times New Roman" panose="02020603050405020304" pitchFamily="18" charset="0"/>
              </a:rPr>
              <a:t>Data Pre-processing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stomShape 1"/>
          <p:cNvSpPr/>
          <p:nvPr/>
        </p:nvSpPr>
        <p:spPr>
          <a:xfrm>
            <a:off x="457200" y="990600"/>
            <a:ext cx="8381160" cy="75600"/>
          </a:xfrm>
          <a:prstGeom prst="rect">
            <a:avLst/>
          </a:prstGeom>
          <a:solidFill>
            <a:srgbClr val="7030A0"/>
          </a:solidFill>
          <a:ln w="25560">
            <a:solidFill>
              <a:srgbClr val="3A5F8B"/>
            </a:solidFill>
            <a:round/>
          </a:ln>
        </p:spPr>
      </p:sp>
      <p:sp>
        <p:nvSpPr>
          <p:cNvPr id="11" name="TextBox 10"/>
          <p:cNvSpPr txBox="1"/>
          <p:nvPr/>
        </p:nvSpPr>
        <p:spPr>
          <a:xfrm>
            <a:off x="381000" y="457200"/>
            <a:ext cx="5410200" cy="584775"/>
          </a:xfrm>
          <a:prstGeom prst="rect">
            <a:avLst/>
          </a:prstGeom>
          <a:noFill/>
        </p:spPr>
        <p:txBody>
          <a:bodyPr wrap="square" rtlCol="0">
            <a:spAutoFit/>
          </a:bodyPr>
          <a:lstStyle/>
          <a:p>
            <a:r>
              <a:rPr lang="en-US" sz="3200" b="1" dirty="0">
                <a:solidFill>
                  <a:srgbClr val="C00000"/>
                </a:solidFill>
                <a:latin typeface="Calibri" pitchFamily="34" charset="0"/>
              </a:rPr>
              <a:t>Proposed Methods</a:t>
            </a:r>
          </a:p>
        </p:txBody>
      </p:sp>
      <p:sp>
        <p:nvSpPr>
          <p:cNvPr id="3" name="TextBox 2">
            <a:extLst>
              <a:ext uri="{FF2B5EF4-FFF2-40B4-BE49-F238E27FC236}">
                <a16:creationId xmlns:a16="http://schemas.microsoft.com/office/drawing/2014/main" id="{627E0CFF-EAFE-864F-F056-A582F83C3CF2}"/>
              </a:ext>
            </a:extLst>
          </p:cNvPr>
          <p:cNvSpPr txBox="1"/>
          <p:nvPr/>
        </p:nvSpPr>
        <p:spPr>
          <a:xfrm>
            <a:off x="532980" y="2209800"/>
            <a:ext cx="8229600" cy="3354765"/>
          </a:xfrm>
          <a:prstGeom prst="rect">
            <a:avLst/>
          </a:prstGeom>
          <a:noFill/>
        </p:spPr>
        <p:txBody>
          <a:bodyPr wrap="square">
            <a:spAutoFit/>
          </a:bodyPr>
          <a:lstStyle/>
          <a:p>
            <a:pPr marL="342900" indent="-342900">
              <a:buFont typeface="Wingdings" panose="05000000000000000000" pitchFamily="2" charset="2"/>
              <a:buChar char="Ø"/>
            </a:pPr>
            <a:r>
              <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By analyzing large datasets and identifying risk factors that conventional methods might overlook, machine learning (ML) has demonstrated promise in the prediction of GDM. </a:t>
            </a: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The intention is to guarantee these models dependability and practicality by training them on extensive and varied datasets.</a:t>
            </a:r>
          </a:p>
          <a:p>
            <a:pPr marL="342900" indent="-342900">
              <a:buFont typeface="Wingdings" panose="05000000000000000000" pitchFamily="2" charset="2"/>
              <a:buChar char="Ø"/>
            </a:pPr>
            <a:endPar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Currently available methods for detecting GDM mostly depend on clinical risk factors and blood glucose testing.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81000" y="457200"/>
            <a:ext cx="4648200" cy="584775"/>
          </a:xfrm>
          <a:prstGeom prst="rect">
            <a:avLst/>
          </a:prstGeom>
          <a:noFill/>
        </p:spPr>
        <p:txBody>
          <a:bodyPr wrap="square" rtlCol="0">
            <a:spAutoFit/>
          </a:bodyPr>
          <a:lstStyle/>
          <a:p>
            <a:r>
              <a:rPr lang="en-IN" sz="3200" b="1" dirty="0">
                <a:solidFill>
                  <a:srgbClr val="C00000"/>
                </a:solidFill>
                <a:latin typeface="Calibri" pitchFamily="34" charset="0"/>
              </a:rPr>
              <a:t>Performance Measure:</a:t>
            </a:r>
            <a:endParaRPr lang="en-US" sz="3200" dirty="0">
              <a:latin typeface="Calibri" pitchFamily="34" charset="0"/>
            </a:endParaRPr>
          </a:p>
        </p:txBody>
      </p:sp>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3" name="TextBox 2">
            <a:extLst>
              <a:ext uri="{FF2B5EF4-FFF2-40B4-BE49-F238E27FC236}">
                <a16:creationId xmlns:a16="http://schemas.microsoft.com/office/drawing/2014/main" id="{C0D9E4EA-D3F4-5610-86FB-7611966B159B}"/>
              </a:ext>
            </a:extLst>
          </p:cNvPr>
          <p:cNvSpPr txBox="1"/>
          <p:nvPr/>
        </p:nvSpPr>
        <p:spPr>
          <a:xfrm>
            <a:off x="471340" y="1318022"/>
            <a:ext cx="8001000" cy="5539978"/>
          </a:xfrm>
          <a:prstGeom prst="rect">
            <a:avLst/>
          </a:prstGeom>
          <a:noFill/>
        </p:spPr>
        <p:txBody>
          <a:bodyPr wrap="square">
            <a:spAutoFit/>
          </a:bodyPr>
          <a:lstStyle/>
          <a:p>
            <a:r>
              <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The project aims to produce efficient machine learning models with an interface that is easy to use for healthcare prediction.</a:t>
            </a:r>
          </a:p>
          <a:p>
            <a:r>
              <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l">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Accuracy</a:t>
            </a:r>
            <a:r>
              <a:rPr lang="en-US" sz="2400" b="0" i="0" dirty="0">
                <a:solidFill>
                  <a:srgbClr val="0D0D0D"/>
                </a:solidFill>
                <a:effectLst/>
                <a:latin typeface="Times New Roman" panose="02020603050405020304" pitchFamily="18" charset="0"/>
                <a:cs typeface="Times New Roman" panose="02020603050405020304" pitchFamily="18" charset="0"/>
              </a:rPr>
              <a:t>: Overall correctness of the model's predictions.</a:t>
            </a:r>
          </a:p>
          <a:p>
            <a:pPr marL="342900" indent="-342900" algn="l">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Sensitivity (Recall)</a:t>
            </a:r>
            <a:r>
              <a:rPr lang="en-US" sz="2400" b="0" i="0" dirty="0">
                <a:solidFill>
                  <a:srgbClr val="0D0D0D"/>
                </a:solidFill>
                <a:effectLst/>
                <a:latin typeface="Times New Roman" panose="02020603050405020304" pitchFamily="18" charset="0"/>
                <a:cs typeface="Times New Roman" panose="02020603050405020304" pitchFamily="18" charset="0"/>
              </a:rPr>
              <a:t>: Ability to correctly identify positive instances (e.g., gestational diabetes or neonatal mellitus cases).</a:t>
            </a:r>
          </a:p>
          <a:p>
            <a:pPr marL="342900" indent="-342900" algn="l">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Specificity</a:t>
            </a:r>
            <a:r>
              <a:rPr lang="en-US" sz="2400" b="0" i="0" dirty="0">
                <a:solidFill>
                  <a:srgbClr val="0D0D0D"/>
                </a:solidFill>
                <a:effectLst/>
                <a:latin typeface="Times New Roman" panose="02020603050405020304" pitchFamily="18" charset="0"/>
                <a:cs typeface="Times New Roman" panose="02020603050405020304" pitchFamily="18" charset="0"/>
              </a:rPr>
              <a:t>: Ability to correctly identify negative instances (e.g., absence of gestational diabetes or neonatal mellitus cases).</a:t>
            </a:r>
          </a:p>
          <a:p>
            <a:pPr marL="342900" indent="-342900" algn="l">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Precision</a:t>
            </a:r>
            <a:r>
              <a:rPr lang="en-US" sz="2400" b="0" i="0" dirty="0">
                <a:solidFill>
                  <a:srgbClr val="0D0D0D"/>
                </a:solidFill>
                <a:effectLst/>
                <a:latin typeface="Times New Roman" panose="02020603050405020304" pitchFamily="18" charset="0"/>
                <a:cs typeface="Times New Roman" panose="02020603050405020304" pitchFamily="18" charset="0"/>
              </a:rPr>
              <a:t>: Accuracy of positive predictions made by the model.</a:t>
            </a:r>
          </a:p>
          <a:p>
            <a:pPr marL="342900" indent="-342900" algn="l">
              <a:buFont typeface="Wingdings" panose="05000000000000000000" pitchFamily="2" charset="2"/>
              <a:buChar char="Ø"/>
            </a:pPr>
            <a:r>
              <a:rPr lang="en-US" sz="2400" b="1" i="0" dirty="0">
                <a:solidFill>
                  <a:srgbClr val="0D0D0D"/>
                </a:solidFill>
                <a:effectLst/>
                <a:latin typeface="Times New Roman" panose="02020603050405020304" pitchFamily="18" charset="0"/>
                <a:cs typeface="Times New Roman" panose="02020603050405020304" pitchFamily="18" charset="0"/>
              </a:rPr>
              <a:t>AUC-ROC</a:t>
            </a:r>
            <a:r>
              <a:rPr lang="en-US" sz="2400" b="0" i="0" dirty="0">
                <a:solidFill>
                  <a:srgbClr val="0D0D0D"/>
                </a:solidFill>
                <a:effectLst/>
                <a:latin typeface="Times New Roman" panose="02020603050405020304" pitchFamily="18" charset="0"/>
                <a:cs typeface="Times New Roman" panose="02020603050405020304" pitchFamily="18" charset="0"/>
              </a:rPr>
              <a:t>: Measure of the model's discrimination between positive and negative instances.</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80088C-D68B-54E8-C997-2359CB56787C}"/>
              </a:ext>
            </a:extLst>
          </p:cNvPr>
          <p:cNvPicPr>
            <a:picLocks noChangeAspect="1"/>
          </p:cNvPicPr>
          <p:nvPr/>
        </p:nvPicPr>
        <p:blipFill>
          <a:blip r:embed="rId2"/>
          <a:stretch>
            <a:fillRect/>
          </a:stretch>
        </p:blipFill>
        <p:spPr>
          <a:xfrm>
            <a:off x="990600" y="1569559"/>
            <a:ext cx="2591025" cy="3718882"/>
          </a:xfrm>
          <a:prstGeom prst="rect">
            <a:avLst/>
          </a:prstGeom>
        </p:spPr>
      </p:pic>
      <p:pic>
        <p:nvPicPr>
          <p:cNvPr id="3" name="Picture 2">
            <a:extLst>
              <a:ext uri="{FF2B5EF4-FFF2-40B4-BE49-F238E27FC236}">
                <a16:creationId xmlns:a16="http://schemas.microsoft.com/office/drawing/2014/main" id="{58DF641A-5F28-3C98-17D1-EBC49E46EE75}"/>
              </a:ext>
            </a:extLst>
          </p:cNvPr>
          <p:cNvPicPr>
            <a:picLocks noChangeAspect="1"/>
          </p:cNvPicPr>
          <p:nvPr/>
        </p:nvPicPr>
        <p:blipFill>
          <a:blip r:embed="rId3"/>
          <a:stretch>
            <a:fillRect/>
          </a:stretch>
        </p:blipFill>
        <p:spPr>
          <a:xfrm>
            <a:off x="4395582" y="1590769"/>
            <a:ext cx="3755461" cy="3249450"/>
          </a:xfrm>
          <a:prstGeom prst="rect">
            <a:avLst/>
          </a:prstGeom>
        </p:spPr>
      </p:pic>
      <p:sp>
        <p:nvSpPr>
          <p:cNvPr id="5" name="TextBox 4">
            <a:extLst>
              <a:ext uri="{FF2B5EF4-FFF2-40B4-BE49-F238E27FC236}">
                <a16:creationId xmlns:a16="http://schemas.microsoft.com/office/drawing/2014/main" id="{9D08C3E9-C773-BADC-0892-D7E83B8F3BC0}"/>
              </a:ext>
            </a:extLst>
          </p:cNvPr>
          <p:cNvSpPr txBox="1"/>
          <p:nvPr/>
        </p:nvSpPr>
        <p:spPr>
          <a:xfrm>
            <a:off x="382583" y="374734"/>
            <a:ext cx="4572000" cy="584775"/>
          </a:xfrm>
          <a:prstGeom prst="rect">
            <a:avLst/>
          </a:prstGeom>
          <a:noFill/>
        </p:spPr>
        <p:txBody>
          <a:bodyPr wrap="square">
            <a:spAutoFit/>
          </a:bodyPr>
          <a:lstStyle/>
          <a:p>
            <a:r>
              <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rPr>
              <a:t>Experimental Results:</a:t>
            </a:r>
          </a:p>
        </p:txBody>
      </p:sp>
      <p:pic>
        <p:nvPicPr>
          <p:cNvPr id="6" name="Picture 5">
            <a:extLst>
              <a:ext uri="{FF2B5EF4-FFF2-40B4-BE49-F238E27FC236}">
                <a16:creationId xmlns:a16="http://schemas.microsoft.com/office/drawing/2014/main" id="{D813EABA-E197-6D03-B42A-F2AE6FCCAB6B}"/>
              </a:ext>
            </a:extLst>
          </p:cNvPr>
          <p:cNvPicPr>
            <a:picLocks noChangeAspect="1"/>
          </p:cNvPicPr>
          <p:nvPr/>
        </p:nvPicPr>
        <p:blipFill>
          <a:blip r:embed="rId4"/>
          <a:stretch>
            <a:fillRect/>
          </a:stretch>
        </p:blipFill>
        <p:spPr>
          <a:xfrm>
            <a:off x="368443" y="994074"/>
            <a:ext cx="8407113" cy="97544"/>
          </a:xfrm>
          <a:prstGeom prst="rect">
            <a:avLst/>
          </a:prstGeom>
        </p:spPr>
      </p:pic>
      <p:sp>
        <p:nvSpPr>
          <p:cNvPr id="8" name="TextBox 7">
            <a:extLst>
              <a:ext uri="{FF2B5EF4-FFF2-40B4-BE49-F238E27FC236}">
                <a16:creationId xmlns:a16="http://schemas.microsoft.com/office/drawing/2014/main" id="{FFFF6A7D-9F4F-9356-4B74-B498C24A9A7C}"/>
              </a:ext>
            </a:extLst>
          </p:cNvPr>
          <p:cNvSpPr txBox="1"/>
          <p:nvPr/>
        </p:nvSpPr>
        <p:spPr>
          <a:xfrm>
            <a:off x="3352800" y="5679260"/>
            <a:ext cx="2591025"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 1 &amp; 2 Patient Details</a:t>
            </a:r>
            <a:endParaRPr lang="en-IN" dirty="0"/>
          </a:p>
        </p:txBody>
      </p:sp>
    </p:spTree>
    <p:extLst>
      <p:ext uri="{BB962C8B-B14F-4D97-AF65-F5344CB8AC3E}">
        <p14:creationId xmlns:p14="http://schemas.microsoft.com/office/powerpoint/2010/main" val="385085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037445-DFAC-6D0C-E8C0-5BFB44739ED3}"/>
              </a:ext>
            </a:extLst>
          </p:cNvPr>
          <p:cNvPicPr>
            <a:picLocks noChangeAspect="1"/>
          </p:cNvPicPr>
          <p:nvPr/>
        </p:nvPicPr>
        <p:blipFill>
          <a:blip r:embed="rId2"/>
          <a:stretch>
            <a:fillRect/>
          </a:stretch>
        </p:blipFill>
        <p:spPr>
          <a:xfrm>
            <a:off x="2285802" y="1714351"/>
            <a:ext cx="4572396" cy="3429297"/>
          </a:xfrm>
          <a:prstGeom prst="rect">
            <a:avLst/>
          </a:prstGeom>
        </p:spPr>
      </p:pic>
      <p:pic>
        <p:nvPicPr>
          <p:cNvPr id="4" name="Picture 3">
            <a:extLst>
              <a:ext uri="{FF2B5EF4-FFF2-40B4-BE49-F238E27FC236}">
                <a16:creationId xmlns:a16="http://schemas.microsoft.com/office/drawing/2014/main" id="{DE468CEA-9205-B3C2-F9E8-A5592938E79F}"/>
              </a:ext>
            </a:extLst>
          </p:cNvPr>
          <p:cNvPicPr>
            <a:picLocks noChangeAspect="1"/>
          </p:cNvPicPr>
          <p:nvPr/>
        </p:nvPicPr>
        <p:blipFill>
          <a:blip r:embed="rId3"/>
          <a:stretch>
            <a:fillRect/>
          </a:stretch>
        </p:blipFill>
        <p:spPr>
          <a:xfrm>
            <a:off x="990600" y="1447800"/>
            <a:ext cx="3066554" cy="3121423"/>
          </a:xfrm>
          <a:prstGeom prst="rect">
            <a:avLst/>
          </a:prstGeom>
        </p:spPr>
      </p:pic>
      <p:pic>
        <p:nvPicPr>
          <p:cNvPr id="5" name="Picture 4">
            <a:extLst>
              <a:ext uri="{FF2B5EF4-FFF2-40B4-BE49-F238E27FC236}">
                <a16:creationId xmlns:a16="http://schemas.microsoft.com/office/drawing/2014/main" id="{A58A7552-7BCD-BEB7-4BC5-C5252F0D83F5}"/>
              </a:ext>
            </a:extLst>
          </p:cNvPr>
          <p:cNvPicPr>
            <a:picLocks noChangeAspect="1"/>
          </p:cNvPicPr>
          <p:nvPr/>
        </p:nvPicPr>
        <p:blipFill>
          <a:blip r:embed="rId4"/>
          <a:stretch>
            <a:fillRect/>
          </a:stretch>
        </p:blipFill>
        <p:spPr>
          <a:xfrm>
            <a:off x="4572000" y="1569730"/>
            <a:ext cx="3804234" cy="2877561"/>
          </a:xfrm>
          <a:prstGeom prst="rect">
            <a:avLst/>
          </a:prstGeom>
        </p:spPr>
      </p:pic>
      <p:sp>
        <p:nvSpPr>
          <p:cNvPr id="6" name="TextBox 5">
            <a:extLst>
              <a:ext uri="{FF2B5EF4-FFF2-40B4-BE49-F238E27FC236}">
                <a16:creationId xmlns:a16="http://schemas.microsoft.com/office/drawing/2014/main" id="{0B828A1E-4121-DDFA-1F4F-95F2849E8B96}"/>
              </a:ext>
            </a:extLst>
          </p:cNvPr>
          <p:cNvSpPr txBox="1"/>
          <p:nvPr/>
        </p:nvSpPr>
        <p:spPr>
          <a:xfrm>
            <a:off x="3276487" y="5562600"/>
            <a:ext cx="2591025"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 3 &amp; 4 Patient Details</a:t>
            </a:r>
            <a:endParaRPr lang="en-IN" dirty="0"/>
          </a:p>
        </p:txBody>
      </p:sp>
    </p:spTree>
    <p:extLst>
      <p:ext uri="{BB962C8B-B14F-4D97-AF65-F5344CB8AC3E}">
        <p14:creationId xmlns:p14="http://schemas.microsoft.com/office/powerpoint/2010/main" val="2300325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EBAFC3-7661-9EFF-F531-B52CB8B2FE16}"/>
              </a:ext>
            </a:extLst>
          </p:cNvPr>
          <p:cNvPicPr>
            <a:picLocks noChangeAspect="1"/>
          </p:cNvPicPr>
          <p:nvPr/>
        </p:nvPicPr>
        <p:blipFill>
          <a:blip r:embed="rId2"/>
          <a:stretch>
            <a:fillRect/>
          </a:stretch>
        </p:blipFill>
        <p:spPr>
          <a:xfrm>
            <a:off x="821114" y="772537"/>
            <a:ext cx="2322777" cy="1963082"/>
          </a:xfrm>
          <a:prstGeom prst="rect">
            <a:avLst/>
          </a:prstGeom>
        </p:spPr>
      </p:pic>
      <p:pic>
        <p:nvPicPr>
          <p:cNvPr id="3" name="Picture 2">
            <a:extLst>
              <a:ext uri="{FF2B5EF4-FFF2-40B4-BE49-F238E27FC236}">
                <a16:creationId xmlns:a16="http://schemas.microsoft.com/office/drawing/2014/main" id="{2E9A90B9-B78F-33F6-30B0-82AED2740CBC}"/>
              </a:ext>
            </a:extLst>
          </p:cNvPr>
          <p:cNvPicPr>
            <a:picLocks noChangeAspect="1"/>
          </p:cNvPicPr>
          <p:nvPr/>
        </p:nvPicPr>
        <p:blipFill>
          <a:blip r:embed="rId3"/>
          <a:stretch>
            <a:fillRect/>
          </a:stretch>
        </p:blipFill>
        <p:spPr>
          <a:xfrm>
            <a:off x="3886200" y="770953"/>
            <a:ext cx="1780186" cy="2200847"/>
          </a:xfrm>
          <a:prstGeom prst="rect">
            <a:avLst/>
          </a:prstGeom>
        </p:spPr>
      </p:pic>
      <p:pic>
        <p:nvPicPr>
          <p:cNvPr id="4" name="Picture 3">
            <a:extLst>
              <a:ext uri="{FF2B5EF4-FFF2-40B4-BE49-F238E27FC236}">
                <a16:creationId xmlns:a16="http://schemas.microsoft.com/office/drawing/2014/main" id="{23B1CA13-4F21-448F-0DAB-20FF7DABE643}"/>
              </a:ext>
            </a:extLst>
          </p:cNvPr>
          <p:cNvPicPr>
            <a:picLocks noChangeAspect="1"/>
          </p:cNvPicPr>
          <p:nvPr/>
        </p:nvPicPr>
        <p:blipFill>
          <a:blip r:embed="rId4"/>
          <a:stretch>
            <a:fillRect/>
          </a:stretch>
        </p:blipFill>
        <p:spPr>
          <a:xfrm>
            <a:off x="6397939" y="772524"/>
            <a:ext cx="1841152" cy="2280102"/>
          </a:xfrm>
          <a:prstGeom prst="rect">
            <a:avLst/>
          </a:prstGeom>
        </p:spPr>
      </p:pic>
      <p:pic>
        <p:nvPicPr>
          <p:cNvPr id="5" name="Picture 4">
            <a:extLst>
              <a:ext uri="{FF2B5EF4-FFF2-40B4-BE49-F238E27FC236}">
                <a16:creationId xmlns:a16="http://schemas.microsoft.com/office/drawing/2014/main" id="{DB033BF4-6CFB-738D-F4A8-84F12142D105}"/>
              </a:ext>
            </a:extLst>
          </p:cNvPr>
          <p:cNvPicPr>
            <a:picLocks noChangeAspect="1"/>
          </p:cNvPicPr>
          <p:nvPr/>
        </p:nvPicPr>
        <p:blipFill>
          <a:blip r:embed="rId5"/>
          <a:stretch>
            <a:fillRect/>
          </a:stretch>
        </p:blipFill>
        <p:spPr>
          <a:xfrm>
            <a:off x="975371" y="3980519"/>
            <a:ext cx="2048434" cy="1548518"/>
          </a:xfrm>
          <a:prstGeom prst="rect">
            <a:avLst/>
          </a:prstGeom>
        </p:spPr>
      </p:pic>
      <p:pic>
        <p:nvPicPr>
          <p:cNvPr id="6" name="Picture 5">
            <a:extLst>
              <a:ext uri="{FF2B5EF4-FFF2-40B4-BE49-F238E27FC236}">
                <a16:creationId xmlns:a16="http://schemas.microsoft.com/office/drawing/2014/main" id="{5AD1F4C3-AA29-A54D-FD6A-AAB84C47F62C}"/>
              </a:ext>
            </a:extLst>
          </p:cNvPr>
          <p:cNvPicPr>
            <a:picLocks noChangeAspect="1"/>
          </p:cNvPicPr>
          <p:nvPr/>
        </p:nvPicPr>
        <p:blipFill>
          <a:blip r:embed="rId6"/>
          <a:stretch>
            <a:fillRect/>
          </a:stretch>
        </p:blipFill>
        <p:spPr>
          <a:xfrm>
            <a:off x="3761221" y="3810000"/>
            <a:ext cx="2030144" cy="2408129"/>
          </a:xfrm>
          <a:prstGeom prst="rect">
            <a:avLst/>
          </a:prstGeom>
        </p:spPr>
      </p:pic>
      <p:pic>
        <p:nvPicPr>
          <p:cNvPr id="7" name="Picture 6">
            <a:extLst>
              <a:ext uri="{FF2B5EF4-FFF2-40B4-BE49-F238E27FC236}">
                <a16:creationId xmlns:a16="http://schemas.microsoft.com/office/drawing/2014/main" id="{71764563-2BEA-A3AB-E6B2-56DE83998ED2}"/>
              </a:ext>
            </a:extLst>
          </p:cNvPr>
          <p:cNvPicPr>
            <a:picLocks noChangeAspect="1"/>
          </p:cNvPicPr>
          <p:nvPr/>
        </p:nvPicPr>
        <p:blipFill>
          <a:blip r:embed="rId7"/>
          <a:stretch>
            <a:fillRect/>
          </a:stretch>
        </p:blipFill>
        <p:spPr>
          <a:xfrm>
            <a:off x="6269912" y="3886200"/>
            <a:ext cx="2097206" cy="1987468"/>
          </a:xfrm>
          <a:prstGeom prst="rect">
            <a:avLst/>
          </a:prstGeom>
        </p:spPr>
      </p:pic>
      <p:sp>
        <p:nvSpPr>
          <p:cNvPr id="9" name="TextBox 8">
            <a:extLst>
              <a:ext uri="{FF2B5EF4-FFF2-40B4-BE49-F238E27FC236}">
                <a16:creationId xmlns:a16="http://schemas.microsoft.com/office/drawing/2014/main" id="{096E8CF7-55DE-61B7-03EF-A50825E1BB2B}"/>
              </a:ext>
            </a:extLst>
          </p:cNvPr>
          <p:cNvSpPr txBox="1"/>
          <p:nvPr/>
        </p:nvSpPr>
        <p:spPr>
          <a:xfrm>
            <a:off x="975371" y="3115247"/>
            <a:ext cx="2322777"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Pregnancy Count Graph</a:t>
            </a:r>
          </a:p>
        </p:txBody>
      </p:sp>
      <p:sp>
        <p:nvSpPr>
          <p:cNvPr id="11" name="TextBox 10">
            <a:extLst>
              <a:ext uri="{FF2B5EF4-FFF2-40B4-BE49-F238E27FC236}">
                <a16:creationId xmlns:a16="http://schemas.microsoft.com/office/drawing/2014/main" id="{9E5C2BBA-FF7F-E1D3-9A35-1E1D4A7C0D9A}"/>
              </a:ext>
            </a:extLst>
          </p:cNvPr>
          <p:cNvSpPr txBox="1"/>
          <p:nvPr/>
        </p:nvSpPr>
        <p:spPr>
          <a:xfrm>
            <a:off x="3985187" y="3091327"/>
            <a:ext cx="2046976"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Glucose Value Graph</a:t>
            </a:r>
          </a:p>
        </p:txBody>
      </p:sp>
      <p:sp>
        <p:nvSpPr>
          <p:cNvPr id="13" name="TextBox 12">
            <a:extLst>
              <a:ext uri="{FF2B5EF4-FFF2-40B4-BE49-F238E27FC236}">
                <a16:creationId xmlns:a16="http://schemas.microsoft.com/office/drawing/2014/main" id="{35CBFC5F-D7EE-E45E-8C6F-20D0016D9931}"/>
              </a:ext>
            </a:extLst>
          </p:cNvPr>
          <p:cNvSpPr txBox="1"/>
          <p:nvPr/>
        </p:nvSpPr>
        <p:spPr>
          <a:xfrm>
            <a:off x="6172200" y="3085421"/>
            <a:ext cx="457200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Blood Pressure Value Graph</a:t>
            </a:r>
          </a:p>
        </p:txBody>
      </p:sp>
      <p:sp>
        <p:nvSpPr>
          <p:cNvPr id="15" name="TextBox 14">
            <a:extLst>
              <a:ext uri="{FF2B5EF4-FFF2-40B4-BE49-F238E27FC236}">
                <a16:creationId xmlns:a16="http://schemas.microsoft.com/office/drawing/2014/main" id="{B88975A0-1D67-A83D-02F9-FE5C70D32047}"/>
              </a:ext>
            </a:extLst>
          </p:cNvPr>
          <p:cNvSpPr txBox="1"/>
          <p:nvPr/>
        </p:nvSpPr>
        <p:spPr>
          <a:xfrm>
            <a:off x="975371" y="5746909"/>
            <a:ext cx="3102336"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Skin Thickness Value Graph</a:t>
            </a:r>
          </a:p>
        </p:txBody>
      </p:sp>
      <p:sp>
        <p:nvSpPr>
          <p:cNvPr id="17" name="TextBox 16">
            <a:extLst>
              <a:ext uri="{FF2B5EF4-FFF2-40B4-BE49-F238E27FC236}">
                <a16:creationId xmlns:a16="http://schemas.microsoft.com/office/drawing/2014/main" id="{F50199B0-8C83-5E69-D15A-2759A79373D4}"/>
              </a:ext>
            </a:extLst>
          </p:cNvPr>
          <p:cNvSpPr txBox="1"/>
          <p:nvPr/>
        </p:nvSpPr>
        <p:spPr>
          <a:xfrm>
            <a:off x="4002469" y="6266724"/>
            <a:ext cx="2308575"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Insulin Value Graph</a:t>
            </a:r>
          </a:p>
        </p:txBody>
      </p:sp>
      <p:sp>
        <p:nvSpPr>
          <p:cNvPr id="19" name="TextBox 18">
            <a:extLst>
              <a:ext uri="{FF2B5EF4-FFF2-40B4-BE49-F238E27FC236}">
                <a16:creationId xmlns:a16="http://schemas.microsoft.com/office/drawing/2014/main" id="{33C7E89F-1FC2-7B9F-82E8-DFE6181E8398}"/>
              </a:ext>
            </a:extLst>
          </p:cNvPr>
          <p:cNvSpPr txBox="1"/>
          <p:nvPr/>
        </p:nvSpPr>
        <p:spPr>
          <a:xfrm>
            <a:off x="6494216" y="5966561"/>
            <a:ext cx="2030144"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BMI Value Graph</a:t>
            </a:r>
          </a:p>
        </p:txBody>
      </p:sp>
    </p:spTree>
    <p:extLst>
      <p:ext uri="{BB962C8B-B14F-4D97-AF65-F5344CB8AC3E}">
        <p14:creationId xmlns:p14="http://schemas.microsoft.com/office/powerpoint/2010/main" val="3349816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7FA9C7-3864-D1A7-CA5F-F41F985CAC64}"/>
              </a:ext>
            </a:extLst>
          </p:cNvPr>
          <p:cNvPicPr>
            <a:picLocks noChangeAspect="1"/>
          </p:cNvPicPr>
          <p:nvPr/>
        </p:nvPicPr>
        <p:blipFill>
          <a:blip r:embed="rId2"/>
          <a:stretch>
            <a:fillRect/>
          </a:stretch>
        </p:blipFill>
        <p:spPr>
          <a:xfrm>
            <a:off x="1143000" y="990600"/>
            <a:ext cx="6043093" cy="2895600"/>
          </a:xfrm>
          <a:prstGeom prst="rect">
            <a:avLst/>
          </a:prstGeom>
        </p:spPr>
      </p:pic>
      <p:sp>
        <p:nvSpPr>
          <p:cNvPr id="4" name="TextBox 3">
            <a:extLst>
              <a:ext uri="{FF2B5EF4-FFF2-40B4-BE49-F238E27FC236}">
                <a16:creationId xmlns:a16="http://schemas.microsoft.com/office/drawing/2014/main" id="{46D35C09-3AC2-C5A6-9BD8-66AD44E4A27A}"/>
              </a:ext>
            </a:extLst>
          </p:cNvPr>
          <p:cNvSpPr txBox="1"/>
          <p:nvPr/>
        </p:nvSpPr>
        <p:spPr>
          <a:xfrm>
            <a:off x="2971800" y="4495800"/>
            <a:ext cx="2895600"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Fig: Output and Accuracy</a:t>
            </a:r>
          </a:p>
          <a:p>
            <a:r>
              <a:rPr lang="en-IN" dirty="0">
                <a:latin typeface="Times New Roman" panose="02020603050405020304" pitchFamily="18" charset="0"/>
                <a:cs typeface="Times New Roman" panose="02020603050405020304" pitchFamily="18" charset="0"/>
              </a:rPr>
              <a:t>     (Expected Outcomes)</a:t>
            </a:r>
          </a:p>
        </p:txBody>
      </p:sp>
    </p:spTree>
    <p:extLst>
      <p:ext uri="{BB962C8B-B14F-4D97-AF65-F5344CB8AC3E}">
        <p14:creationId xmlns:p14="http://schemas.microsoft.com/office/powerpoint/2010/main" val="3469538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Calibri" pitchFamily="34" charset="0"/>
              </a:rPr>
              <a:t>Result Analysis</a:t>
            </a:r>
          </a:p>
        </p:txBody>
      </p:sp>
      <p:sp>
        <p:nvSpPr>
          <p:cNvPr id="3" name="TextBox 2">
            <a:extLst>
              <a:ext uri="{FF2B5EF4-FFF2-40B4-BE49-F238E27FC236}">
                <a16:creationId xmlns:a16="http://schemas.microsoft.com/office/drawing/2014/main" id="{C0C45151-BAA1-28A9-4CDE-7709BB1A2C6B}"/>
              </a:ext>
            </a:extLst>
          </p:cNvPr>
          <p:cNvSpPr txBox="1"/>
          <p:nvPr/>
        </p:nvSpPr>
        <p:spPr>
          <a:xfrm>
            <a:off x="381420" y="1981200"/>
            <a:ext cx="8381160"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following outcomes were obtained from the proposed project:</a:t>
            </a:r>
          </a:p>
          <a:p>
            <a:r>
              <a:rPr lang="en-US" sz="24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Determining the accuracy score of the models that were evaluated using the dataset.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Projecting an interface to receive input from users.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Distributing graphics that show the reasons at the moment versus the person's age.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Indicating if the user is a diabetic or not.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Presenting the precision of the produced outcome.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Calibri"/>
              </a:rPr>
              <a:t>Conclusion</a:t>
            </a:r>
            <a:endParaRPr sz="3200">
              <a:solidFill>
                <a:srgbClr val="C00000"/>
              </a:solidFill>
            </a:endParaRPr>
          </a:p>
        </p:txBody>
      </p:sp>
      <p:sp>
        <p:nvSpPr>
          <p:cNvPr id="3" name="TextBox 2">
            <a:extLst>
              <a:ext uri="{FF2B5EF4-FFF2-40B4-BE49-F238E27FC236}">
                <a16:creationId xmlns:a16="http://schemas.microsoft.com/office/drawing/2014/main" id="{9F789BF9-7825-55D6-4C54-EC98EE2469C1}"/>
              </a:ext>
            </a:extLst>
          </p:cNvPr>
          <p:cNvSpPr txBox="1"/>
          <p:nvPr/>
        </p:nvSpPr>
        <p:spPr>
          <a:xfrm>
            <a:off x="533400" y="2286000"/>
            <a:ext cx="8077200" cy="3046988"/>
          </a:xfrm>
          <a:prstGeom prst="rect">
            <a:avLst/>
          </a:prstGeom>
          <a:noFill/>
        </p:spPr>
        <p:txBody>
          <a:bodyPr wrap="square">
            <a:spAutoFit/>
          </a:bodyPr>
          <a:lstStyle/>
          <a:p>
            <a:pPr algn="just"/>
            <a:r>
              <a:rPr lang="it-IT" sz="2400" u="none" strike="noStrike" dirty="0">
                <a:effectLst/>
                <a:latin typeface="Times New Roman" panose="02020603050405020304" pitchFamily="18" charset="0"/>
                <a:ea typeface="Calibri" panose="020F0502020204030204" pitchFamily="34" charset="0"/>
                <a:cs typeface="Times New Roman" panose="02020603050405020304" pitchFamily="18" charset="0"/>
              </a:rPr>
              <a:t>There is a user interface in the project that lets users submit ideas. An interface may take the shape of a command-line interface, a web application, or a graphical interface.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project proposal entails training and testing models on a dataset, offering an intuitive input interface, creating graphs to illustrate the correlation between age and causes, predicting a user's status as diabetic or not based on input, and indicating the prediction result's accuracy.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457200" y="1067400"/>
            <a:ext cx="8381160" cy="75600"/>
          </a:xfrm>
          <a:prstGeom prst="rect">
            <a:avLst/>
          </a:prstGeom>
          <a:solidFill>
            <a:srgbClr val="7030A0"/>
          </a:solidFill>
          <a:ln w="25560">
            <a:solidFill>
              <a:srgbClr val="3A5F8B"/>
            </a:solidFill>
            <a:round/>
          </a:ln>
        </p:spPr>
      </p:sp>
      <p:sp>
        <p:nvSpPr>
          <p:cNvPr id="3" name="Rectangle 2"/>
          <p:cNvSpPr/>
          <p:nvPr/>
        </p:nvSpPr>
        <p:spPr>
          <a:xfrm>
            <a:off x="457200" y="533400"/>
            <a:ext cx="2249334" cy="584775"/>
          </a:xfrm>
          <a:prstGeom prst="rect">
            <a:avLst/>
          </a:prstGeom>
        </p:spPr>
        <p:txBody>
          <a:bodyPr wrap="none">
            <a:spAutoFit/>
          </a:bodyPr>
          <a:lstStyle/>
          <a:p>
            <a:r>
              <a:rPr lang="en-IN" sz="3200" b="1" dirty="0">
                <a:solidFill>
                  <a:srgbClr val="C00000"/>
                </a:solidFill>
                <a:latin typeface="Calibri" pitchFamily="34" charset="0"/>
              </a:rPr>
              <a:t>Future</a:t>
            </a:r>
            <a:r>
              <a:rPr lang="en-IN" b="1" dirty="0">
                <a:solidFill>
                  <a:srgbClr val="C00000"/>
                </a:solidFill>
                <a:latin typeface="Bookman Old Style" pitchFamily="18" charset="0"/>
              </a:rPr>
              <a:t> </a:t>
            </a:r>
            <a:r>
              <a:rPr lang="en-IN" sz="3200" b="1" dirty="0">
                <a:solidFill>
                  <a:srgbClr val="C00000"/>
                </a:solidFill>
                <a:latin typeface="Calibri" pitchFamily="34" charset="0"/>
              </a:rPr>
              <a:t>work</a:t>
            </a:r>
            <a:endParaRPr lang="en-US" sz="3200" dirty="0">
              <a:solidFill>
                <a:srgbClr val="C00000"/>
              </a:solidFill>
              <a:latin typeface="Calibri" pitchFamily="34" charset="0"/>
            </a:endParaRPr>
          </a:p>
        </p:txBody>
      </p:sp>
      <p:sp>
        <p:nvSpPr>
          <p:cNvPr id="5" name="TextBox 4">
            <a:extLst>
              <a:ext uri="{FF2B5EF4-FFF2-40B4-BE49-F238E27FC236}">
                <a16:creationId xmlns:a16="http://schemas.microsoft.com/office/drawing/2014/main" id="{212C9729-3F07-A2A4-D4DB-6361A4C0FCEA}"/>
              </a:ext>
            </a:extLst>
          </p:cNvPr>
          <p:cNvSpPr txBox="1"/>
          <p:nvPr/>
        </p:nvSpPr>
        <p:spPr>
          <a:xfrm>
            <a:off x="304800" y="1524000"/>
            <a:ext cx="8381160" cy="5046125"/>
          </a:xfrm>
          <a:prstGeom prst="rect">
            <a:avLst/>
          </a:prstGeom>
          <a:noFill/>
        </p:spPr>
        <p:txBody>
          <a:bodyPr wrap="square">
            <a:spAutoFit/>
          </a:bodyPr>
          <a:lstStyle/>
          <a:p>
            <a:pPr algn="just">
              <a:lnSpc>
                <a:spcPct val="115000"/>
              </a:lnSpc>
              <a:spcAft>
                <a:spcPts val="800"/>
              </a:spcAft>
            </a:pPr>
            <a:r>
              <a:rPr lang="it-IT" sz="2000" dirty="0">
                <a:latin typeface="Times New Roman" panose="02020603050405020304" pitchFamily="18" charset="0"/>
                <a:ea typeface="Calibri" panose="020F0502020204030204" pitchFamily="34" charset="0"/>
                <a:cs typeface="Times New Roman" panose="02020603050405020304" pitchFamily="18" charset="0"/>
              </a:rPr>
              <a:t>Machine </a:t>
            </a:r>
            <a:r>
              <a:rPr lang="it-IT" sz="2000" u="none" strike="noStrike" dirty="0">
                <a:effectLst/>
                <a:latin typeface="Times New Roman" panose="02020603050405020304" pitchFamily="18" charset="0"/>
                <a:ea typeface="Calibri" panose="020F0502020204030204" pitchFamily="34" charset="0"/>
                <a:cs typeface="Times New Roman" panose="02020603050405020304" pitchFamily="18" charset="0"/>
              </a:rPr>
              <a:t>learning have various potential future improvements that could further increase their efficency and accuracy. These are some important areas that need further work.</a:t>
            </a:r>
          </a:p>
          <a:p>
            <a:pPr algn="just">
              <a:lnSpc>
                <a:spcPct val="115000"/>
              </a:lnSpc>
              <a:spcAft>
                <a:spcPts val="800"/>
              </a:spcAft>
            </a:pPr>
            <a:r>
              <a:rPr lang="it-IT" sz="20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Real-Time Data Incorporation: </a:t>
            </a:r>
            <a:r>
              <a:rPr lang="it-IT" sz="2000" u="none" strike="noStrike" dirty="0">
                <a:effectLst/>
                <a:latin typeface="Times New Roman" panose="02020603050405020304" pitchFamily="18" charset="0"/>
                <a:ea typeface="Calibri" panose="020F0502020204030204" pitchFamily="34" charset="0"/>
                <a:cs typeface="Times New Roman" panose="02020603050405020304" pitchFamily="18" charset="0"/>
              </a:rPr>
              <a:t>Dynamic and individualized risk assessment can be made possible by including real-time data, such as continuous glucose monitoring, maternal vital signs, and fetal monitoring.</a:t>
            </a:r>
          </a:p>
          <a:p>
            <a:pPr algn="just">
              <a:lnSpc>
                <a:spcPct val="115000"/>
              </a:lnSpc>
              <a:spcAft>
                <a:spcPts val="800"/>
              </a:spcAft>
            </a:pPr>
            <a:r>
              <a:rPr lang="it-IT" sz="20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Electronic Health Record (EHR) Integration:</a:t>
            </a:r>
            <a:r>
              <a:rPr lang="it-IT" sz="2000" u="none" strike="noStrike" dirty="0">
                <a:effectLst/>
                <a:latin typeface="Times New Roman" panose="02020603050405020304" pitchFamily="18" charset="0"/>
                <a:ea typeface="Calibri" panose="020F0502020204030204" pitchFamily="34" charset="0"/>
                <a:cs typeface="Times New Roman" panose="02020603050405020304" pitchFamily="18" charset="0"/>
              </a:rPr>
              <a:t>Utilizing the vast amount of data found in electronic health records can yield a thorough patient profile for precise risk assessment. </a:t>
            </a:r>
          </a:p>
          <a:p>
            <a:pPr algn="just">
              <a:lnSpc>
                <a:spcPct val="115000"/>
              </a:lnSpc>
              <a:spcAft>
                <a:spcPts val="800"/>
              </a:spcAft>
            </a:pPr>
            <a:r>
              <a:rPr lang="it-IT" sz="20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External Validation and Generalizability: </a:t>
            </a:r>
            <a:r>
              <a:rPr lang="it-IT" sz="2000" u="none" strike="noStrike" dirty="0">
                <a:effectLst/>
                <a:latin typeface="Times New Roman" panose="02020603050405020304" pitchFamily="18" charset="0"/>
                <a:ea typeface="Calibri" panose="020F0502020204030204" pitchFamily="34" charset="0"/>
                <a:cs typeface="Times New Roman" panose="02020603050405020304" pitchFamily="18" charset="0"/>
              </a:rPr>
              <a:t>Predictive models to be externally validated on a range of patient demographics and healthcare environments.</a:t>
            </a:r>
          </a:p>
          <a:p>
            <a:pPr algn="just">
              <a:lnSpc>
                <a:spcPct val="115000"/>
              </a:lnSpc>
              <a:spcAft>
                <a:spcPts val="800"/>
              </a:spcAft>
            </a:pPr>
            <a:r>
              <a:rPr lang="it-IT" sz="20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Ethical Issues and Data Privacy:</a:t>
            </a:r>
            <a:r>
              <a:rPr lang="it-IT" sz="2000" i="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r>
              <a:rPr lang="it-IT" sz="2000" u="none" strike="noStrike" dirty="0">
                <a:effectLst/>
                <a:latin typeface="Times New Roman" panose="02020603050405020304" pitchFamily="18" charset="0"/>
                <a:ea typeface="Calibri" panose="020F0502020204030204" pitchFamily="34" charset="0"/>
                <a:cs typeface="Times New Roman" panose="02020603050405020304" pitchFamily="18" charset="0"/>
              </a:rPr>
              <a:t>Future improvements should carefully address ethical issues and data privacy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381000" y="1219200"/>
            <a:ext cx="8458200" cy="5867400"/>
          </a:xfrm>
          <a:prstGeom prst="rect">
            <a:avLst/>
          </a:prstGeom>
        </p:spPr>
        <p:txBody>
          <a:bodyPr lIns="90000" tIns="45000" rIns="90000" bIns="45000"/>
          <a:lstStyle/>
          <a:p>
            <a:pPr>
              <a:buFont typeface="Arial" pitchFamily="34" charset="0"/>
              <a:buChar char="•"/>
            </a:pPr>
            <a:r>
              <a:rPr lang="en-IN" sz="2000" b="1" dirty="0">
                <a:solidFill>
                  <a:srgbClr val="000000"/>
                </a:solidFill>
                <a:latin typeface="Bookman Old Style" pitchFamily="18" charset="0"/>
              </a:rPr>
              <a:t> Abstract </a:t>
            </a:r>
          </a:p>
          <a:p>
            <a:pPr>
              <a:buFont typeface="Arial" pitchFamily="34" charset="0"/>
              <a:buChar char="•"/>
            </a:pPr>
            <a:r>
              <a:rPr lang="en-IN" sz="2000" b="1" dirty="0">
                <a:solidFill>
                  <a:srgbClr val="000000"/>
                </a:solidFill>
                <a:latin typeface="Bookman Old Style" pitchFamily="18" charset="0"/>
              </a:rPr>
              <a:t> Introduction </a:t>
            </a:r>
          </a:p>
          <a:p>
            <a:pPr>
              <a:buFont typeface="Arial"/>
              <a:buChar char="•"/>
            </a:pPr>
            <a:r>
              <a:rPr lang="en-IN" sz="2000" b="1" dirty="0">
                <a:solidFill>
                  <a:srgbClr val="000000"/>
                </a:solidFill>
                <a:latin typeface="Bookman Old Style" pitchFamily="18" charset="0"/>
              </a:rPr>
              <a:t> Literature survey</a:t>
            </a:r>
          </a:p>
          <a:p>
            <a:pPr lvl="1">
              <a:buFont typeface="Arial"/>
              <a:buChar char="•"/>
            </a:pPr>
            <a:r>
              <a:rPr lang="en-IN" sz="2000" b="1" dirty="0">
                <a:solidFill>
                  <a:srgbClr val="000000"/>
                </a:solidFill>
                <a:latin typeface="Bookman Old Style" pitchFamily="18" charset="0"/>
              </a:rPr>
              <a:t> Existing system</a:t>
            </a:r>
          </a:p>
          <a:p>
            <a:pPr lvl="2"/>
            <a:r>
              <a:rPr lang="en-IN" sz="2000" dirty="0">
                <a:solidFill>
                  <a:srgbClr val="000000"/>
                </a:solidFill>
                <a:latin typeface="Bookman Old Style" pitchFamily="18" charset="0"/>
              </a:rPr>
              <a:t>- Problems in existing system</a:t>
            </a:r>
          </a:p>
          <a:p>
            <a:pPr>
              <a:buFont typeface="Arial" pitchFamily="34" charset="0"/>
              <a:buChar char="•"/>
            </a:pPr>
            <a:r>
              <a:rPr lang="en-IN" sz="2000" b="1" dirty="0">
                <a:solidFill>
                  <a:srgbClr val="000000"/>
                </a:solidFill>
                <a:latin typeface="Bookman Old Style" pitchFamily="18" charset="0"/>
              </a:rPr>
              <a:t> Research Objective of Presentation</a:t>
            </a:r>
          </a:p>
          <a:p>
            <a:pPr>
              <a:buFont typeface="Arial" pitchFamily="34" charset="0"/>
              <a:buChar char="•"/>
            </a:pPr>
            <a:r>
              <a:rPr lang="en-IN" sz="2000" b="1" dirty="0">
                <a:solidFill>
                  <a:srgbClr val="000000"/>
                </a:solidFill>
                <a:latin typeface="Bookman Old Style" pitchFamily="18" charset="0"/>
              </a:rPr>
              <a:t> Problem Definition</a:t>
            </a:r>
          </a:p>
          <a:p>
            <a:pPr>
              <a:buFont typeface="Arial" pitchFamily="34" charset="0"/>
              <a:buChar char="•"/>
            </a:pPr>
            <a:r>
              <a:rPr lang="en-IN" sz="2000" b="1" dirty="0">
                <a:solidFill>
                  <a:srgbClr val="000000"/>
                </a:solidFill>
                <a:latin typeface="Bookman Old Style" pitchFamily="18" charset="0"/>
              </a:rPr>
              <a:t> Research work</a:t>
            </a:r>
          </a:p>
          <a:p>
            <a:r>
              <a:rPr lang="en-IN" sz="2000" b="1" dirty="0">
                <a:solidFill>
                  <a:srgbClr val="000000"/>
                </a:solidFill>
                <a:latin typeface="Bookman Old Style" pitchFamily="18" charset="0"/>
              </a:rPr>
              <a:t>	</a:t>
            </a:r>
            <a:r>
              <a:rPr lang="en-IN" sz="2000" dirty="0">
                <a:solidFill>
                  <a:srgbClr val="000000"/>
                </a:solidFill>
                <a:latin typeface="Bookman Old Style" pitchFamily="18" charset="0"/>
              </a:rPr>
              <a:t>- Proposed  system architecture</a:t>
            </a:r>
          </a:p>
          <a:p>
            <a:r>
              <a:rPr lang="en-IN" sz="2000" dirty="0">
                <a:solidFill>
                  <a:srgbClr val="000000"/>
                </a:solidFill>
                <a:latin typeface="Bookman Old Style" pitchFamily="18" charset="0"/>
              </a:rPr>
              <a:t>	- Methods</a:t>
            </a:r>
          </a:p>
          <a:p>
            <a:r>
              <a:rPr lang="en-IN" sz="2000" dirty="0">
                <a:solidFill>
                  <a:srgbClr val="000000"/>
                </a:solidFill>
                <a:latin typeface="Bookman Old Style" pitchFamily="18" charset="0"/>
              </a:rPr>
              <a:t>	- Comparison of Proposed  system with an existing system</a:t>
            </a:r>
          </a:p>
          <a:p>
            <a:pPr>
              <a:buFont typeface="Arial" pitchFamily="34" charset="0"/>
              <a:buChar char="•"/>
            </a:pPr>
            <a:r>
              <a:rPr lang="en-IN" sz="2000" b="1" dirty="0">
                <a:solidFill>
                  <a:srgbClr val="000000"/>
                </a:solidFill>
                <a:latin typeface="Bookman Old Style" pitchFamily="18" charset="0"/>
              </a:rPr>
              <a:t> Performance Measure</a:t>
            </a:r>
          </a:p>
          <a:p>
            <a:pPr>
              <a:buFont typeface="Arial" pitchFamily="34" charset="0"/>
              <a:buChar char="•"/>
            </a:pPr>
            <a:r>
              <a:rPr lang="en-IN" sz="2000" b="1" dirty="0">
                <a:solidFill>
                  <a:srgbClr val="000000"/>
                </a:solidFill>
                <a:latin typeface="Bookman Old Style" pitchFamily="18" charset="0"/>
              </a:rPr>
              <a:t> Results	</a:t>
            </a:r>
            <a:endParaRPr lang="en-IN" sz="2000" dirty="0">
              <a:solidFill>
                <a:srgbClr val="000000"/>
              </a:solidFill>
              <a:latin typeface="Bookman Old Style" pitchFamily="18" charset="0"/>
            </a:endParaRPr>
          </a:p>
          <a:p>
            <a:pPr>
              <a:buFont typeface="Arial" pitchFamily="34" charset="0"/>
              <a:buChar char="•"/>
            </a:pPr>
            <a:r>
              <a:rPr lang="en-IN" sz="2000" b="1" dirty="0">
                <a:solidFill>
                  <a:srgbClr val="000000"/>
                </a:solidFill>
                <a:latin typeface="Bookman Old Style" pitchFamily="18" charset="0"/>
              </a:rPr>
              <a:t> Conclusion</a:t>
            </a:r>
          </a:p>
          <a:p>
            <a:pPr>
              <a:buFont typeface="Arial" pitchFamily="34" charset="0"/>
              <a:buChar char="•"/>
            </a:pPr>
            <a:r>
              <a:rPr lang="en-IN" sz="2000" b="1" dirty="0">
                <a:solidFill>
                  <a:srgbClr val="000000"/>
                </a:solidFill>
                <a:latin typeface="Bookman Old Style" pitchFamily="18" charset="0"/>
              </a:rPr>
              <a:t> Future Work</a:t>
            </a:r>
          </a:p>
          <a:p>
            <a:pPr>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a:p>
            <a:pPr>
              <a:lnSpc>
                <a:spcPct val="100000"/>
              </a:lnSpc>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Calibri" pitchFamily="34" charset="0"/>
              </a:rPr>
              <a:t>References</a:t>
            </a:r>
            <a:endParaRPr lang="en-IN" sz="3200" dirty="0">
              <a:solidFill>
                <a:srgbClr val="C00000"/>
              </a:solidFill>
              <a:latin typeface="Calibri" pitchFamily="34" charset="0"/>
            </a:endParaRPr>
          </a:p>
          <a:p>
            <a:endParaRPr lang="en-US" sz="3200" dirty="0">
              <a:latin typeface="Calibri" pitchFamily="34" charset="0"/>
            </a:endParaRPr>
          </a:p>
        </p:txBody>
      </p:sp>
      <p:sp>
        <p:nvSpPr>
          <p:cNvPr id="7" name="TextBox 6">
            <a:extLst>
              <a:ext uri="{FF2B5EF4-FFF2-40B4-BE49-F238E27FC236}">
                <a16:creationId xmlns:a16="http://schemas.microsoft.com/office/drawing/2014/main" id="{0ABFB3CC-FF31-F4AC-12C2-013532D7D3EA}"/>
              </a:ext>
            </a:extLst>
          </p:cNvPr>
          <p:cNvSpPr txBox="1"/>
          <p:nvPr/>
        </p:nvSpPr>
        <p:spPr>
          <a:xfrm>
            <a:off x="381420" y="1382018"/>
            <a:ext cx="8381160" cy="5515484"/>
          </a:xfrm>
          <a:prstGeom prst="rect">
            <a:avLst/>
          </a:prstGeom>
          <a:noFill/>
        </p:spPr>
        <p:txBody>
          <a:bodyPr wrap="square">
            <a:spAutoFit/>
          </a:bodyPr>
          <a:lstStyle/>
          <a:p>
            <a:pPr marL="342900" indent="-342900">
              <a:buFont typeface="+mj-lt"/>
              <a:buAutoNum type="arabicPeriod"/>
            </a:pPr>
            <a:endParaRPr lang="en-IN"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Amarnath, S., </a:t>
            </a:r>
            <a:r>
              <a:rPr lang="en-IN" b="0" i="0" dirty="0" err="1">
                <a:solidFill>
                  <a:srgbClr val="222222"/>
                </a:solidFill>
                <a:effectLst/>
                <a:latin typeface="Times New Roman" panose="02020603050405020304" pitchFamily="18" charset="0"/>
                <a:cs typeface="Times New Roman" panose="02020603050405020304" pitchFamily="18" charset="0"/>
              </a:rPr>
              <a:t>Selvamani</a:t>
            </a:r>
            <a:r>
              <a:rPr lang="en-IN" b="0" i="0" dirty="0">
                <a:solidFill>
                  <a:srgbClr val="222222"/>
                </a:solidFill>
                <a:effectLst/>
                <a:latin typeface="Times New Roman" panose="02020603050405020304" pitchFamily="18" charset="0"/>
                <a:cs typeface="Times New Roman" panose="02020603050405020304" pitchFamily="18" charset="0"/>
              </a:rPr>
              <a:t>, M., &amp; </a:t>
            </a:r>
            <a:r>
              <a:rPr lang="en-IN" b="0" i="0" dirty="0" err="1">
                <a:solidFill>
                  <a:srgbClr val="222222"/>
                </a:solidFill>
                <a:effectLst/>
                <a:latin typeface="Times New Roman" panose="02020603050405020304" pitchFamily="18" charset="0"/>
                <a:cs typeface="Times New Roman" panose="02020603050405020304" pitchFamily="18" charset="0"/>
              </a:rPr>
              <a:t>Varadarajan</a:t>
            </a:r>
            <a:r>
              <a:rPr lang="en-IN" b="0" i="0" dirty="0">
                <a:solidFill>
                  <a:srgbClr val="222222"/>
                </a:solidFill>
                <a:effectLst/>
                <a:latin typeface="Times New Roman" panose="02020603050405020304" pitchFamily="18" charset="0"/>
                <a:cs typeface="Times New Roman" panose="02020603050405020304" pitchFamily="18" charset="0"/>
              </a:rPr>
              <a:t>, V. (2021). </a:t>
            </a:r>
            <a:r>
              <a:rPr lang="en-IN" b="1" i="1" dirty="0">
                <a:solidFill>
                  <a:srgbClr val="222222"/>
                </a:solidFill>
                <a:effectLst/>
                <a:latin typeface="Times New Roman" panose="02020603050405020304" pitchFamily="18" charset="0"/>
                <a:cs typeface="Times New Roman" panose="02020603050405020304" pitchFamily="18" charset="0"/>
              </a:rPr>
              <a:t>Prognosis Model for Gestational Diabetes Using Machine Learning Techniques. </a:t>
            </a:r>
            <a:r>
              <a:rPr lang="en-IN" b="0" i="1" dirty="0">
                <a:solidFill>
                  <a:srgbClr val="222222"/>
                </a:solidFill>
                <a:effectLst/>
                <a:latin typeface="Times New Roman" panose="02020603050405020304" pitchFamily="18" charset="0"/>
                <a:cs typeface="Times New Roman" panose="02020603050405020304" pitchFamily="18" charset="0"/>
              </a:rPr>
              <a:t>Sensors &amp; Materials</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1" dirty="0">
                <a:solidFill>
                  <a:srgbClr val="222222"/>
                </a:solidFill>
                <a:effectLst/>
                <a:latin typeface="Times New Roman" panose="02020603050405020304" pitchFamily="18" charset="0"/>
                <a:cs typeface="Times New Roman" panose="02020603050405020304" pitchFamily="18" charset="0"/>
              </a:rPr>
              <a:t>33</a:t>
            </a:r>
            <a:r>
              <a:rPr lang="en-IN" b="0" i="0" dirty="0">
                <a:solidFill>
                  <a:srgbClr val="222222"/>
                </a:solidFill>
                <a:effectLst/>
                <a:latin typeface="Times New Roman" panose="02020603050405020304" pitchFamily="18" charset="0"/>
                <a:cs typeface="Times New Roman" panose="02020603050405020304" pitchFamily="18" charset="0"/>
              </a:rPr>
              <a:t>.</a:t>
            </a:r>
            <a:endParaRPr lang="en-IN" dirty="0">
              <a:solidFill>
                <a:srgbClr val="222222"/>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Yang, J., Clifton, D., Hirst, J. E., </a:t>
            </a:r>
            <a:r>
              <a:rPr lang="en-IN" b="0" i="0" dirty="0" err="1">
                <a:solidFill>
                  <a:srgbClr val="222222"/>
                </a:solidFill>
                <a:effectLst/>
                <a:latin typeface="Times New Roman" panose="02020603050405020304" pitchFamily="18" charset="0"/>
                <a:cs typeface="Times New Roman" panose="02020603050405020304" pitchFamily="18" charset="0"/>
              </a:rPr>
              <a:t>Kavvoura</a:t>
            </a:r>
            <a:r>
              <a:rPr lang="en-IN" b="0" i="0" dirty="0">
                <a:solidFill>
                  <a:srgbClr val="222222"/>
                </a:solidFill>
                <a:effectLst/>
                <a:latin typeface="Times New Roman" panose="02020603050405020304" pitchFamily="18" charset="0"/>
                <a:cs typeface="Times New Roman" panose="02020603050405020304" pitchFamily="18" charset="0"/>
              </a:rPr>
              <a:t>, F. K., Farah, G., Mackillop, L., &amp; Lu, H. (2022). </a:t>
            </a:r>
            <a:r>
              <a:rPr lang="en-IN" b="1" i="1" dirty="0">
                <a:solidFill>
                  <a:srgbClr val="222222"/>
                </a:solidFill>
                <a:effectLst/>
                <a:latin typeface="Times New Roman" panose="02020603050405020304" pitchFamily="18" charset="0"/>
                <a:cs typeface="Times New Roman" panose="02020603050405020304" pitchFamily="18" charset="0"/>
              </a:rPr>
              <a:t>Machine learning-based risk stratification for gestational diabetes management. Sensors</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1" dirty="0">
                <a:solidFill>
                  <a:srgbClr val="222222"/>
                </a:solidFill>
                <a:effectLst/>
                <a:latin typeface="Times New Roman" panose="02020603050405020304" pitchFamily="18" charset="0"/>
                <a:cs typeface="Times New Roman" panose="02020603050405020304" pitchFamily="18" charset="0"/>
              </a:rPr>
              <a:t>22</a:t>
            </a:r>
            <a:r>
              <a:rPr lang="en-IN" b="0" i="0" dirty="0">
                <a:solidFill>
                  <a:srgbClr val="222222"/>
                </a:solidFill>
                <a:effectLst/>
                <a:latin typeface="Times New Roman" panose="02020603050405020304" pitchFamily="18" charset="0"/>
                <a:cs typeface="Times New Roman" panose="02020603050405020304" pitchFamily="18" charset="0"/>
              </a:rPr>
              <a:t>(13), 4805. </a:t>
            </a:r>
          </a:p>
          <a:p>
            <a:pPr marL="342900" indent="-342900">
              <a:buFont typeface="+mj-lt"/>
              <a:buAutoNum type="arabicPeriod"/>
            </a:pPr>
            <a:r>
              <a:rPr lang="en-IN" b="0" i="0" dirty="0">
                <a:solidFill>
                  <a:srgbClr val="222222"/>
                </a:solidFill>
                <a:effectLst/>
                <a:latin typeface="Times New Roman" panose="02020603050405020304" pitchFamily="18" charset="0"/>
                <a:cs typeface="Times New Roman" panose="02020603050405020304" pitchFamily="18" charset="0"/>
              </a:rPr>
              <a:t>Lai, H., Huang, H., Keshavjee, K., </a:t>
            </a:r>
            <a:r>
              <a:rPr lang="en-IN" b="0" i="0" dirty="0" err="1">
                <a:solidFill>
                  <a:srgbClr val="222222"/>
                </a:solidFill>
                <a:effectLst/>
                <a:latin typeface="Times New Roman" panose="02020603050405020304" pitchFamily="18" charset="0"/>
                <a:cs typeface="Times New Roman" panose="02020603050405020304" pitchFamily="18" charset="0"/>
              </a:rPr>
              <a:t>Guergachi</a:t>
            </a:r>
            <a:r>
              <a:rPr lang="en-IN" b="0" i="0" dirty="0">
                <a:solidFill>
                  <a:srgbClr val="222222"/>
                </a:solidFill>
                <a:effectLst/>
                <a:latin typeface="Times New Roman" panose="02020603050405020304" pitchFamily="18" charset="0"/>
                <a:cs typeface="Times New Roman" panose="02020603050405020304" pitchFamily="18" charset="0"/>
              </a:rPr>
              <a:t>, A., &amp; Gao, X. (2019). </a:t>
            </a:r>
            <a:r>
              <a:rPr lang="en-IN" b="1" i="0" dirty="0">
                <a:solidFill>
                  <a:srgbClr val="222222"/>
                </a:solidFill>
                <a:effectLst/>
                <a:latin typeface="Times New Roman" panose="02020603050405020304" pitchFamily="18" charset="0"/>
                <a:cs typeface="Times New Roman" panose="02020603050405020304" pitchFamily="18" charset="0"/>
              </a:rPr>
              <a:t>Predictive models for diabetes mellitus using machine learning techniques. </a:t>
            </a:r>
            <a:r>
              <a:rPr lang="en-IN" b="0" i="1" dirty="0">
                <a:solidFill>
                  <a:srgbClr val="222222"/>
                </a:solidFill>
                <a:effectLst/>
                <a:latin typeface="Times New Roman" panose="02020603050405020304" pitchFamily="18" charset="0"/>
                <a:cs typeface="Times New Roman" panose="02020603050405020304" pitchFamily="18" charset="0"/>
              </a:rPr>
              <a:t>BMC endocrine disorders</a:t>
            </a:r>
            <a:r>
              <a:rPr lang="en-IN" b="0" i="0" dirty="0">
                <a:solidFill>
                  <a:srgbClr val="222222"/>
                </a:solidFill>
                <a:effectLst/>
                <a:latin typeface="Times New Roman" panose="02020603050405020304" pitchFamily="18" charset="0"/>
                <a:cs typeface="Times New Roman" panose="02020603050405020304" pitchFamily="18" charset="0"/>
              </a:rPr>
              <a:t>, </a:t>
            </a:r>
            <a:r>
              <a:rPr lang="en-IN" b="0" i="1" dirty="0">
                <a:solidFill>
                  <a:srgbClr val="222222"/>
                </a:solidFill>
                <a:effectLst/>
                <a:latin typeface="Times New Roman" panose="02020603050405020304" pitchFamily="18" charset="0"/>
                <a:cs typeface="Times New Roman" panose="02020603050405020304" pitchFamily="18" charset="0"/>
              </a:rPr>
              <a:t>19</a:t>
            </a:r>
            <a:r>
              <a:rPr lang="en-IN" b="0" i="0" dirty="0">
                <a:solidFill>
                  <a:srgbClr val="222222"/>
                </a:solidFill>
                <a:effectLst/>
                <a:latin typeface="Times New Roman" panose="02020603050405020304" pitchFamily="18" charset="0"/>
                <a:cs typeface="Times New Roman" panose="02020603050405020304" pitchFamily="18" charset="0"/>
              </a:rPr>
              <a:t>, 1-9.</a:t>
            </a:r>
          </a:p>
          <a:p>
            <a:pPr marL="342900" indent="-342900">
              <a:buFont typeface="+mj-lt"/>
              <a:buAutoNum type="arabicPeriod"/>
            </a:pPr>
            <a:r>
              <a:rPr lang="en-US" b="0" i="0" dirty="0" err="1">
                <a:solidFill>
                  <a:srgbClr val="222222"/>
                </a:solidFill>
                <a:effectLst/>
                <a:latin typeface="Times New Roman" panose="02020603050405020304" pitchFamily="18" charset="0"/>
                <a:cs typeface="Times New Roman" panose="02020603050405020304" pitchFamily="18" charset="0"/>
              </a:rPr>
              <a:t>Basarab</a:t>
            </a:r>
            <a:r>
              <a:rPr lang="en-US" b="0" i="0" dirty="0">
                <a:solidFill>
                  <a:srgbClr val="222222"/>
                </a:solidFill>
                <a:effectLst/>
                <a:latin typeface="Times New Roman" panose="02020603050405020304" pitchFamily="18" charset="0"/>
                <a:cs typeface="Times New Roman" panose="02020603050405020304" pitchFamily="18" charset="0"/>
              </a:rPr>
              <a:t>, M. R., </a:t>
            </a:r>
            <a:r>
              <a:rPr lang="en-US" b="0" i="0" dirty="0" err="1">
                <a:solidFill>
                  <a:srgbClr val="222222"/>
                </a:solidFill>
                <a:effectLst/>
                <a:latin typeface="Times New Roman" panose="02020603050405020304" pitchFamily="18" charset="0"/>
                <a:cs typeface="Times New Roman" panose="02020603050405020304" pitchFamily="18" charset="0"/>
              </a:rPr>
              <a:t>Ivanko</a:t>
            </a:r>
            <a:r>
              <a:rPr lang="en-US" b="0" i="0" dirty="0">
                <a:solidFill>
                  <a:srgbClr val="222222"/>
                </a:solidFill>
                <a:effectLst/>
                <a:latin typeface="Times New Roman" panose="02020603050405020304" pitchFamily="18" charset="0"/>
                <a:cs typeface="Times New Roman" panose="02020603050405020304" pitchFamily="18" charset="0"/>
              </a:rPr>
              <a:t>, K. O., &amp; Kulkarni, V. (2021). </a:t>
            </a:r>
            <a:r>
              <a:rPr lang="en-US" b="1" i="1" dirty="0">
                <a:solidFill>
                  <a:srgbClr val="222222"/>
                </a:solidFill>
                <a:effectLst/>
                <a:latin typeface="Times New Roman" panose="02020603050405020304" pitchFamily="18" charset="0"/>
                <a:cs typeface="Times New Roman" panose="02020603050405020304" pitchFamily="18" charset="0"/>
              </a:rPr>
              <a:t>Prediction of the Development of Gestational Diabetes Mellitus in Pregnant Women Using Machine Learning Methods.</a:t>
            </a:r>
          </a:p>
          <a:p>
            <a:pPr marL="342900" indent="-34290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White, S. L., Lawlor, D. A., Briley, A. L., Godfrey, K. M., Nelson, S. M., </a:t>
            </a:r>
            <a:r>
              <a:rPr lang="en-US" b="0" i="0" dirty="0" err="1">
                <a:solidFill>
                  <a:srgbClr val="222222"/>
                </a:solidFill>
                <a:effectLst/>
                <a:latin typeface="Times New Roman" panose="02020603050405020304" pitchFamily="18" charset="0"/>
                <a:cs typeface="Times New Roman" panose="02020603050405020304" pitchFamily="18" charset="0"/>
              </a:rPr>
              <a:t>Oteng-Ntim</a:t>
            </a:r>
            <a:r>
              <a:rPr lang="en-US" b="0" i="0" dirty="0">
                <a:solidFill>
                  <a:srgbClr val="222222"/>
                </a:solidFill>
                <a:effectLst/>
                <a:latin typeface="Times New Roman" panose="02020603050405020304" pitchFamily="18" charset="0"/>
                <a:cs typeface="Times New Roman" panose="02020603050405020304" pitchFamily="18" charset="0"/>
              </a:rPr>
              <a:t>, E., ... &amp; UPBEAT Consortium. (2016). </a:t>
            </a:r>
            <a:r>
              <a:rPr lang="en-US" b="1" i="1" dirty="0">
                <a:solidFill>
                  <a:srgbClr val="222222"/>
                </a:solidFill>
                <a:effectLst/>
                <a:latin typeface="Times New Roman" panose="02020603050405020304" pitchFamily="18" charset="0"/>
                <a:cs typeface="Times New Roman" panose="02020603050405020304" pitchFamily="18" charset="0"/>
              </a:rPr>
              <a:t>Early antenatal prediction of gestational diabetes in obese women: development of prediction tools for targeted intervention. </a:t>
            </a:r>
            <a:r>
              <a:rPr lang="en-US" b="0" i="1" dirty="0" err="1">
                <a:solidFill>
                  <a:srgbClr val="222222"/>
                </a:solidFill>
                <a:effectLst/>
                <a:latin typeface="Times New Roman" panose="02020603050405020304" pitchFamily="18" charset="0"/>
                <a:cs typeface="Times New Roman" panose="02020603050405020304" pitchFamily="18" charset="0"/>
              </a:rPr>
              <a:t>PloS</a:t>
            </a:r>
            <a:r>
              <a:rPr lang="en-US" b="0" i="1" dirty="0">
                <a:solidFill>
                  <a:srgbClr val="222222"/>
                </a:solidFill>
                <a:effectLst/>
                <a:latin typeface="Times New Roman" panose="02020603050405020304" pitchFamily="18" charset="0"/>
                <a:cs typeface="Times New Roman" panose="02020603050405020304" pitchFamily="18" charset="0"/>
              </a:rPr>
              <a:t> one</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1" dirty="0">
                <a:solidFill>
                  <a:srgbClr val="222222"/>
                </a:solidFill>
                <a:effectLst/>
                <a:latin typeface="Times New Roman" panose="02020603050405020304" pitchFamily="18" charset="0"/>
                <a:cs typeface="Times New Roman" panose="02020603050405020304" pitchFamily="18" charset="0"/>
              </a:rPr>
              <a:t>11</a:t>
            </a:r>
            <a:r>
              <a:rPr lang="en-US" b="0" i="0" dirty="0">
                <a:solidFill>
                  <a:srgbClr val="222222"/>
                </a:solidFill>
                <a:effectLst/>
                <a:latin typeface="Times New Roman" panose="02020603050405020304" pitchFamily="18" charset="0"/>
                <a:cs typeface="Times New Roman" panose="02020603050405020304" pitchFamily="18" charset="0"/>
              </a:rPr>
              <a:t>(12), e0167846.</a:t>
            </a:r>
            <a:endParaRPr lang="it-IT" b="0" i="0" dirty="0">
              <a:solidFill>
                <a:srgbClr val="0070C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15000"/>
              </a:lnSpc>
              <a:spcAft>
                <a:spcPts val="800"/>
              </a:spcAft>
              <a:buFont typeface="+mj-lt"/>
              <a:buAutoNum type="arabicPeriod"/>
            </a:pPr>
            <a:endParaRPr lang="it-IT" sz="1800" u="none" strike="noStrike"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endParaRPr lang="it-IT"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7" name="TextBox 6">
            <a:extLst>
              <a:ext uri="{FF2B5EF4-FFF2-40B4-BE49-F238E27FC236}">
                <a16:creationId xmlns:a16="http://schemas.microsoft.com/office/drawing/2014/main" id="{6E1FE2CD-7FD6-AFE3-BEB7-846CA057DAD8}"/>
              </a:ext>
            </a:extLst>
          </p:cNvPr>
          <p:cNvSpPr txBox="1"/>
          <p:nvPr/>
        </p:nvSpPr>
        <p:spPr>
          <a:xfrm>
            <a:off x="190920" y="1701839"/>
            <a:ext cx="8762160" cy="4671151"/>
          </a:xfrm>
          <a:prstGeom prst="rect">
            <a:avLst/>
          </a:prstGeom>
          <a:noFill/>
        </p:spPr>
        <p:txBody>
          <a:bodyPr wrap="square">
            <a:spAutoFit/>
          </a:bodyPr>
          <a:lstStyle/>
          <a:p>
            <a:pPr algn="just">
              <a:lnSpc>
                <a:spcPct val="115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Machine learning is a crucial technique for estimating the probability of such a development based on the provided data, as gestational diabetes might advance to permanent diabetes. Pregnancy-related diabetes may be predicted by the current study, but neonatal diabetes risk cannot be predicted. Therefore, in order to deliver the most precise results about diabetes persistence in pregnant women and to enhance the forecasting of neonatal mellitus, new characteristics are needed. This may be accomplished with the use of Python scripting and machine learning techniques like K Nearest Neighbors, Support Vector Machines, and Logistic Regression. The preprocessed machine learning dataset on diabetes was gathered via Kaggle and came from the Pima Indian diabetes database. Additionally, the project's dataset now includes two additional attributes. Research suggests that machine learning models using features like SVM and decision trees may be able to accurately predict a pregnant woman's probability of developing diabetes.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B43D77-23D3-808E-606B-94532C3EC6D5}"/>
              </a:ext>
            </a:extLst>
          </p:cNvPr>
          <p:cNvPicPr>
            <a:picLocks noChangeAspect="1"/>
          </p:cNvPicPr>
          <p:nvPr/>
        </p:nvPicPr>
        <p:blipFill>
          <a:blip r:embed="rId2"/>
          <a:stretch>
            <a:fillRect/>
          </a:stretch>
        </p:blipFill>
        <p:spPr>
          <a:xfrm>
            <a:off x="457200" y="2743200"/>
            <a:ext cx="4953000" cy="3908064"/>
          </a:xfrm>
          <a:prstGeom prst="rect">
            <a:avLst/>
          </a:prstGeom>
        </p:spPr>
      </p:pic>
      <p:pic>
        <p:nvPicPr>
          <p:cNvPr id="3" name="Picture 2">
            <a:extLst>
              <a:ext uri="{FF2B5EF4-FFF2-40B4-BE49-F238E27FC236}">
                <a16:creationId xmlns:a16="http://schemas.microsoft.com/office/drawing/2014/main" id="{81AC51D9-B724-1D66-E1D4-0D003E37BF52}"/>
              </a:ext>
            </a:extLst>
          </p:cNvPr>
          <p:cNvPicPr>
            <a:picLocks noChangeAspect="1"/>
          </p:cNvPicPr>
          <p:nvPr/>
        </p:nvPicPr>
        <p:blipFill>
          <a:blip r:embed="rId3"/>
          <a:stretch>
            <a:fillRect/>
          </a:stretch>
        </p:blipFill>
        <p:spPr>
          <a:xfrm>
            <a:off x="4829175" y="493908"/>
            <a:ext cx="3857625" cy="2249292"/>
          </a:xfrm>
          <a:prstGeom prst="rect">
            <a:avLst/>
          </a:prstGeom>
        </p:spPr>
      </p:pic>
      <p:pic>
        <p:nvPicPr>
          <p:cNvPr id="4" name="Picture 3">
            <a:extLst>
              <a:ext uri="{FF2B5EF4-FFF2-40B4-BE49-F238E27FC236}">
                <a16:creationId xmlns:a16="http://schemas.microsoft.com/office/drawing/2014/main" id="{5CFB9407-7F04-8CFF-9D4E-AA41A927F474}"/>
              </a:ext>
            </a:extLst>
          </p:cNvPr>
          <p:cNvPicPr>
            <a:picLocks noChangeAspect="1"/>
          </p:cNvPicPr>
          <p:nvPr/>
        </p:nvPicPr>
        <p:blipFill>
          <a:blip r:embed="rId4"/>
          <a:stretch>
            <a:fillRect/>
          </a:stretch>
        </p:blipFill>
        <p:spPr>
          <a:xfrm>
            <a:off x="6894332" y="4343400"/>
            <a:ext cx="2266950" cy="2381250"/>
          </a:xfrm>
          <a:prstGeom prst="rect">
            <a:avLst/>
          </a:prstGeom>
        </p:spPr>
      </p:pic>
    </p:spTree>
    <p:extLst>
      <p:ext uri="{BB962C8B-B14F-4D97-AF65-F5344CB8AC3E}">
        <p14:creationId xmlns:p14="http://schemas.microsoft.com/office/powerpoint/2010/main" val="215249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Introduction</a:t>
            </a:r>
            <a:endParaRPr>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19D8718A-D1AA-BC61-7EAF-47F4C7D299E6}"/>
              </a:ext>
            </a:extLst>
          </p:cNvPr>
          <p:cNvSpPr txBox="1"/>
          <p:nvPr/>
        </p:nvSpPr>
        <p:spPr>
          <a:xfrm>
            <a:off x="457200" y="1817132"/>
            <a:ext cx="8229600" cy="4401205"/>
          </a:xfrm>
          <a:prstGeom prst="rect">
            <a:avLst/>
          </a:prstGeom>
          <a:noFill/>
        </p:spPr>
        <p:txBody>
          <a:bodyPr wrap="square">
            <a:spAutoFit/>
          </a:bodyPr>
          <a:lstStyle/>
          <a:p>
            <a:pPr algn="just"/>
            <a:r>
              <a:rPr lang="en-US" sz="2000" dirty="0">
                <a:effectLst/>
                <a:latin typeface="Times New Roman" panose="02020603050405020304" pitchFamily="18" charset="0"/>
                <a:ea typeface="Calibri" panose="020F0502020204030204" pitchFamily="34" charset="0"/>
              </a:rPr>
              <a:t>A long-term metabolic disease characterized by high blood glucose levels is called diabetes mellitus. It is a serious public health concern that impacts people of all ages and is regarded as one of the most challenging diseases of the twenty-first century. Diabetes is a serious ailment that has an impact on the developing child as well as the expectant mother. Diabetes during pregnancy increases the risk of complications such as premature labor, cesarean delivery, and infant morbidity and death. </a:t>
            </a:r>
          </a:p>
          <a:p>
            <a:pPr algn="just"/>
            <a:r>
              <a:rPr lang="en-US" sz="2000" dirty="0">
                <a:effectLst/>
                <a:latin typeface="Times New Roman" panose="02020603050405020304" pitchFamily="18" charset="0"/>
                <a:ea typeface="Calibri" panose="020F0502020204030204" pitchFamily="34" charset="0"/>
              </a:rPr>
              <a:t>Predicting diabetes in expectant mothers and neonatal diabetes in babies is essential for the best possible care and problem-avoidance. Machine learning has shown promise in healthcare as a diagnostic and prognostic tool for conditions like diabetes. Using information from electronic health records, clinical notes, test results, and patient demographics, machine learning algorithms may identify patients who are at risk of developing diabetes and tailor treatment plans based on particular patient features.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CustomShape 1"/>
          <p:cNvSpPr/>
          <p:nvPr/>
        </p:nvSpPr>
        <p:spPr>
          <a:xfrm>
            <a:off x="457200" y="990600"/>
            <a:ext cx="8381160" cy="75600"/>
          </a:xfrm>
          <a:prstGeom prst="rect">
            <a:avLst/>
          </a:prstGeom>
          <a:solidFill>
            <a:srgbClr val="7030A0"/>
          </a:solidFill>
          <a:ln w="25560">
            <a:solidFill>
              <a:srgbClr val="3A5F8B"/>
            </a:solidFill>
            <a:round/>
          </a:ln>
        </p:spPr>
      </p:sp>
      <p:sp>
        <p:nvSpPr>
          <p:cNvPr id="65" name="CustomShape 2"/>
          <p:cNvSpPr/>
          <p:nvPr/>
        </p:nvSpPr>
        <p:spPr>
          <a:xfrm>
            <a:off x="457200" y="457200"/>
            <a:ext cx="8381160" cy="577440"/>
          </a:xfrm>
          <a:prstGeom prst="rect">
            <a:avLst/>
          </a:prstGeom>
        </p:spPr>
        <p:txBody>
          <a:bodyPr lIns="90000" tIns="45000" rIns="90000" bIns="45000"/>
          <a:lstStyle/>
          <a:p>
            <a:pPr>
              <a:lnSpc>
                <a:spcPct val="100000"/>
              </a:lnSpc>
            </a:pPr>
            <a:r>
              <a:rPr lang="en-US" sz="2400" b="1" dirty="0">
                <a:solidFill>
                  <a:srgbClr val="C00000"/>
                </a:solidFill>
              </a:rPr>
              <a:t>Existing system</a:t>
            </a:r>
            <a:endParaRPr sz="2400" b="1" dirty="0">
              <a:solidFill>
                <a:srgbClr val="C00000"/>
              </a:solidFill>
            </a:endParaRPr>
          </a:p>
        </p:txBody>
      </p:sp>
      <p:pic>
        <p:nvPicPr>
          <p:cNvPr id="2" name="Picture 1">
            <a:extLst>
              <a:ext uri="{FF2B5EF4-FFF2-40B4-BE49-F238E27FC236}">
                <a16:creationId xmlns:a16="http://schemas.microsoft.com/office/drawing/2014/main" id="{11E5AAA3-3FBE-0278-8F4D-4E04AB512228}"/>
              </a:ext>
            </a:extLst>
          </p:cNvPr>
          <p:cNvPicPr>
            <a:picLocks noChangeAspect="1"/>
          </p:cNvPicPr>
          <p:nvPr/>
        </p:nvPicPr>
        <p:blipFill>
          <a:blip r:embed="rId3"/>
          <a:stretch>
            <a:fillRect/>
          </a:stretch>
        </p:blipFill>
        <p:spPr>
          <a:xfrm>
            <a:off x="566620" y="1113670"/>
            <a:ext cx="8162320" cy="57097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0A2174-5716-2CF6-AA05-2436265FE84B}"/>
              </a:ext>
            </a:extLst>
          </p:cNvPr>
          <p:cNvPicPr>
            <a:picLocks noChangeAspect="1"/>
          </p:cNvPicPr>
          <p:nvPr/>
        </p:nvPicPr>
        <p:blipFill>
          <a:blip r:embed="rId2"/>
          <a:stretch>
            <a:fillRect/>
          </a:stretch>
        </p:blipFill>
        <p:spPr>
          <a:xfrm>
            <a:off x="57520" y="63716"/>
            <a:ext cx="9028959" cy="6730567"/>
          </a:xfrm>
          <a:prstGeom prst="rect">
            <a:avLst/>
          </a:prstGeom>
        </p:spPr>
      </p:pic>
    </p:spTree>
    <p:extLst>
      <p:ext uri="{BB962C8B-B14F-4D97-AF65-F5344CB8AC3E}">
        <p14:creationId xmlns:p14="http://schemas.microsoft.com/office/powerpoint/2010/main" val="329155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sp>
      <p:sp>
        <p:nvSpPr>
          <p:cNvPr id="7" name="TextBox 6"/>
          <p:cNvSpPr txBox="1"/>
          <p:nvPr/>
        </p:nvSpPr>
        <p:spPr>
          <a:xfrm>
            <a:off x="304800" y="457200"/>
            <a:ext cx="3581400" cy="584775"/>
          </a:xfrm>
          <a:prstGeom prst="rect">
            <a:avLst/>
          </a:prstGeom>
          <a:noFill/>
        </p:spPr>
        <p:txBody>
          <a:bodyPr wrap="square" rtlCol="0">
            <a:spAutoFit/>
          </a:bodyPr>
          <a:lstStyle/>
          <a:p>
            <a:r>
              <a:rPr lang="en-US" sz="3200" b="1" dirty="0">
                <a:solidFill>
                  <a:srgbClr val="C00000"/>
                </a:solidFill>
                <a:latin typeface="Calibri" pitchFamily="34" charset="0"/>
              </a:rPr>
              <a:t>Research objective</a:t>
            </a:r>
          </a:p>
        </p:txBody>
      </p:sp>
      <p:sp>
        <p:nvSpPr>
          <p:cNvPr id="5" name="TextBox 4">
            <a:extLst>
              <a:ext uri="{FF2B5EF4-FFF2-40B4-BE49-F238E27FC236}">
                <a16:creationId xmlns:a16="http://schemas.microsoft.com/office/drawing/2014/main" id="{242DAF50-1D80-D598-6874-B0770E09E887}"/>
              </a:ext>
            </a:extLst>
          </p:cNvPr>
          <p:cNvSpPr txBox="1"/>
          <p:nvPr/>
        </p:nvSpPr>
        <p:spPr>
          <a:xfrm>
            <a:off x="329153" y="2362200"/>
            <a:ext cx="8229600" cy="3106620"/>
          </a:xfrm>
          <a:prstGeom prst="rect">
            <a:avLst/>
          </a:prstGeom>
          <a:noFill/>
        </p:spPr>
        <p:txBody>
          <a:bodyPr wrap="square">
            <a:spAutoFit/>
          </a:bodyPr>
          <a:lstStyle/>
          <a:p>
            <a:pPr marL="342900" indent="-342900" algn="just">
              <a:lnSpc>
                <a:spcPct val="115000"/>
              </a:lnSpc>
              <a:spcAft>
                <a:spcPts val="8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study contributes to the growing body of research on the use of machine learning to diabetes prediction.</a:t>
            </a:r>
          </a:p>
          <a:p>
            <a:pPr marL="342900" indent="-342900" algn="just">
              <a:lnSpc>
                <a:spcPct val="115000"/>
              </a:lnSpc>
              <a:spcAft>
                <a:spcPts val="8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authors assessed the effectiveness of various machine learning techniques, including logistic regression, random forests, decision trees, and support vector machines. </a:t>
            </a:r>
          </a:p>
          <a:p>
            <a:pPr marL="342900" indent="-342900" algn="just">
              <a:lnSpc>
                <a:spcPct val="115000"/>
              </a:lnSpc>
              <a:spcAft>
                <a:spcPts val="800"/>
              </a:spcAf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The results suggest that machine learning methods could be a useful tool for early GDM prediction, perhaps mitigating the illness's detrimental impact on health.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6" name="TextBox 5">
            <a:extLst>
              <a:ext uri="{FF2B5EF4-FFF2-40B4-BE49-F238E27FC236}">
                <a16:creationId xmlns:a16="http://schemas.microsoft.com/office/drawing/2014/main" id="{7C9A9EE3-3B72-2475-B540-473B0DFABCD7}"/>
              </a:ext>
            </a:extLst>
          </p:cNvPr>
          <p:cNvSpPr txBox="1"/>
          <p:nvPr/>
        </p:nvSpPr>
        <p:spPr>
          <a:xfrm>
            <a:off x="419520" y="2057400"/>
            <a:ext cx="8304960" cy="4093428"/>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Diabetes is a chronic condition that affects millions of individuals all over the world and can have major health, particularly during Pregnancy. Early identification and treatment of GDM are critical for avoiding negative effects for both the mother and the child. </a:t>
            </a:r>
          </a:p>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b="0" i="0" dirty="0">
                <a:solidFill>
                  <a:srgbClr val="0D0D0D"/>
                </a:solidFill>
                <a:effectLst/>
                <a:latin typeface="Times New Roman" panose="02020603050405020304" pitchFamily="18" charset="0"/>
                <a:ea typeface="Microsoft Sans Serif" panose="020B0604020202020204" pitchFamily="34" charset="0"/>
                <a:cs typeface="Times New Roman" panose="02020603050405020304" pitchFamily="18" charset="0"/>
              </a:rPr>
              <a:t>The goal is to identify infants at higher risk of neonatal diabetes mellitus, enabling timely monitoring and intervention to mitigate potential health risks and improve long-term outcomes.</a:t>
            </a:r>
            <a:endParaRPr lang="en-US" sz="2400"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10151</TotalTime>
  <Words>1350</Words>
  <Application>Microsoft Office PowerPoint</Application>
  <PresentationFormat>On-screen Show (4:3)</PresentationFormat>
  <Paragraphs>107</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Bookman Old Style</vt:lpstr>
      <vt:lpstr>Calibri</vt:lpstr>
      <vt:lpstr>StarSymbol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munipally prudvi</cp:lastModifiedBy>
  <cp:revision>714</cp:revision>
  <dcterms:modified xsi:type="dcterms:W3CDTF">2024-06-12T07:41:11Z</dcterms:modified>
</cp:coreProperties>
</file>