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8" autoAdjust="0"/>
    <p:restoredTop sz="96247" autoAdjust="0"/>
  </p:normalViewPr>
  <p:slideViewPr>
    <p:cSldViewPr>
      <p:cViewPr varScale="1">
        <p:scale>
          <a:sx n="70" d="100"/>
          <a:sy n="70" d="100"/>
        </p:scale>
        <p:origin x="4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JYOSNA\Documents\DATA%20ANALYST\Accenture%20Project\Cleaned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YOSNA\Documents\DATA%20ANALYST\Accenture%20Project\Cleaned_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[Cleaned_Data.xlsx]Top 5 Categories!PivotTable6</c:name>
    <c:fmtId val="20"/>
  </c:pivotSource>
  <c:chart>
    <c:title>
      <c:tx>
        <c:rich>
          <a:bodyPr rot="0" spcFirstLastPara="1" vertOverflow="ellipsis" vert="horz" wrap="square" anchor="ctr" anchorCtr="1"/>
          <a:lstStyle/>
          <a:p>
            <a:pPr>
              <a:defRPr sz="3600" b="1" i="0" u="none" strike="noStrike" kern="1200" spc="0" baseline="0">
                <a:solidFill>
                  <a:srgbClr val="002060"/>
                </a:solidFill>
                <a:latin typeface="+mn-lt"/>
                <a:ea typeface="+mn-ea"/>
                <a:cs typeface="+mn-cs"/>
              </a:defRPr>
            </a:pPr>
            <a:r>
              <a:rPr lang="en-US" sz="3600" b="1" dirty="0">
                <a:solidFill>
                  <a:srgbClr val="002060"/>
                </a:solidFill>
              </a:rPr>
              <a:t>Top</a:t>
            </a:r>
            <a:r>
              <a:rPr lang="en-US" sz="3600" b="1" baseline="0" dirty="0">
                <a:solidFill>
                  <a:srgbClr val="002060"/>
                </a:solidFill>
              </a:rPr>
              <a:t> 5 Categories by popularity Score</a:t>
            </a:r>
            <a:endParaRPr lang="en-US" sz="3600" b="1" dirty="0">
              <a:solidFill>
                <a:srgbClr val="002060"/>
              </a:solidFill>
            </a:endParaRPr>
          </a:p>
        </c:rich>
      </c:tx>
      <c:overlay val="0"/>
      <c:spPr>
        <a:noFill/>
        <a:ln>
          <a:noFill/>
        </a:ln>
        <a:effectLst/>
      </c:spPr>
      <c:txPr>
        <a:bodyPr rot="0" spcFirstLastPara="1" vertOverflow="ellipsis" vert="horz" wrap="square" anchor="ctr" anchorCtr="1"/>
        <a:lstStyle/>
        <a:p>
          <a:pPr>
            <a:defRPr sz="3600" b="1" i="0" u="none" strike="noStrike" kern="1200" spc="0" baseline="0">
              <a:solidFill>
                <a:srgbClr val="002060"/>
              </a:solidFill>
              <a:latin typeface="+mn-lt"/>
              <a:ea typeface="+mn-ea"/>
              <a:cs typeface="+mn-cs"/>
            </a:defRPr>
          </a:pPr>
          <a:endParaRPr lang="en-US"/>
        </a:p>
      </c:txPr>
    </c:title>
    <c:autoTitleDeleted val="0"/>
    <c:pivotFmts>
      <c:pivotFmt>
        <c:idx val="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5 Categories'!$Z$24</c:f>
              <c:strCache>
                <c:ptCount val="1"/>
                <c:pt idx="0">
                  <c:v>Total</c:v>
                </c:pt>
              </c:strCache>
            </c:strRef>
          </c:tx>
          <c:spPr>
            <a:solidFill>
              <a:schemeClr val="accent5">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5">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Categories'!$Y$25:$Y$30</c:f>
              <c:strCache>
                <c:ptCount val="5"/>
                <c:pt idx="0">
                  <c:v>Animals</c:v>
                </c:pt>
                <c:pt idx="1">
                  <c:v>science</c:v>
                </c:pt>
                <c:pt idx="2">
                  <c:v>healthy eating</c:v>
                </c:pt>
                <c:pt idx="3">
                  <c:v>technology</c:v>
                </c:pt>
                <c:pt idx="4">
                  <c:v>food</c:v>
                </c:pt>
              </c:strCache>
            </c:strRef>
          </c:cat>
          <c:val>
            <c:numRef>
              <c:f>'Top 5 Categories'!$Z$25:$Z$30</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5286-467D-B988-CA55A70B1440}"/>
            </c:ext>
          </c:extLst>
        </c:ser>
        <c:dLbls>
          <c:dLblPos val="outEnd"/>
          <c:showLegendKey val="0"/>
          <c:showVal val="1"/>
          <c:showCatName val="0"/>
          <c:showSerName val="0"/>
          <c:showPercent val="0"/>
          <c:showBubbleSize val="0"/>
        </c:dLbls>
        <c:gapWidth val="142"/>
        <c:axId val="2097354687"/>
        <c:axId val="2097343647"/>
      </c:barChart>
      <c:catAx>
        <c:axId val="2097354687"/>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a:t>Category</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097343647"/>
        <c:crosses val="autoZero"/>
        <c:auto val="1"/>
        <c:lblAlgn val="ctr"/>
        <c:lblOffset val="100"/>
        <c:noMultiLvlLbl val="0"/>
      </c:catAx>
      <c:valAx>
        <c:axId val="2097343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Score by Category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097354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[Cleaned_Data.xlsx]Top 5 Categories!PivotTable7</c:name>
    <c:fmtId val="13"/>
  </c:pivotSource>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b="1" i="0" u="none" strike="noStrike" kern="1200" spc="0" baseline="0" dirty="0">
                <a:solidFill>
                  <a:srgbClr val="002060"/>
                </a:solidFill>
              </a:rPr>
              <a:t>Top 5 Categories by popularity Score</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bg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38A8"/>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6C279919-752D-4D2F-BACC-AD9CD804F047}"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solidFill>
            <a:srgbClr val="D2A000"/>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524B2D5B-7719-4EFF-9644-346A1F4A6031}"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solidFill>
            <a:srgbClr val="FF1919"/>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4AC1D8FB-9455-4955-A766-16090C33C0DF}"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rgbClr val="92D050"/>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F7E8F787-0412-44B3-904F-EDBE44CC1F06}"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solidFill>
            <a:srgbClr val="934BC9"/>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4628C75D-4F19-4572-B52C-A90B461E0F46}"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w="19050">
            <a:solidFill>
              <a:schemeClr val="bg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38A8"/>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6C279919-752D-4D2F-BACC-AD9CD804F047}"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solidFill>
            <a:srgbClr val="D2A000"/>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524B2D5B-7719-4EFF-9644-346A1F4A6031}"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solidFill>
            <a:srgbClr val="FF1919"/>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4AC1D8FB-9455-4955-A766-16090C33C0DF}"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rgbClr val="92D050"/>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F7E8F787-0412-44B3-904F-EDBE44CC1F06}"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solidFill>
            <a:srgbClr val="934BC9"/>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4628C75D-4F19-4572-B52C-A90B461E0F46}"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w="19050">
            <a:solidFill>
              <a:schemeClr val="bg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0038A8"/>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6C279919-752D-4D2F-BACC-AD9CD804F047}"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4"/>
        <c:spPr>
          <a:solidFill>
            <a:srgbClr val="D2A000"/>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524B2D5B-7719-4EFF-9644-346A1F4A6031}"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5"/>
        <c:spPr>
          <a:solidFill>
            <a:srgbClr val="FF1919"/>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4AC1D8FB-9455-4955-A766-16090C33C0DF}"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6"/>
        <c:spPr>
          <a:solidFill>
            <a:srgbClr val="92D050"/>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F7E8F787-0412-44B3-904F-EDBE44CC1F06}"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7"/>
        <c:spPr>
          <a:solidFill>
            <a:srgbClr val="934BC9"/>
          </a:solidFill>
          <a:ln w="19050">
            <a:solidFill>
              <a:schemeClr val="bg1"/>
            </a:solidFill>
          </a:ln>
          <a:effectLst/>
        </c:spPr>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fld id="{4628C75D-4F19-4572-B52C-A90B461E0F46}" type="CATEGORYNAME">
                  <a:rPr lang="en-US"/>
                  <a:pPr>
                    <a:defRPr sz="1000" b="0" i="0" u="none" strike="noStrike" kern="1200" baseline="0">
                      <a:solidFill>
                        <a:schemeClr val="tx1"/>
                      </a:solidFill>
                      <a:latin typeface="+mn-lt"/>
                      <a:ea typeface="+mn-ea"/>
                      <a:cs typeface="+mn-cs"/>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'Top 5 Categories'!$B$23</c:f>
              <c:strCache>
                <c:ptCount val="1"/>
                <c:pt idx="0">
                  <c:v>Total</c:v>
                </c:pt>
              </c:strCache>
            </c:strRef>
          </c:tx>
          <c:spPr>
            <a:ln w="19050">
              <a:solidFill>
                <a:schemeClr val="bg1"/>
              </a:solidFill>
            </a:ln>
          </c:spPr>
          <c:dPt>
            <c:idx val="0"/>
            <c:bubble3D val="0"/>
            <c:explosion val="6"/>
            <c:spPr>
              <a:solidFill>
                <a:srgbClr val="0038A8"/>
              </a:solidFill>
              <a:ln w="19050">
                <a:solidFill>
                  <a:schemeClr val="bg1"/>
                </a:solidFill>
              </a:ln>
              <a:effectLst/>
            </c:spPr>
            <c:extLst>
              <c:ext xmlns:c16="http://schemas.microsoft.com/office/drawing/2014/chart" uri="{C3380CC4-5D6E-409C-BE32-E72D297353CC}">
                <c16:uniqueId val="{00000001-0458-4EFF-9F04-9BC133EB6D48}"/>
              </c:ext>
            </c:extLst>
          </c:dPt>
          <c:dPt>
            <c:idx val="1"/>
            <c:bubble3D val="0"/>
            <c:spPr>
              <a:solidFill>
                <a:srgbClr val="D2A000"/>
              </a:solidFill>
              <a:ln w="19050">
                <a:solidFill>
                  <a:schemeClr val="bg1"/>
                </a:solidFill>
              </a:ln>
              <a:effectLst/>
            </c:spPr>
            <c:extLst>
              <c:ext xmlns:c16="http://schemas.microsoft.com/office/drawing/2014/chart" uri="{C3380CC4-5D6E-409C-BE32-E72D297353CC}">
                <c16:uniqueId val="{00000003-0458-4EFF-9F04-9BC133EB6D48}"/>
              </c:ext>
            </c:extLst>
          </c:dPt>
          <c:dPt>
            <c:idx val="2"/>
            <c:bubble3D val="0"/>
            <c:spPr>
              <a:solidFill>
                <a:srgbClr val="FF1919"/>
              </a:solidFill>
              <a:ln w="19050">
                <a:solidFill>
                  <a:schemeClr val="bg1"/>
                </a:solidFill>
              </a:ln>
              <a:effectLst/>
            </c:spPr>
            <c:extLst>
              <c:ext xmlns:c16="http://schemas.microsoft.com/office/drawing/2014/chart" uri="{C3380CC4-5D6E-409C-BE32-E72D297353CC}">
                <c16:uniqueId val="{00000005-0458-4EFF-9F04-9BC133EB6D48}"/>
              </c:ext>
            </c:extLst>
          </c:dPt>
          <c:dPt>
            <c:idx val="3"/>
            <c:bubble3D val="0"/>
            <c:spPr>
              <a:solidFill>
                <a:srgbClr val="92D050"/>
              </a:solidFill>
              <a:ln w="19050">
                <a:solidFill>
                  <a:schemeClr val="bg1"/>
                </a:solidFill>
              </a:ln>
              <a:effectLst/>
            </c:spPr>
            <c:extLst>
              <c:ext xmlns:c16="http://schemas.microsoft.com/office/drawing/2014/chart" uri="{C3380CC4-5D6E-409C-BE32-E72D297353CC}">
                <c16:uniqueId val="{00000007-0458-4EFF-9F04-9BC133EB6D48}"/>
              </c:ext>
            </c:extLst>
          </c:dPt>
          <c:dPt>
            <c:idx val="4"/>
            <c:bubble3D val="0"/>
            <c:spPr>
              <a:solidFill>
                <a:srgbClr val="934BC9"/>
              </a:solidFill>
              <a:ln w="19050">
                <a:solidFill>
                  <a:schemeClr val="bg1"/>
                </a:solidFill>
              </a:ln>
              <a:effectLst/>
            </c:spPr>
            <c:extLst>
              <c:ext xmlns:c16="http://schemas.microsoft.com/office/drawing/2014/chart" uri="{C3380CC4-5D6E-409C-BE32-E72D297353CC}">
                <c16:uniqueId val="{00000009-0458-4EFF-9F04-9BC133EB6D48}"/>
              </c:ext>
            </c:extLst>
          </c:dPt>
          <c:dLbls>
            <c:dLbl>
              <c:idx val="0"/>
              <c:tx>
                <c:rich>
                  <a:bodyPr/>
                  <a:lstStyle/>
                  <a:p>
                    <a:fld id="{6C279919-752D-4D2F-BACC-AD9CD804F047}" type="CATEGORYNAME">
                      <a:rPr lang="en-US"/>
                      <a:pPr/>
                      <a:t>[CATEGORY NAME]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458-4EFF-9F04-9BC133EB6D48}"/>
                </c:ext>
              </c:extLst>
            </c:dLbl>
            <c:dLbl>
              <c:idx val="1"/>
              <c:tx>
                <c:rich>
                  <a:bodyPr/>
                  <a:lstStyle/>
                  <a:p>
                    <a:fld id="{524B2D5B-7719-4EFF-9644-346A1F4A6031}" type="CATEGORYNAME">
                      <a:rPr lang="en-US"/>
                      <a:pPr/>
                      <a:t>[CATEGORY NAME]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458-4EFF-9F04-9BC133EB6D48}"/>
                </c:ext>
              </c:extLst>
            </c:dLbl>
            <c:dLbl>
              <c:idx val="2"/>
              <c:tx>
                <c:rich>
                  <a:bodyPr/>
                  <a:lstStyle/>
                  <a:p>
                    <a:fld id="{4AC1D8FB-9455-4955-A766-16090C33C0DF}" type="CATEGORYNAME">
                      <a:rPr lang="en-US"/>
                      <a:pPr/>
                      <a:t>[CATEGORY NAME]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458-4EFF-9F04-9BC133EB6D48}"/>
                </c:ext>
              </c:extLst>
            </c:dLbl>
            <c:dLbl>
              <c:idx val="3"/>
              <c:tx>
                <c:rich>
                  <a:bodyPr/>
                  <a:lstStyle/>
                  <a:p>
                    <a:fld id="{F7E8F787-0412-44B3-904F-EDBE44CC1F06}" type="CATEGORYNAME">
                      <a:rPr lang="en-US"/>
                      <a:pPr/>
                      <a:t>[CATEGORY NAME]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458-4EFF-9F04-9BC133EB6D48}"/>
                </c:ext>
              </c:extLst>
            </c:dLbl>
            <c:dLbl>
              <c:idx val="4"/>
              <c:tx>
                <c:rich>
                  <a:bodyPr/>
                  <a:lstStyle/>
                  <a:p>
                    <a:fld id="{4628C75D-4F19-4572-B52C-A90B461E0F46}" type="CATEGORYNAME">
                      <a:rPr lang="en-US"/>
                      <a:pPr/>
                      <a:t>[CATEGORY NAME]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458-4EFF-9F04-9BC133EB6D48}"/>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 5 Categories'!$A$24:$A$29</c:f>
              <c:strCache>
                <c:ptCount val="5"/>
                <c:pt idx="0">
                  <c:v>Animals</c:v>
                </c:pt>
                <c:pt idx="1">
                  <c:v>food</c:v>
                </c:pt>
                <c:pt idx="2">
                  <c:v>healthy eating</c:v>
                </c:pt>
                <c:pt idx="3">
                  <c:v>science</c:v>
                </c:pt>
                <c:pt idx="4">
                  <c:v>technology</c:v>
                </c:pt>
              </c:strCache>
            </c:strRef>
          </c:cat>
          <c:val>
            <c:numRef>
              <c:f>'Top 5 Categories'!$B$24:$B$29</c:f>
              <c:numCache>
                <c:formatCode>General</c:formatCode>
                <c:ptCount val="5"/>
                <c:pt idx="0">
                  <c:v>74965</c:v>
                </c:pt>
                <c:pt idx="1">
                  <c:v>66676</c:v>
                </c:pt>
                <c:pt idx="2">
                  <c:v>69339</c:v>
                </c:pt>
                <c:pt idx="3">
                  <c:v>71168</c:v>
                </c:pt>
                <c:pt idx="4">
                  <c:v>68738</c:v>
                </c:pt>
              </c:numCache>
            </c:numRef>
          </c:val>
          <c:extLst>
            <c:ext xmlns:c16="http://schemas.microsoft.com/office/drawing/2014/chart" uri="{C3380CC4-5D6E-409C-BE32-E72D297353CC}">
              <c16:uniqueId val="{0000000A-0458-4EFF-9F04-9BC133EB6D48}"/>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0.49719</cdr:x>
      <cdr:y>0.33519</cdr:y>
    </cdr:from>
    <cdr:to>
      <cdr:x>0.61699</cdr:x>
      <cdr:y>0.42894</cdr:y>
    </cdr:to>
    <cdr:sp macro="" textlink="">
      <cdr:nvSpPr>
        <cdr:cNvPr id="2" name="TextBox 1">
          <a:extLst xmlns:a="http://schemas.openxmlformats.org/drawingml/2006/main">
            <a:ext uri="{FF2B5EF4-FFF2-40B4-BE49-F238E27FC236}">
              <a16:creationId xmlns:a16="http://schemas.microsoft.com/office/drawing/2014/main" id="{5362BF5B-1D41-438E-42C4-7DA38060EEAC}"/>
            </a:ext>
          </a:extLst>
        </cdr:cNvPr>
        <cdr:cNvSpPr txBox="1"/>
      </cdr:nvSpPr>
      <cdr:spPr>
        <a:xfrm xmlns:a="http://schemas.openxmlformats.org/drawingml/2006/main">
          <a:off x="6557092" y="2467749"/>
          <a:ext cx="1579959" cy="6902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400" dirty="0">
              <a:solidFill>
                <a:schemeClr val="bg1"/>
              </a:solidFill>
            </a:rPr>
            <a:t>21.4%</a:t>
          </a:r>
        </a:p>
      </cdr:txBody>
    </cdr:sp>
  </cdr:relSizeAnchor>
  <cdr:relSizeAnchor xmlns:cdr="http://schemas.openxmlformats.org/drawingml/2006/chartDrawing">
    <cdr:from>
      <cdr:x>0.5</cdr:x>
      <cdr:y>0.67674</cdr:y>
    </cdr:from>
    <cdr:to>
      <cdr:x>0.61979</cdr:x>
      <cdr:y>0.77049</cdr:y>
    </cdr:to>
    <cdr:sp macro="" textlink="">
      <cdr:nvSpPr>
        <cdr:cNvPr id="3" name="TextBox 2">
          <a:extLst xmlns:a="http://schemas.openxmlformats.org/drawingml/2006/main">
            <a:ext uri="{FF2B5EF4-FFF2-40B4-BE49-F238E27FC236}">
              <a16:creationId xmlns:a16="http://schemas.microsoft.com/office/drawing/2014/main" id="{A1156DD4-813E-1151-915B-033B7BC00002}"/>
            </a:ext>
          </a:extLst>
        </cdr:cNvPr>
        <cdr:cNvSpPr txBox="1"/>
      </cdr:nvSpPr>
      <cdr:spPr>
        <a:xfrm xmlns:a="http://schemas.openxmlformats.org/drawingml/2006/main">
          <a:off x="6594150" y="4982349"/>
          <a:ext cx="1579826" cy="6902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400" dirty="0">
              <a:solidFill>
                <a:schemeClr val="bg1"/>
              </a:solidFill>
            </a:rPr>
            <a:t>19.0%</a:t>
          </a:r>
        </a:p>
      </cdr:txBody>
    </cdr:sp>
  </cdr:relSizeAnchor>
  <cdr:relSizeAnchor xmlns:cdr="http://schemas.openxmlformats.org/drawingml/2006/chartDrawing">
    <cdr:from>
      <cdr:x>0.21865</cdr:x>
      <cdr:y>0.55254</cdr:y>
    </cdr:from>
    <cdr:to>
      <cdr:x>0.33845</cdr:x>
      <cdr:y>0.64629</cdr:y>
    </cdr:to>
    <cdr:sp macro="" textlink="">
      <cdr:nvSpPr>
        <cdr:cNvPr id="4" name="TextBox 3">
          <a:extLst xmlns:a="http://schemas.openxmlformats.org/drawingml/2006/main">
            <a:ext uri="{FF2B5EF4-FFF2-40B4-BE49-F238E27FC236}">
              <a16:creationId xmlns:a16="http://schemas.microsoft.com/office/drawing/2014/main" id="{6D70B004-B3EF-8CE5-2561-C6998DCE1C63}"/>
            </a:ext>
          </a:extLst>
        </cdr:cNvPr>
        <cdr:cNvSpPr txBox="1"/>
      </cdr:nvSpPr>
      <cdr:spPr>
        <a:xfrm xmlns:a="http://schemas.openxmlformats.org/drawingml/2006/main">
          <a:off x="2883614" y="4067949"/>
          <a:ext cx="1579959" cy="69021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400" dirty="0">
              <a:solidFill>
                <a:schemeClr val="bg1"/>
              </a:solidFill>
            </a:rPr>
            <a:t>20.3%</a:t>
          </a:r>
        </a:p>
      </cdr:txBody>
    </cdr:sp>
  </cdr:relSizeAnchor>
  <cdr:relSizeAnchor xmlns:cdr="http://schemas.openxmlformats.org/drawingml/2006/chartDrawing">
    <cdr:from>
      <cdr:x>0.35507</cdr:x>
      <cdr:y>0.80094</cdr:y>
    </cdr:from>
    <cdr:to>
      <cdr:x>0.47486</cdr:x>
      <cdr:y>0.8734</cdr:y>
    </cdr:to>
    <cdr:sp macro="" textlink="">
      <cdr:nvSpPr>
        <cdr:cNvPr id="5" name="TextBox 4">
          <a:extLst xmlns:a="http://schemas.openxmlformats.org/drawingml/2006/main">
            <a:ext uri="{FF2B5EF4-FFF2-40B4-BE49-F238E27FC236}">
              <a16:creationId xmlns:a16="http://schemas.microsoft.com/office/drawing/2014/main" id="{B331EF50-0D8E-BE0F-D3F2-372FB788F465}"/>
            </a:ext>
          </a:extLst>
        </cdr:cNvPr>
        <cdr:cNvSpPr txBox="1"/>
      </cdr:nvSpPr>
      <cdr:spPr>
        <a:xfrm xmlns:a="http://schemas.openxmlformats.org/drawingml/2006/main">
          <a:off x="4682727" y="5896749"/>
          <a:ext cx="1579826" cy="533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400" dirty="0">
              <a:solidFill>
                <a:schemeClr val="bg1"/>
              </a:solidFill>
            </a:rPr>
            <a:t>19.8%</a:t>
          </a:r>
        </a:p>
      </cdr:txBody>
    </cdr:sp>
  </cdr:relSizeAnchor>
  <cdr:relSizeAnchor xmlns:cdr="http://schemas.openxmlformats.org/drawingml/2006/chartDrawing">
    <cdr:from>
      <cdr:x>0.28018</cdr:x>
      <cdr:y>0.31133</cdr:y>
    </cdr:from>
    <cdr:to>
      <cdr:x>0.39997</cdr:x>
      <cdr:y>0.40507</cdr:y>
    </cdr:to>
    <cdr:sp macro="" textlink="">
      <cdr:nvSpPr>
        <cdr:cNvPr id="6" name="TextBox 5">
          <a:extLst xmlns:a="http://schemas.openxmlformats.org/drawingml/2006/main">
            <a:ext uri="{FF2B5EF4-FFF2-40B4-BE49-F238E27FC236}">
              <a16:creationId xmlns:a16="http://schemas.microsoft.com/office/drawing/2014/main" id="{40A6DF15-AB7C-AA87-46F7-5142BA18E44F}"/>
            </a:ext>
          </a:extLst>
        </cdr:cNvPr>
        <cdr:cNvSpPr txBox="1"/>
      </cdr:nvSpPr>
      <cdr:spPr>
        <a:xfrm xmlns:a="http://schemas.openxmlformats.org/drawingml/2006/main">
          <a:off x="3695098" y="2292117"/>
          <a:ext cx="1579826" cy="6901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400" dirty="0">
              <a:solidFill>
                <a:schemeClr val="bg1"/>
              </a:solidFill>
            </a:rPr>
            <a:t>19.6%</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Finally to summarize we will tackle this task and from the top 5 most categories and the analysis of data shows animals and science are the two most popular categories of content showing….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We’ll first recap the overall project to give a high level understanding of business problems by tackling and the specific climates you ask for </a:t>
            </a:r>
          </a:p>
          <a:p>
            <a:pPr lvl="0"/>
            <a:r>
              <a:rPr lang="en-US" dirty="0"/>
              <a:t>Second We will dive into the specific problem that we the data analytics team have been focusing on to kick things off let me recap dis engagement we the Accenture has begin a 3 month POC focusing on three main tasks that are </a:t>
            </a:r>
          </a:p>
          <a:p>
            <a:pPr lvl="0"/>
            <a:r>
              <a:rPr lang="en-US" dirty="0"/>
              <a:t>firstly we will be doing an audit of social buzz and big data practices, </a:t>
            </a:r>
          </a:p>
          <a:p>
            <a:pPr lvl="0"/>
            <a:r>
              <a:rPr lang="en-US" dirty="0"/>
              <a:t>Secondly we will be guiding through a successful IPO and </a:t>
            </a:r>
          </a:p>
          <a:p>
            <a:pPr lvl="0"/>
            <a:r>
              <a:rPr lang="en-US" dirty="0"/>
              <a:t>finally we have conducted analysis to find the social buzz of top 5 most categories of content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moving on to the Process that we tackle this problem we break it out in five key steps</a:t>
            </a:r>
          </a:p>
          <a:p>
            <a:pPr lvl="0"/>
            <a:r>
              <a:rPr lang="en-US" dirty="0"/>
              <a:t>Data Exploration – From the given datasets by client, we explored the every set of data </a:t>
            </a:r>
          </a:p>
          <a:p>
            <a:pPr lvl="0"/>
            <a:r>
              <a:rPr lang="en-US" dirty="0"/>
              <a:t>Data Cleaning – removing the duplicates, cleansing all the data</a:t>
            </a:r>
          </a:p>
          <a:p>
            <a:pPr lvl="0"/>
            <a:r>
              <a:rPr lang="en-US" dirty="0"/>
              <a:t>Data modelling – Combining the data from different datasets after cleansing the data</a:t>
            </a:r>
          </a:p>
          <a:p>
            <a:pPr lvl="0"/>
            <a:r>
              <a:rPr lang="en-US" dirty="0"/>
              <a:t>Data Analysis – Data Visualized by excel or tableau </a:t>
            </a:r>
          </a:p>
          <a:p>
            <a:pPr lvl="0"/>
            <a:r>
              <a:rPr lang="en-US" dirty="0"/>
              <a:t>And lastly Uncover Insights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Now take a look on the insights that we take out of the data, the datasets containing 16 unique categories it includes food, animal, success , science and </a:t>
            </a:r>
            <a:r>
              <a:rPr lang="en-US" dirty="0" err="1"/>
              <a:t>etc</a:t>
            </a:r>
            <a:r>
              <a:rPr lang="en-US" dirty="0"/>
              <a:t>, Where the total reaction to animal post was 1897 users really like animals and also the most common month for most posts was January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And now Here you can see the top 5 most popular categories by Popularity score was animals , science, healthy, technology and food, </a:t>
            </a:r>
          </a:p>
          <a:p>
            <a:pPr lvl="0"/>
            <a:r>
              <a:rPr lang="en-US" dirty="0"/>
              <a:t>Popularity scores of animals was 74,965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the pie chart per shares from the top 5 categories there is not much difference between the share of each category however the difference between the animals and the signs is the largest gap that’s 1.1% in business terms it means that the animals category stand out from all the other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67008" y="3305349"/>
            <a:ext cx="6010191" cy="1291059"/>
          </a:xfrm>
          <a:prstGeom prst="rect">
            <a:avLst/>
          </a:prstGeom>
        </p:spPr>
        <p:txBody>
          <a:bodyPr wrap="square" lIns="0" tIns="0" rIns="0" bIns="0" rtlCol="0" anchor="t">
            <a:spAutoFit/>
          </a:bodyPr>
          <a:lstStyle/>
          <a:p>
            <a:pPr algn="ctr">
              <a:lnSpc>
                <a:spcPts val="11059"/>
              </a:lnSpc>
            </a:pPr>
            <a:r>
              <a:rPr lang="en-US" sz="6600" b="1" spc="-105" dirty="0">
                <a:solidFill>
                  <a:schemeClr val="tx1">
                    <a:lumMod val="95000"/>
                    <a:lumOff val="5000"/>
                  </a:schemeClr>
                </a:solidFill>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129B2195-658B-C212-799E-EFBFB6C0994A}"/>
              </a:ext>
            </a:extLst>
          </p:cNvPr>
          <p:cNvSpPr txBox="1"/>
          <p:nvPr/>
        </p:nvSpPr>
        <p:spPr>
          <a:xfrm>
            <a:off x="11421069" y="2226985"/>
            <a:ext cx="3048000" cy="492443"/>
          </a:xfrm>
          <a:prstGeom prst="rect">
            <a:avLst/>
          </a:prstGeom>
          <a:noFill/>
        </p:spPr>
        <p:txBody>
          <a:bodyPr wrap="square" rtlCol="0">
            <a:spAutoFit/>
          </a:bodyPr>
          <a:lstStyle/>
          <a:p>
            <a:r>
              <a:rPr lang="en-IN" sz="2600" b="1" dirty="0"/>
              <a:t>ANALYSIS</a:t>
            </a:r>
          </a:p>
        </p:txBody>
      </p:sp>
      <p:sp>
        <p:nvSpPr>
          <p:cNvPr id="18" name="TextBox 17">
            <a:extLst>
              <a:ext uri="{FF2B5EF4-FFF2-40B4-BE49-F238E27FC236}">
                <a16:creationId xmlns:a16="http://schemas.microsoft.com/office/drawing/2014/main" id="{0D3FB1C7-4E5B-5951-FF4B-AEB3531D421A}"/>
              </a:ext>
            </a:extLst>
          </p:cNvPr>
          <p:cNvSpPr txBox="1"/>
          <p:nvPr/>
        </p:nvSpPr>
        <p:spPr>
          <a:xfrm>
            <a:off x="11421069" y="2688650"/>
            <a:ext cx="5867967" cy="1569660"/>
          </a:xfrm>
          <a:prstGeom prst="rect">
            <a:avLst/>
          </a:prstGeom>
          <a:noFill/>
        </p:spPr>
        <p:txBody>
          <a:bodyPr wrap="square" rtlCol="0">
            <a:spAutoFit/>
          </a:bodyPr>
          <a:lstStyle/>
          <a:p>
            <a:r>
              <a:rPr lang="en-IN" sz="2400" dirty="0"/>
              <a:t>Animals and Science are the two most popular categories of content, showing that people enjoy “real-life” and “factual” content the most.</a:t>
            </a:r>
          </a:p>
        </p:txBody>
      </p:sp>
      <p:sp>
        <p:nvSpPr>
          <p:cNvPr id="19" name="TextBox 18">
            <a:extLst>
              <a:ext uri="{FF2B5EF4-FFF2-40B4-BE49-F238E27FC236}">
                <a16:creationId xmlns:a16="http://schemas.microsoft.com/office/drawing/2014/main" id="{62A4B610-0F2F-05D9-115C-8408D4D9265F}"/>
              </a:ext>
            </a:extLst>
          </p:cNvPr>
          <p:cNvSpPr txBox="1"/>
          <p:nvPr/>
        </p:nvSpPr>
        <p:spPr>
          <a:xfrm>
            <a:off x="11450806" y="4426045"/>
            <a:ext cx="3048000" cy="492443"/>
          </a:xfrm>
          <a:prstGeom prst="rect">
            <a:avLst/>
          </a:prstGeom>
          <a:noFill/>
        </p:spPr>
        <p:txBody>
          <a:bodyPr wrap="square" rtlCol="0">
            <a:spAutoFit/>
          </a:bodyPr>
          <a:lstStyle/>
          <a:p>
            <a:r>
              <a:rPr lang="en-IN" sz="2600" b="1" dirty="0"/>
              <a:t>INSIGHT</a:t>
            </a:r>
          </a:p>
        </p:txBody>
      </p:sp>
      <p:sp>
        <p:nvSpPr>
          <p:cNvPr id="26" name="TextBox 25">
            <a:extLst>
              <a:ext uri="{FF2B5EF4-FFF2-40B4-BE49-F238E27FC236}">
                <a16:creationId xmlns:a16="http://schemas.microsoft.com/office/drawing/2014/main" id="{2EE912D7-BED3-FC0C-42DA-682C827C7442}"/>
              </a:ext>
            </a:extLst>
          </p:cNvPr>
          <p:cNvSpPr txBox="1"/>
          <p:nvPr/>
        </p:nvSpPr>
        <p:spPr>
          <a:xfrm>
            <a:off x="11450806" y="4887710"/>
            <a:ext cx="5867967" cy="2677656"/>
          </a:xfrm>
          <a:prstGeom prst="rect">
            <a:avLst/>
          </a:prstGeom>
          <a:noFill/>
        </p:spPr>
        <p:txBody>
          <a:bodyPr wrap="square" rtlCol="0">
            <a:spAutoFit/>
          </a:bodyPr>
          <a:lstStyle/>
          <a:p>
            <a:r>
              <a:rPr lang="en-IN" sz="2400" dirty="0"/>
              <a:t>Food is a common theme with the top 5 categories with “Healthy Eating” ranking the highest. This may given an indication to the audience within your user base. You could use this insight to create a campaign and work with healthy eating brands to boost user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400" spc="-19" dirty="0">
                  <a:solidFill>
                    <a:srgbClr val="000000"/>
                  </a:solidFill>
                  <a:latin typeface="+mj-lt"/>
                </a:rPr>
                <a:t>Project recap</a:t>
              </a:r>
            </a:p>
            <a:p>
              <a:pPr>
                <a:lnSpc>
                  <a:spcPts val="2660"/>
                </a:lnSpc>
              </a:pPr>
              <a:r>
                <a:rPr lang="en-US" sz="2400" spc="-19" dirty="0">
                  <a:solidFill>
                    <a:srgbClr val="000000"/>
                  </a:solidFill>
                  <a:latin typeface="+mj-lt"/>
                </a:rPr>
                <a:t>Problem</a:t>
              </a:r>
            </a:p>
            <a:p>
              <a:pPr>
                <a:lnSpc>
                  <a:spcPts val="2660"/>
                </a:lnSpc>
              </a:pPr>
              <a:r>
                <a:rPr lang="en-US" sz="2400" spc="-19" dirty="0">
                  <a:solidFill>
                    <a:srgbClr val="000000"/>
                  </a:solidFill>
                  <a:latin typeface="+mj-lt"/>
                </a:rPr>
                <a:t>The Analytics team</a:t>
              </a:r>
            </a:p>
            <a:p>
              <a:pPr>
                <a:lnSpc>
                  <a:spcPts val="2660"/>
                </a:lnSpc>
              </a:pPr>
              <a:r>
                <a:rPr lang="en-US" sz="2400" spc="-19" dirty="0">
                  <a:solidFill>
                    <a:srgbClr val="000000"/>
                  </a:solidFill>
                  <a:latin typeface="+mj-lt"/>
                </a:rPr>
                <a:t>Process</a:t>
              </a:r>
            </a:p>
            <a:p>
              <a:pPr>
                <a:lnSpc>
                  <a:spcPts val="2660"/>
                </a:lnSpc>
              </a:pPr>
              <a:r>
                <a:rPr lang="en-US" sz="2400" spc="-19" dirty="0">
                  <a:solidFill>
                    <a:srgbClr val="000000"/>
                  </a:solidFill>
                  <a:latin typeface="+mj-lt"/>
                </a:rPr>
                <a:t>Insights</a:t>
              </a:r>
            </a:p>
            <a:p>
              <a:pPr>
                <a:lnSpc>
                  <a:spcPts val="2660"/>
                </a:lnSpc>
              </a:pPr>
              <a:r>
                <a:rPr lang="en-US" sz="2400" spc="-19" dirty="0">
                  <a:solidFill>
                    <a:srgbClr val="000000"/>
                  </a:solidFill>
                  <a:latin typeface="+mj-lt"/>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800600" y="2005583"/>
            <a:ext cx="11175647" cy="6275832"/>
          </a:xfrm>
          <a:prstGeom prst="rect">
            <a:avLst/>
          </a:prstGeom>
          <a:solidFill>
            <a:schemeClr val="bg1"/>
          </a:solidFill>
        </p:spPr>
        <p:txBody>
          <a:bodyPr anchor="ctr"/>
          <a:lstStyle/>
          <a:p>
            <a:pPr marL="4032000">
              <a:spcBef>
                <a:spcPts val="1100"/>
              </a:spcBef>
              <a:spcAft>
                <a:spcPts val="1200"/>
              </a:spcAft>
            </a:pPr>
            <a:r>
              <a:rPr lang="en-IN" sz="2100" dirty="0"/>
              <a:t>Social Buzz is a fast growing technology unicorn that need to adapt quickly to its global scale.</a:t>
            </a:r>
            <a:br>
              <a:rPr lang="en-IN" sz="2100" dirty="0"/>
            </a:br>
            <a:r>
              <a:rPr lang="en-IN" sz="2100" dirty="0"/>
              <a:t>Accenture has begun a 3 month POC focusing on these tasks:</a:t>
            </a:r>
          </a:p>
          <a:p>
            <a:pPr marL="4284000" indent="-144000">
              <a:spcBef>
                <a:spcPts val="1100"/>
              </a:spcBef>
              <a:spcAft>
                <a:spcPts val="600"/>
              </a:spcAft>
              <a:buFont typeface="Arial" panose="020B0604020202020204" pitchFamily="34" charset="0"/>
              <a:buChar char="•"/>
            </a:pPr>
            <a:r>
              <a:rPr lang="en-IN" sz="2100" dirty="0"/>
              <a:t>An audit of Social Buzz’s big data practice</a:t>
            </a:r>
          </a:p>
          <a:p>
            <a:pPr marL="4284000" indent="-144000">
              <a:spcBef>
                <a:spcPts val="1100"/>
              </a:spcBef>
              <a:spcAft>
                <a:spcPts val="600"/>
              </a:spcAft>
              <a:buFont typeface="Arial" panose="020B0604020202020204" pitchFamily="34" charset="0"/>
              <a:buChar char="•"/>
            </a:pPr>
            <a:r>
              <a:rPr lang="en-IN" sz="2100" dirty="0"/>
              <a:t>Recommendations for a successful IPO </a:t>
            </a:r>
          </a:p>
          <a:p>
            <a:pPr marL="4284000" indent="-144000">
              <a:spcBef>
                <a:spcPts val="1100"/>
              </a:spcBef>
              <a:spcAft>
                <a:spcPts val="600"/>
              </a:spcAft>
              <a:buFont typeface="Arial" panose="020B0604020202020204" pitchFamily="34" charset="0"/>
              <a:buChar char="•"/>
            </a:pPr>
            <a:r>
              <a:rPr lang="en-IN" sz="2100" dirty="0"/>
              <a:t>Analysis to find Social Buzz’s top 5 most popular categories of conten</a:t>
            </a:r>
            <a:r>
              <a:rPr lang="en-IN" dirty="0"/>
              <a:t>t.</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a:t>
            </a:r>
            <a:r>
              <a:rPr lang="en-US" sz="8000" spc="-80" dirty="0">
                <a:solidFill>
                  <a:srgbClr val="FFFFFF"/>
                </a:solidFill>
              </a:rPr>
              <a:t>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6647E398-FB1A-2980-2F3B-14C0B8A224E1}"/>
              </a:ext>
            </a:extLst>
          </p:cNvPr>
          <p:cNvSpPr txBox="1"/>
          <p:nvPr/>
        </p:nvSpPr>
        <p:spPr>
          <a:xfrm>
            <a:off x="2759088" y="5676900"/>
            <a:ext cx="4937112" cy="584775"/>
          </a:xfrm>
          <a:prstGeom prst="rect">
            <a:avLst/>
          </a:prstGeom>
          <a:noFill/>
        </p:spPr>
        <p:txBody>
          <a:bodyPr wrap="square" rtlCol="0">
            <a:spAutoFit/>
          </a:bodyPr>
          <a:lstStyle/>
          <a:p>
            <a:r>
              <a:rPr lang="en-IN" sz="3200" b="1" dirty="0">
                <a:solidFill>
                  <a:schemeClr val="bg1"/>
                </a:solidFill>
              </a:rPr>
              <a:t>Over</a:t>
            </a:r>
            <a:r>
              <a:rPr lang="en-IN" sz="2800" b="1" dirty="0">
                <a:solidFill>
                  <a:schemeClr val="bg1"/>
                </a:solidFill>
              </a:rPr>
              <a:t> 100000 </a:t>
            </a:r>
            <a:r>
              <a:rPr lang="en-IN" sz="3200" b="1" dirty="0">
                <a:solidFill>
                  <a:schemeClr val="bg1"/>
                </a:solidFill>
              </a:rPr>
              <a:t>posts</a:t>
            </a:r>
            <a:r>
              <a:rPr lang="en-IN" sz="2800" b="1" dirty="0">
                <a:solidFill>
                  <a:schemeClr val="bg1"/>
                </a:solidFill>
              </a:rPr>
              <a:t> per day</a:t>
            </a:r>
          </a:p>
        </p:txBody>
      </p:sp>
      <p:sp>
        <p:nvSpPr>
          <p:cNvPr id="27" name="TextBox 26">
            <a:extLst>
              <a:ext uri="{FF2B5EF4-FFF2-40B4-BE49-F238E27FC236}">
                <a16:creationId xmlns:a16="http://schemas.microsoft.com/office/drawing/2014/main" id="{A497939C-3A23-1F5B-6C8B-A7CB6632F41A}"/>
              </a:ext>
            </a:extLst>
          </p:cNvPr>
          <p:cNvSpPr txBox="1"/>
          <p:nvPr/>
        </p:nvSpPr>
        <p:spPr>
          <a:xfrm>
            <a:off x="2759087" y="6418690"/>
            <a:ext cx="6097520" cy="1077218"/>
          </a:xfrm>
          <a:prstGeom prst="rect">
            <a:avLst/>
          </a:prstGeom>
          <a:noFill/>
        </p:spPr>
        <p:txBody>
          <a:bodyPr wrap="square" rtlCol="0">
            <a:spAutoFit/>
          </a:bodyPr>
          <a:lstStyle/>
          <a:p>
            <a:r>
              <a:rPr lang="en-IN" sz="3200" b="1" dirty="0">
                <a:solidFill>
                  <a:schemeClr val="bg1"/>
                </a:solidFill>
              </a:rPr>
              <a:t>36,500,000 pieces of content per year!</a:t>
            </a:r>
          </a:p>
        </p:txBody>
      </p:sp>
      <p:sp>
        <p:nvSpPr>
          <p:cNvPr id="28" name="TextBox 27">
            <a:extLst>
              <a:ext uri="{FF2B5EF4-FFF2-40B4-BE49-F238E27FC236}">
                <a16:creationId xmlns:a16="http://schemas.microsoft.com/office/drawing/2014/main" id="{99F84323-3333-0C7A-2401-38FC06ECD745}"/>
              </a:ext>
            </a:extLst>
          </p:cNvPr>
          <p:cNvSpPr txBox="1"/>
          <p:nvPr/>
        </p:nvSpPr>
        <p:spPr>
          <a:xfrm>
            <a:off x="2759088" y="8167683"/>
            <a:ext cx="6458975" cy="461665"/>
          </a:xfrm>
          <a:prstGeom prst="rect">
            <a:avLst/>
          </a:prstGeom>
          <a:noFill/>
        </p:spPr>
        <p:txBody>
          <a:bodyPr wrap="square" rtlCol="0">
            <a:spAutoFit/>
          </a:bodyPr>
          <a:lstStyle/>
          <a:p>
            <a:r>
              <a:rPr lang="en-IN" sz="2400" dirty="0">
                <a:solidFill>
                  <a:schemeClr val="bg1"/>
                </a:solidFill>
              </a:rPr>
              <a:t>But how to capitalize on it when there is so much?</a:t>
            </a:r>
          </a:p>
        </p:txBody>
      </p:sp>
      <p:sp>
        <p:nvSpPr>
          <p:cNvPr id="29" name="TextBox 28">
            <a:extLst>
              <a:ext uri="{FF2B5EF4-FFF2-40B4-BE49-F238E27FC236}">
                <a16:creationId xmlns:a16="http://schemas.microsoft.com/office/drawing/2014/main" id="{336BA039-F533-CBFF-458B-1144E44CCB67}"/>
              </a:ext>
            </a:extLst>
          </p:cNvPr>
          <p:cNvSpPr txBox="1"/>
          <p:nvPr/>
        </p:nvSpPr>
        <p:spPr>
          <a:xfrm>
            <a:off x="2754432" y="8826460"/>
            <a:ext cx="6458975" cy="830997"/>
          </a:xfrm>
          <a:prstGeom prst="rect">
            <a:avLst/>
          </a:prstGeom>
          <a:noFill/>
        </p:spPr>
        <p:txBody>
          <a:bodyPr wrap="square" rtlCol="0">
            <a:spAutoFit/>
          </a:bodyPr>
          <a:lstStyle/>
          <a:p>
            <a:r>
              <a:rPr lang="en-IN" sz="2400" b="1" u="sng"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a:t>
            </a:r>
            <a:r>
              <a:rPr lang="en-US" sz="8000" spc="-80" dirty="0">
                <a:solidFill>
                  <a:srgbClr val="000000"/>
                </a:solidFill>
                <a:latin typeface="+mj-lt"/>
              </a:rPr>
              <a:t>team</a:t>
            </a:r>
          </a:p>
        </p:txBody>
      </p:sp>
      <p:sp>
        <p:nvSpPr>
          <p:cNvPr id="32" name="TextBox 31">
            <a:extLst>
              <a:ext uri="{FF2B5EF4-FFF2-40B4-BE49-F238E27FC236}">
                <a16:creationId xmlns:a16="http://schemas.microsoft.com/office/drawing/2014/main" id="{0B355A95-ABEB-DCAD-C271-C7A1863EBEB9}"/>
              </a:ext>
            </a:extLst>
          </p:cNvPr>
          <p:cNvSpPr txBox="1"/>
          <p:nvPr/>
        </p:nvSpPr>
        <p:spPr>
          <a:xfrm>
            <a:off x="14261716" y="1558473"/>
            <a:ext cx="2667000" cy="523220"/>
          </a:xfrm>
          <a:prstGeom prst="rect">
            <a:avLst/>
          </a:prstGeom>
          <a:noFill/>
        </p:spPr>
        <p:txBody>
          <a:bodyPr wrap="square" rtlCol="0">
            <a:spAutoFit/>
          </a:bodyPr>
          <a:lstStyle/>
          <a:p>
            <a:r>
              <a:rPr lang="en-IN" sz="2800" b="1" dirty="0"/>
              <a:t>Andrew</a:t>
            </a:r>
            <a:r>
              <a:rPr lang="en-IN" sz="2800" dirty="0"/>
              <a:t> </a:t>
            </a:r>
            <a:r>
              <a:rPr lang="en-IN" sz="2800" b="1" dirty="0"/>
              <a:t>Fleming</a:t>
            </a:r>
          </a:p>
        </p:txBody>
      </p:sp>
      <p:sp>
        <p:nvSpPr>
          <p:cNvPr id="33" name="TextBox 32">
            <a:extLst>
              <a:ext uri="{FF2B5EF4-FFF2-40B4-BE49-F238E27FC236}">
                <a16:creationId xmlns:a16="http://schemas.microsoft.com/office/drawing/2014/main" id="{3A5431B6-A8D7-774F-CF29-2B36C7780A28}"/>
              </a:ext>
            </a:extLst>
          </p:cNvPr>
          <p:cNvSpPr txBox="1"/>
          <p:nvPr/>
        </p:nvSpPr>
        <p:spPr>
          <a:xfrm>
            <a:off x="14261716" y="7390546"/>
            <a:ext cx="2667000" cy="523220"/>
          </a:xfrm>
          <a:prstGeom prst="rect">
            <a:avLst/>
          </a:prstGeom>
          <a:noFill/>
        </p:spPr>
        <p:txBody>
          <a:bodyPr wrap="square" rtlCol="0">
            <a:spAutoFit/>
          </a:bodyPr>
          <a:lstStyle/>
          <a:p>
            <a:r>
              <a:rPr lang="en-IN" sz="2800" b="1" dirty="0"/>
              <a:t>Reddy </a:t>
            </a:r>
            <a:r>
              <a:rPr lang="en-IN" sz="2800" b="1" dirty="0" err="1"/>
              <a:t>Jyosna</a:t>
            </a:r>
            <a:endParaRPr lang="en-IN" sz="2800" b="1" dirty="0"/>
          </a:p>
        </p:txBody>
      </p:sp>
      <p:sp>
        <p:nvSpPr>
          <p:cNvPr id="34" name="TextBox 33">
            <a:extLst>
              <a:ext uri="{FF2B5EF4-FFF2-40B4-BE49-F238E27FC236}">
                <a16:creationId xmlns:a16="http://schemas.microsoft.com/office/drawing/2014/main" id="{0CF9095C-7532-A937-A7BF-057C6CE2FC79}"/>
              </a:ext>
            </a:extLst>
          </p:cNvPr>
          <p:cNvSpPr txBox="1"/>
          <p:nvPr/>
        </p:nvSpPr>
        <p:spPr>
          <a:xfrm>
            <a:off x="14293092" y="4438520"/>
            <a:ext cx="2928108" cy="523220"/>
          </a:xfrm>
          <a:prstGeom prst="rect">
            <a:avLst/>
          </a:prstGeom>
          <a:noFill/>
        </p:spPr>
        <p:txBody>
          <a:bodyPr wrap="square" rtlCol="0">
            <a:spAutoFit/>
          </a:bodyPr>
          <a:lstStyle/>
          <a:p>
            <a:r>
              <a:rPr lang="en-IN" sz="2800" b="1" dirty="0"/>
              <a:t>Marcus </a:t>
            </a:r>
            <a:r>
              <a:rPr lang="en-IN" sz="2800" b="1" dirty="0" err="1"/>
              <a:t>Rompton</a:t>
            </a:r>
            <a:endParaRPr lang="en-IN" sz="2800" b="1" dirty="0"/>
          </a:p>
        </p:txBody>
      </p:sp>
      <p:sp>
        <p:nvSpPr>
          <p:cNvPr id="35" name="TextBox 34">
            <a:extLst>
              <a:ext uri="{FF2B5EF4-FFF2-40B4-BE49-F238E27FC236}">
                <a16:creationId xmlns:a16="http://schemas.microsoft.com/office/drawing/2014/main" id="{C065FDCF-DB3F-E5F0-657D-E40CF94214AF}"/>
              </a:ext>
            </a:extLst>
          </p:cNvPr>
          <p:cNvSpPr txBox="1"/>
          <p:nvPr/>
        </p:nvSpPr>
        <p:spPr>
          <a:xfrm>
            <a:off x="14261716" y="2138666"/>
            <a:ext cx="3340484" cy="461665"/>
          </a:xfrm>
          <a:prstGeom prst="rect">
            <a:avLst/>
          </a:prstGeom>
          <a:noFill/>
        </p:spPr>
        <p:txBody>
          <a:bodyPr wrap="square" rtlCol="0">
            <a:spAutoFit/>
          </a:bodyPr>
          <a:lstStyle/>
          <a:p>
            <a:r>
              <a:rPr lang="en-IN" sz="2400" dirty="0"/>
              <a:t>Chief Technical Architect</a:t>
            </a:r>
          </a:p>
        </p:txBody>
      </p:sp>
      <p:sp>
        <p:nvSpPr>
          <p:cNvPr id="36" name="TextBox 35">
            <a:extLst>
              <a:ext uri="{FF2B5EF4-FFF2-40B4-BE49-F238E27FC236}">
                <a16:creationId xmlns:a16="http://schemas.microsoft.com/office/drawing/2014/main" id="{A187D5E4-42CF-1D51-900D-599FBAAE6C91}"/>
              </a:ext>
            </a:extLst>
          </p:cNvPr>
          <p:cNvSpPr txBox="1"/>
          <p:nvPr/>
        </p:nvSpPr>
        <p:spPr>
          <a:xfrm>
            <a:off x="14261716" y="5094427"/>
            <a:ext cx="3340484" cy="461665"/>
          </a:xfrm>
          <a:prstGeom prst="rect">
            <a:avLst/>
          </a:prstGeom>
          <a:noFill/>
        </p:spPr>
        <p:txBody>
          <a:bodyPr wrap="square" rtlCol="0">
            <a:spAutoFit/>
          </a:bodyPr>
          <a:lstStyle/>
          <a:p>
            <a:r>
              <a:rPr lang="en-IN" sz="2400" dirty="0"/>
              <a:t>Senior Principle</a:t>
            </a:r>
          </a:p>
        </p:txBody>
      </p:sp>
      <p:sp>
        <p:nvSpPr>
          <p:cNvPr id="37" name="TextBox 36">
            <a:extLst>
              <a:ext uri="{FF2B5EF4-FFF2-40B4-BE49-F238E27FC236}">
                <a16:creationId xmlns:a16="http://schemas.microsoft.com/office/drawing/2014/main" id="{D31D7785-F061-69D7-0D08-5A2E7B936952}"/>
              </a:ext>
            </a:extLst>
          </p:cNvPr>
          <p:cNvSpPr txBox="1"/>
          <p:nvPr/>
        </p:nvSpPr>
        <p:spPr>
          <a:xfrm>
            <a:off x="14293092" y="7984898"/>
            <a:ext cx="3340484" cy="461665"/>
          </a:xfrm>
          <a:prstGeom prst="rect">
            <a:avLst/>
          </a:prstGeom>
          <a:noFill/>
        </p:spPr>
        <p:txBody>
          <a:bodyPr wrap="square" rtlCol="0">
            <a:spAutoFit/>
          </a:bodyPr>
          <a:lstStyle/>
          <a:p>
            <a:r>
              <a:rPr lang="en-IN" sz="2400" dirty="0"/>
              <a:t>Data Analyst</a:t>
            </a:r>
          </a:p>
        </p:txBody>
      </p:sp>
      <p:grpSp>
        <p:nvGrpSpPr>
          <p:cNvPr id="41" name="Group 23">
            <a:extLst>
              <a:ext uri="{FF2B5EF4-FFF2-40B4-BE49-F238E27FC236}">
                <a16:creationId xmlns:a16="http://schemas.microsoft.com/office/drawing/2014/main" id="{54BE0E56-A373-6EA4-9A46-E7BD20DCE33D}"/>
              </a:ext>
            </a:extLst>
          </p:cNvPr>
          <p:cNvGrpSpPr>
            <a:grpSpLocks noChangeAspect="1"/>
          </p:cNvGrpSpPr>
          <p:nvPr/>
        </p:nvGrpSpPr>
        <p:grpSpPr>
          <a:xfrm>
            <a:off x="11379392" y="6990309"/>
            <a:ext cx="2187334" cy="2123082"/>
            <a:chOff x="-23042" y="66269"/>
            <a:chExt cx="6542158" cy="6349987"/>
          </a:xfrm>
        </p:grpSpPr>
        <p:sp>
          <p:nvSpPr>
            <p:cNvPr id="42" name="Freeform 24">
              <a:extLst>
                <a:ext uri="{FF2B5EF4-FFF2-40B4-BE49-F238E27FC236}">
                  <a16:creationId xmlns:a16="http://schemas.microsoft.com/office/drawing/2014/main" id="{CADCC3D9-3E16-4D4A-B0A6-C92B2BE4046A}"/>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43" name="Freeform 25">
              <a:extLst>
                <a:ext uri="{FF2B5EF4-FFF2-40B4-BE49-F238E27FC236}">
                  <a16:creationId xmlns:a16="http://schemas.microsoft.com/office/drawing/2014/main" id="{70548EB4-4F91-44BF-B60C-561F16590793}"/>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2" name="TextBox 41">
            <a:extLst>
              <a:ext uri="{FF2B5EF4-FFF2-40B4-BE49-F238E27FC236}">
                <a16:creationId xmlns:a16="http://schemas.microsoft.com/office/drawing/2014/main" id="{E07E15B3-F784-5D88-7478-01D4A09FD0F2}"/>
              </a:ext>
            </a:extLst>
          </p:cNvPr>
          <p:cNvSpPr txBox="1"/>
          <p:nvPr/>
        </p:nvSpPr>
        <p:spPr>
          <a:xfrm>
            <a:off x="4157189" y="1521719"/>
            <a:ext cx="4836615" cy="584775"/>
          </a:xfrm>
          <a:prstGeom prst="rect">
            <a:avLst/>
          </a:prstGeom>
          <a:noFill/>
        </p:spPr>
        <p:txBody>
          <a:bodyPr wrap="square" rtlCol="0">
            <a:spAutoFit/>
          </a:bodyPr>
          <a:lstStyle/>
          <a:p>
            <a:r>
              <a:rPr lang="en-IN" sz="3200" b="1" dirty="0">
                <a:solidFill>
                  <a:schemeClr val="bg1"/>
                </a:solidFill>
              </a:rPr>
              <a:t>Data Exploration</a:t>
            </a:r>
          </a:p>
        </p:txBody>
      </p:sp>
      <p:sp>
        <p:nvSpPr>
          <p:cNvPr id="43" name="TextBox 42">
            <a:extLst>
              <a:ext uri="{FF2B5EF4-FFF2-40B4-BE49-F238E27FC236}">
                <a16:creationId xmlns:a16="http://schemas.microsoft.com/office/drawing/2014/main" id="{1DB5DF61-1689-CC68-78FD-F3D59708332D}"/>
              </a:ext>
            </a:extLst>
          </p:cNvPr>
          <p:cNvSpPr txBox="1"/>
          <p:nvPr/>
        </p:nvSpPr>
        <p:spPr>
          <a:xfrm>
            <a:off x="5886351" y="3090021"/>
            <a:ext cx="4836615" cy="584775"/>
          </a:xfrm>
          <a:prstGeom prst="rect">
            <a:avLst/>
          </a:prstGeom>
          <a:noFill/>
        </p:spPr>
        <p:txBody>
          <a:bodyPr wrap="square" rtlCol="0">
            <a:spAutoFit/>
          </a:bodyPr>
          <a:lstStyle/>
          <a:p>
            <a:r>
              <a:rPr lang="en-IN" sz="3200" b="1" dirty="0">
                <a:solidFill>
                  <a:schemeClr val="bg1"/>
                </a:solidFill>
              </a:rPr>
              <a:t>Data Cleaning</a:t>
            </a:r>
          </a:p>
        </p:txBody>
      </p:sp>
      <p:sp>
        <p:nvSpPr>
          <p:cNvPr id="45" name="TextBox 44">
            <a:extLst>
              <a:ext uri="{FF2B5EF4-FFF2-40B4-BE49-F238E27FC236}">
                <a16:creationId xmlns:a16="http://schemas.microsoft.com/office/drawing/2014/main" id="{28F21A8F-7363-F2EF-A3B1-B4604DAA8CCE}"/>
              </a:ext>
            </a:extLst>
          </p:cNvPr>
          <p:cNvSpPr txBox="1"/>
          <p:nvPr/>
        </p:nvSpPr>
        <p:spPr>
          <a:xfrm>
            <a:off x="7725774" y="4626114"/>
            <a:ext cx="4836615" cy="584775"/>
          </a:xfrm>
          <a:prstGeom prst="rect">
            <a:avLst/>
          </a:prstGeom>
          <a:noFill/>
        </p:spPr>
        <p:txBody>
          <a:bodyPr wrap="square" rtlCol="0">
            <a:spAutoFit/>
          </a:bodyPr>
          <a:lstStyle/>
          <a:p>
            <a:r>
              <a:rPr lang="en-IN" sz="3200" b="1" dirty="0">
                <a:solidFill>
                  <a:schemeClr val="bg1"/>
                </a:solidFill>
              </a:rPr>
              <a:t>Data Modelling</a:t>
            </a:r>
          </a:p>
        </p:txBody>
      </p:sp>
      <p:sp>
        <p:nvSpPr>
          <p:cNvPr id="46" name="TextBox 45">
            <a:extLst>
              <a:ext uri="{FF2B5EF4-FFF2-40B4-BE49-F238E27FC236}">
                <a16:creationId xmlns:a16="http://schemas.microsoft.com/office/drawing/2014/main" id="{D7EACE56-6FC6-966E-3D13-AD1DC6D1B3F2}"/>
              </a:ext>
            </a:extLst>
          </p:cNvPr>
          <p:cNvSpPr txBox="1"/>
          <p:nvPr/>
        </p:nvSpPr>
        <p:spPr>
          <a:xfrm>
            <a:off x="9550143" y="6309920"/>
            <a:ext cx="4836615" cy="584775"/>
          </a:xfrm>
          <a:prstGeom prst="rect">
            <a:avLst/>
          </a:prstGeom>
          <a:noFill/>
        </p:spPr>
        <p:txBody>
          <a:bodyPr wrap="square" rtlCol="0">
            <a:spAutoFit/>
          </a:bodyPr>
          <a:lstStyle/>
          <a:p>
            <a:r>
              <a:rPr lang="en-IN" sz="3200" b="1" dirty="0">
                <a:solidFill>
                  <a:schemeClr val="bg1"/>
                </a:solidFill>
              </a:rPr>
              <a:t>Data Analysis</a:t>
            </a:r>
          </a:p>
        </p:txBody>
      </p:sp>
      <p:sp>
        <p:nvSpPr>
          <p:cNvPr id="47" name="TextBox 46">
            <a:extLst>
              <a:ext uri="{FF2B5EF4-FFF2-40B4-BE49-F238E27FC236}">
                <a16:creationId xmlns:a16="http://schemas.microsoft.com/office/drawing/2014/main" id="{48963D84-55C8-89BE-243B-6695FC5CE5BB}"/>
              </a:ext>
            </a:extLst>
          </p:cNvPr>
          <p:cNvSpPr txBox="1"/>
          <p:nvPr/>
        </p:nvSpPr>
        <p:spPr>
          <a:xfrm>
            <a:off x="11343989" y="7910555"/>
            <a:ext cx="4836615" cy="584775"/>
          </a:xfrm>
          <a:prstGeom prst="rect">
            <a:avLst/>
          </a:prstGeom>
          <a:noFill/>
        </p:spPr>
        <p:txBody>
          <a:bodyPr wrap="square" rtlCol="0">
            <a:spAutoFit/>
          </a:bodyPr>
          <a:lstStyle/>
          <a:p>
            <a:r>
              <a:rPr lang="en-IN" sz="3200" b="1"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4F7E381E-8671-8DE1-CC29-D4DC8CBD0766}"/>
              </a:ext>
            </a:extLst>
          </p:cNvPr>
          <p:cNvSpPr txBox="1"/>
          <p:nvPr/>
        </p:nvSpPr>
        <p:spPr>
          <a:xfrm>
            <a:off x="2127158" y="3390900"/>
            <a:ext cx="2972219" cy="1015663"/>
          </a:xfrm>
          <a:prstGeom prst="rect">
            <a:avLst/>
          </a:prstGeom>
          <a:noFill/>
        </p:spPr>
        <p:txBody>
          <a:bodyPr wrap="square" rtlCol="0">
            <a:spAutoFit/>
          </a:bodyPr>
          <a:lstStyle/>
          <a:p>
            <a:pPr algn="ctr"/>
            <a:r>
              <a:rPr lang="en-IN" sz="6000" b="1" dirty="0">
                <a:solidFill>
                  <a:srgbClr val="A100FF"/>
                </a:solidFill>
              </a:rPr>
              <a:t>16</a:t>
            </a:r>
          </a:p>
        </p:txBody>
      </p:sp>
      <p:sp>
        <p:nvSpPr>
          <p:cNvPr id="15" name="TextBox 14">
            <a:extLst>
              <a:ext uri="{FF2B5EF4-FFF2-40B4-BE49-F238E27FC236}">
                <a16:creationId xmlns:a16="http://schemas.microsoft.com/office/drawing/2014/main" id="{B1E96E5E-7031-2B86-8C04-CB9332483814}"/>
              </a:ext>
            </a:extLst>
          </p:cNvPr>
          <p:cNvSpPr txBox="1"/>
          <p:nvPr/>
        </p:nvSpPr>
        <p:spPr>
          <a:xfrm>
            <a:off x="2127158" y="5289943"/>
            <a:ext cx="3073003" cy="954107"/>
          </a:xfrm>
          <a:prstGeom prst="rect">
            <a:avLst/>
          </a:prstGeom>
          <a:noFill/>
        </p:spPr>
        <p:txBody>
          <a:bodyPr wrap="square" rtlCol="0">
            <a:spAutoFit/>
          </a:bodyPr>
          <a:lstStyle/>
          <a:p>
            <a:pPr algn="ctr"/>
            <a:r>
              <a:rPr lang="en-IN" sz="2800" dirty="0"/>
              <a:t>UNIQUE CATEGORIES</a:t>
            </a:r>
          </a:p>
        </p:txBody>
      </p:sp>
      <p:sp>
        <p:nvSpPr>
          <p:cNvPr id="16" name="TextBox 15">
            <a:extLst>
              <a:ext uri="{FF2B5EF4-FFF2-40B4-BE49-F238E27FC236}">
                <a16:creationId xmlns:a16="http://schemas.microsoft.com/office/drawing/2014/main" id="{E2068132-05C4-5228-6708-152E5A2F3D43}"/>
              </a:ext>
            </a:extLst>
          </p:cNvPr>
          <p:cNvSpPr txBox="1"/>
          <p:nvPr/>
        </p:nvSpPr>
        <p:spPr>
          <a:xfrm>
            <a:off x="7256233" y="3390899"/>
            <a:ext cx="2972219" cy="1015663"/>
          </a:xfrm>
          <a:prstGeom prst="rect">
            <a:avLst/>
          </a:prstGeom>
          <a:noFill/>
        </p:spPr>
        <p:txBody>
          <a:bodyPr wrap="square" rtlCol="0">
            <a:spAutoFit/>
          </a:bodyPr>
          <a:lstStyle/>
          <a:p>
            <a:pPr algn="ctr"/>
            <a:r>
              <a:rPr lang="en-IN" sz="6000" b="1" dirty="0">
                <a:solidFill>
                  <a:srgbClr val="A100FF"/>
                </a:solidFill>
              </a:rPr>
              <a:t>1897</a:t>
            </a:r>
          </a:p>
        </p:txBody>
      </p:sp>
      <p:sp>
        <p:nvSpPr>
          <p:cNvPr id="17" name="TextBox 16">
            <a:extLst>
              <a:ext uri="{FF2B5EF4-FFF2-40B4-BE49-F238E27FC236}">
                <a16:creationId xmlns:a16="http://schemas.microsoft.com/office/drawing/2014/main" id="{5F66F58C-FB06-C7F0-A7F2-D061BD3812CD}"/>
              </a:ext>
            </a:extLst>
          </p:cNvPr>
          <p:cNvSpPr txBox="1"/>
          <p:nvPr/>
        </p:nvSpPr>
        <p:spPr>
          <a:xfrm>
            <a:off x="7205840" y="5289942"/>
            <a:ext cx="3073003" cy="954107"/>
          </a:xfrm>
          <a:prstGeom prst="rect">
            <a:avLst/>
          </a:prstGeom>
          <a:noFill/>
        </p:spPr>
        <p:txBody>
          <a:bodyPr wrap="square" rtlCol="0">
            <a:spAutoFit/>
          </a:bodyPr>
          <a:lstStyle/>
          <a:p>
            <a:pPr algn="ctr"/>
            <a:r>
              <a:rPr lang="en-IN" sz="2800" dirty="0"/>
              <a:t>REACTIONS TO “ANIMAL” POSTS</a:t>
            </a:r>
          </a:p>
        </p:txBody>
      </p:sp>
      <p:sp>
        <p:nvSpPr>
          <p:cNvPr id="18" name="TextBox 17">
            <a:extLst>
              <a:ext uri="{FF2B5EF4-FFF2-40B4-BE49-F238E27FC236}">
                <a16:creationId xmlns:a16="http://schemas.microsoft.com/office/drawing/2014/main" id="{2AFE1865-3E70-E17E-9D17-5F5115524690}"/>
              </a:ext>
            </a:extLst>
          </p:cNvPr>
          <p:cNvSpPr txBox="1"/>
          <p:nvPr/>
        </p:nvSpPr>
        <p:spPr>
          <a:xfrm>
            <a:off x="12636250" y="5251842"/>
            <a:ext cx="3073003" cy="954107"/>
          </a:xfrm>
          <a:prstGeom prst="rect">
            <a:avLst/>
          </a:prstGeom>
          <a:noFill/>
        </p:spPr>
        <p:txBody>
          <a:bodyPr wrap="square" rtlCol="0">
            <a:spAutoFit/>
          </a:bodyPr>
          <a:lstStyle/>
          <a:p>
            <a:pPr algn="ctr"/>
            <a:r>
              <a:rPr lang="en-IN" sz="2800" dirty="0"/>
              <a:t>MONTH WITH MOST POSTS</a:t>
            </a:r>
          </a:p>
        </p:txBody>
      </p:sp>
      <p:sp>
        <p:nvSpPr>
          <p:cNvPr id="19" name="TextBox 18">
            <a:extLst>
              <a:ext uri="{FF2B5EF4-FFF2-40B4-BE49-F238E27FC236}">
                <a16:creationId xmlns:a16="http://schemas.microsoft.com/office/drawing/2014/main" id="{380A97B2-D12B-F93B-3EC1-A0D517B622F5}"/>
              </a:ext>
            </a:extLst>
          </p:cNvPr>
          <p:cNvSpPr txBox="1"/>
          <p:nvPr/>
        </p:nvSpPr>
        <p:spPr>
          <a:xfrm>
            <a:off x="12385308" y="3390898"/>
            <a:ext cx="3540492" cy="1015663"/>
          </a:xfrm>
          <a:prstGeom prst="rect">
            <a:avLst/>
          </a:prstGeom>
          <a:noFill/>
        </p:spPr>
        <p:txBody>
          <a:bodyPr wrap="square" rtlCol="0">
            <a:spAutoFit/>
          </a:bodyPr>
          <a:lstStyle/>
          <a:p>
            <a:pPr algn="ctr"/>
            <a:r>
              <a:rPr lang="en-IN" sz="5800" b="1" dirty="0">
                <a:solidFill>
                  <a:srgbClr val="A100FF"/>
                </a:solidFill>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434AF365-F528-E6E8-42A9-45438702A515}"/>
              </a:ext>
            </a:extLst>
          </p:cNvPr>
          <p:cNvGraphicFramePr>
            <a:graphicFrameLocks/>
          </p:cNvGraphicFramePr>
          <p:nvPr>
            <p:extLst>
              <p:ext uri="{D42A27DB-BD31-4B8C-83A1-F6EECF244321}">
                <p14:modId xmlns:p14="http://schemas.microsoft.com/office/powerpoint/2010/main" val="4038167429"/>
              </p:ext>
            </p:extLst>
          </p:nvPr>
        </p:nvGraphicFramePr>
        <p:xfrm>
          <a:off x="4343400" y="1685151"/>
          <a:ext cx="12496800" cy="736224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8FD0A284-EEAE-AA76-D61A-E064CE51E405}"/>
              </a:ext>
            </a:extLst>
          </p:cNvPr>
          <p:cNvGraphicFramePr>
            <a:graphicFrameLocks/>
          </p:cNvGraphicFramePr>
          <p:nvPr>
            <p:extLst>
              <p:ext uri="{D42A27DB-BD31-4B8C-83A1-F6EECF244321}">
                <p14:modId xmlns:p14="http://schemas.microsoft.com/office/powerpoint/2010/main" val="268698797"/>
              </p:ext>
            </p:extLst>
          </p:nvPr>
        </p:nvGraphicFramePr>
        <p:xfrm>
          <a:off x="3810000" y="1231450"/>
          <a:ext cx="13188300" cy="781594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659</Words>
  <Application>Microsoft Office PowerPoint</Application>
  <PresentationFormat>Custom</PresentationFormat>
  <Paragraphs>102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JYOSNA REDDY</cp:lastModifiedBy>
  <cp:revision>13</cp:revision>
  <dcterms:created xsi:type="dcterms:W3CDTF">2006-08-16T00:00:00Z</dcterms:created>
  <dcterms:modified xsi:type="dcterms:W3CDTF">2024-06-10T05:05:28Z</dcterms:modified>
  <dc:identifier>DAEhDyfaYKE</dc:identifier>
</cp:coreProperties>
</file>