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10.svg" ContentType="image/svg+xml"/>
  <Override PartName="/ppt/media/image2.svg" ContentType="image/svg+xml"/>
  <Override PartName="/ppt/media/image4.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70" r:id="rId8"/>
    <p:sldId id="261" r:id="rId9"/>
    <p:sldId id="262" r:id="rId10"/>
    <p:sldId id="263" r:id="rId11"/>
    <p:sldId id="264" r:id="rId12"/>
    <p:sldId id="265" r:id="rId13"/>
    <p:sldId id="266" r:id="rId14"/>
    <p:sldId id="267" r:id="rId15"/>
    <p:sldId id="268" r:id="rId16"/>
    <p:sldId id="269" r:id="rId17"/>
  </p:sldIdLst>
  <p:sldSz cx="18288000" cy="10287000"/>
  <p:notesSz cx="6858000" cy="9144000"/>
  <p:embeddedFontLst>
    <p:embeddedFont>
      <p:font typeface="Maven Pro Bold" panose="00000800000000000000"/>
      <p:bold r:id="rId21"/>
    </p:embeddedFont>
    <p:embeddedFont>
      <p:font typeface="Maven Pro" panose="00000500000000000000"/>
      <p:regular r:id="rId22"/>
    </p:embeddedFont>
    <p:embeddedFont>
      <p:font typeface="Open Sans" panose="020B0606030504020204"/>
      <p:regular r:id="rId23"/>
    </p:embeddedFont>
    <p:embeddedFont>
      <p:font typeface="Canva Sans Bold" panose="020B0803030501040103"/>
      <p:bold r:id="rId24"/>
    </p:embeddedFont>
    <p:embeddedFont>
      <p:font typeface="Calibri" panose="020F050202020403020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p:scale>
          <a:sx n="50" d="100"/>
          <a:sy n="50" d="100"/>
        </p:scale>
        <p:origin x="288"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hyperlink" Target="https://docs.google.com/spreadsheets/d/1DUF2isFWsqVSYhbaACYtbgcLi_YjDqpE3GLQIVgkKQg/edit#gid=69851113" TargetMode="Externa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descr="Green Shape"/>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IN"/>
          </a:p>
        </p:txBody>
      </p:sp>
      <p:sp>
        <p:nvSpPr>
          <p:cNvPr id="3" name="Freeform 3" descr="Green Shape"/>
          <p:cNvSpPr/>
          <p:nvPr/>
        </p:nvSpPr>
        <p:spPr>
          <a:xfrm flipV="1">
            <a:off x="14297025" y="6296025"/>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IN"/>
          </a:p>
        </p:txBody>
      </p:sp>
      <p:sp>
        <p:nvSpPr>
          <p:cNvPr id="4" name="Freeform 4" descr="Dot "/>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descr="Geometric Half Circle Cut Out Shape"/>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descr="Geometric Half Circle Cut Out Shape"/>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8" name="Group 8"/>
          <p:cNvGrpSpPr/>
          <p:nvPr/>
        </p:nvGrpSpPr>
        <p:grpSpPr>
          <a:xfrm>
            <a:off x="8991600" y="7695722"/>
            <a:ext cx="10171940" cy="626280"/>
            <a:chOff x="530997" y="4265399"/>
            <a:chExt cx="13562587" cy="835040"/>
          </a:xfrm>
        </p:grpSpPr>
        <p:sp>
          <p:nvSpPr>
            <p:cNvPr id="9" name="TextBox 9"/>
            <p:cNvSpPr txBox="1"/>
            <p:nvPr/>
          </p:nvSpPr>
          <p:spPr>
            <a:xfrm>
              <a:off x="2855792" y="4265399"/>
              <a:ext cx="11237792" cy="657225"/>
            </a:xfrm>
            <a:prstGeom prst="rect">
              <a:avLst/>
            </a:prstGeom>
          </p:spPr>
          <p:txBody>
            <a:bodyPr lIns="0" tIns="0" rIns="0" bIns="0" rtlCol="0" anchor="t">
              <a:spAutoFit/>
            </a:bodyPr>
            <a:lstStyle/>
            <a:p>
              <a:pPr marL="0" lvl="0" indent="0" algn="l">
                <a:lnSpc>
                  <a:spcPts val="3900"/>
                </a:lnSpc>
              </a:pPr>
              <a:r>
                <a:rPr lang="en-US" sz="3000" b="1" dirty="0">
                  <a:solidFill>
                    <a:srgbClr val="252930"/>
                  </a:solidFill>
                  <a:latin typeface="Maven Pro Bold" panose="00000800000000000000"/>
                  <a:ea typeface="Maven Pro Bold" panose="00000800000000000000"/>
                  <a:cs typeface="Maven Pro Bold" panose="00000800000000000000"/>
                  <a:sym typeface="Maven Pro Bold" panose="00000800000000000000"/>
                </a:rPr>
                <a:t>Team -8</a:t>
              </a:r>
              <a:endParaRPr lang="en-US" sz="3000" b="1" dirty="0">
                <a:solidFill>
                  <a:srgbClr val="25293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10" name="TextBox 10"/>
            <p:cNvSpPr txBox="1"/>
            <p:nvPr/>
          </p:nvSpPr>
          <p:spPr>
            <a:xfrm>
              <a:off x="530997" y="4550800"/>
              <a:ext cx="11237792" cy="549639"/>
            </a:xfrm>
            <a:prstGeom prst="rect">
              <a:avLst/>
            </a:prstGeom>
          </p:spPr>
          <p:txBody>
            <a:bodyPr lIns="0" tIns="0" rIns="0" bIns="0" rtlCol="0" anchor="t">
              <a:spAutoFit/>
            </a:bodyPr>
            <a:lstStyle/>
            <a:p>
              <a:pPr marL="0" lvl="0" indent="0" algn="l">
                <a:lnSpc>
                  <a:spcPts val="3600"/>
                </a:lnSpc>
              </a:pPr>
              <a:endParaRPr lang="en-US" sz="2400" dirty="0">
                <a:solidFill>
                  <a:srgbClr val="252930"/>
                </a:solidFill>
                <a:latin typeface="Maven Pro" panose="00000500000000000000"/>
                <a:ea typeface="Maven Pro" panose="00000500000000000000"/>
                <a:cs typeface="Maven Pro" panose="00000500000000000000"/>
                <a:sym typeface="Maven Pro" panose="00000500000000000000"/>
                <a:hlinkClick r:id="rId7" tooltip="https://docs.google.com/spreadsheets/d/1DUF2isFWsqVSYhbaACYtbgcLi_YjDqpE3GLQIVgkKQg/edit#gid=69851113"/>
              </a:endParaRPr>
            </a:p>
          </p:txBody>
        </p:sp>
      </p:grpSp>
      <p:sp>
        <p:nvSpPr>
          <p:cNvPr id="11" name="AutoShape 11"/>
          <p:cNvSpPr/>
          <p:nvPr/>
        </p:nvSpPr>
        <p:spPr>
          <a:xfrm>
            <a:off x="1028700" y="7574380"/>
            <a:ext cx="16230600" cy="0"/>
          </a:xfrm>
          <a:prstGeom prst="line">
            <a:avLst/>
          </a:prstGeom>
          <a:ln w="28575" cap="rnd">
            <a:solidFill>
              <a:srgbClr val="6B8490"/>
            </a:solidFill>
            <a:prstDash val="solid"/>
            <a:headEnd type="none" w="sm" len="sm"/>
            <a:tailEnd type="none" w="sm" len="sm"/>
          </a:ln>
        </p:spPr>
        <p:txBody>
          <a:bodyPr/>
          <a:lstStyle/>
          <a:p>
            <a:endParaRPr lang="en-IN"/>
          </a:p>
        </p:txBody>
      </p:sp>
      <p:sp>
        <p:nvSpPr>
          <p:cNvPr id="12" name="AutoShape 12"/>
          <p:cNvSpPr/>
          <p:nvPr/>
        </p:nvSpPr>
        <p:spPr>
          <a:xfrm>
            <a:off x="1028700" y="2684045"/>
            <a:ext cx="16230600" cy="0"/>
          </a:xfrm>
          <a:prstGeom prst="line">
            <a:avLst/>
          </a:prstGeom>
          <a:ln w="28575" cap="rnd">
            <a:solidFill>
              <a:srgbClr val="6B8490"/>
            </a:solidFill>
            <a:prstDash val="solid"/>
            <a:headEnd type="none" w="sm" len="sm"/>
            <a:tailEnd type="none" w="sm" len="sm"/>
          </a:ln>
        </p:spPr>
        <p:txBody>
          <a:bodyPr/>
          <a:lstStyle/>
          <a:p>
            <a:endParaRPr lang="en-IN"/>
          </a:p>
        </p:txBody>
      </p:sp>
      <p:sp>
        <p:nvSpPr>
          <p:cNvPr id="14" name="TextBox 13"/>
          <p:cNvSpPr txBox="1"/>
          <p:nvPr/>
        </p:nvSpPr>
        <p:spPr>
          <a:xfrm>
            <a:off x="2386858" y="2851078"/>
            <a:ext cx="12573000" cy="4524315"/>
          </a:xfrm>
          <a:prstGeom prst="rect">
            <a:avLst/>
          </a:prstGeom>
          <a:noFill/>
        </p:spPr>
        <p:txBody>
          <a:bodyPr wrap="square" rtlCol="0">
            <a:spAutoFit/>
          </a:bodyPr>
          <a:lstStyle/>
          <a:p>
            <a:r>
              <a:rPr lang="en-US" sz="7200" b="1" dirty="0">
                <a:latin typeface="Times New Roman" panose="02020603050405020304" pitchFamily="18" charset="0"/>
                <a:cs typeface="Times New Roman" panose="02020603050405020304" pitchFamily="18" charset="0"/>
              </a:rPr>
              <a:t>Automated Web Crawling and Analytics of Job Listings for Skill Demand and Trend Analysis</a:t>
            </a:r>
            <a:endParaRPr lang="en-IN" sz="72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0622002" y="8067299"/>
            <a:ext cx="5044440" cy="1383665"/>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JYOSTNA SREE SOMISETTY</a:t>
            </a:r>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TEJASWINI GADERABOINA</a:t>
            </a:r>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MAHESH BURRA</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2136936" y="2783104"/>
            <a:ext cx="14014127" cy="6989546"/>
          </a:xfrm>
          <a:custGeom>
            <a:avLst/>
            <a:gdLst/>
            <a:ahLst/>
            <a:cxnLst/>
            <a:rect l="l" t="t" r="r" b="b"/>
            <a:pathLst>
              <a:path w="14014127" h="6989546">
                <a:moveTo>
                  <a:pt x="0" y="0"/>
                </a:moveTo>
                <a:lnTo>
                  <a:pt x="14014128" y="0"/>
                </a:lnTo>
                <a:lnTo>
                  <a:pt x="14014128" y="6989546"/>
                </a:lnTo>
                <a:lnTo>
                  <a:pt x="0" y="6989546"/>
                </a:lnTo>
                <a:lnTo>
                  <a:pt x="0" y="0"/>
                </a:lnTo>
                <a:close/>
              </a:path>
            </a:pathLst>
          </a:custGeom>
          <a:blipFill>
            <a:blip r:embed="rId1"/>
            <a:stretch>
              <a:fillRect/>
            </a:stretch>
          </a:blipFill>
        </p:spPr>
        <p:txBody>
          <a:bodyPr/>
          <a:lstStyle/>
          <a:p>
            <a:endParaRPr lang="en-IN"/>
          </a:p>
        </p:txBody>
      </p:sp>
      <p:sp>
        <p:nvSpPr>
          <p:cNvPr id="3" name="TextBox 3"/>
          <p:cNvSpPr txBox="1"/>
          <p:nvPr/>
        </p:nvSpPr>
        <p:spPr>
          <a:xfrm>
            <a:off x="1702219" y="663809"/>
            <a:ext cx="14962072" cy="962660"/>
          </a:xfrm>
          <a:prstGeom prst="rect">
            <a:avLst/>
          </a:prstGeom>
        </p:spPr>
        <p:txBody>
          <a:bodyPr lIns="0" tIns="0" rIns="0" bIns="0" rtlCol="0" anchor="t">
            <a:spAutoFit/>
          </a:bodyPr>
          <a:lstStyle/>
          <a:p>
            <a:pPr marL="0" lvl="0" indent="0" algn="ctr">
              <a:lnSpc>
                <a:spcPts val="7840"/>
              </a:lnSpc>
              <a:spcBef>
                <a:spcPct val="0"/>
              </a:spcBef>
            </a:pPr>
            <a:r>
              <a:rPr lang="en-US" sz="5600" b="1">
                <a:solidFill>
                  <a:srgbClr val="000000"/>
                </a:solidFill>
                <a:latin typeface="Maven Pro Bold" panose="00000800000000000000"/>
                <a:ea typeface="Maven Pro Bold" panose="00000800000000000000"/>
                <a:cs typeface="Maven Pro Bold" panose="00000800000000000000"/>
                <a:sym typeface="Maven Pro Bold" panose="00000800000000000000"/>
              </a:rPr>
              <a:t>JOB POSTING FREQUENCY BY WEEK</a:t>
            </a:r>
            <a:endParaRPr lang="en-US" sz="5600" b="1">
              <a:solidFill>
                <a:srgbClr val="00000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4" name="TextBox 4"/>
          <p:cNvSpPr txBox="1"/>
          <p:nvPr/>
        </p:nvSpPr>
        <p:spPr>
          <a:xfrm>
            <a:off x="2546445" y="1972514"/>
            <a:ext cx="13195109" cy="215300"/>
          </a:xfrm>
          <a:prstGeom prst="rect">
            <a:avLst/>
          </a:prstGeom>
        </p:spPr>
        <p:txBody>
          <a:bodyPr lIns="0" tIns="0" rIns="0" bIns="0" rtlCol="0" anchor="t">
            <a:spAutoFit/>
          </a:bodyPr>
          <a:lstStyle/>
          <a:p>
            <a:pPr marL="0" lvl="0" indent="0" algn="ctr">
              <a:lnSpc>
                <a:spcPts val="1785"/>
              </a:lnSpc>
              <a:spcBef>
                <a:spcPct val="0"/>
              </a:spcBef>
            </a:pPr>
            <a:r>
              <a:rPr lang="en-US" sz="1275">
                <a:solidFill>
                  <a:srgbClr val="000000"/>
                </a:solidFill>
                <a:latin typeface="Maven Pro" panose="00000500000000000000"/>
                <a:ea typeface="Maven Pro" panose="00000500000000000000"/>
                <a:cs typeface="Maven Pro" panose="00000500000000000000"/>
                <a:sym typeface="Maven Pro" panose="00000500000000000000"/>
              </a:rPr>
              <a:t>AGGREGATED WEEKLY DATA SHOWS BROADER HIRING TRENDS. WEEKS WITH HIGHER BARS MAY CORRESPOND TO RECRUITMENT DRIVES OR END-OF-QUARTER HIRING BURSTS.</a:t>
            </a:r>
            <a:endParaRPr lang="en-US" sz="1275">
              <a:solidFill>
                <a:srgbClr val="000000"/>
              </a:solidFill>
              <a:latin typeface="Maven Pro" panose="00000500000000000000"/>
              <a:ea typeface="Maven Pro" panose="00000500000000000000"/>
              <a:cs typeface="Maven Pro" panose="00000500000000000000"/>
              <a:sym typeface="Maven Pro" panose="00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271999" y="2690740"/>
            <a:ext cx="7908899" cy="4905520"/>
          </a:xfrm>
          <a:custGeom>
            <a:avLst/>
            <a:gdLst/>
            <a:ahLst/>
            <a:cxnLst/>
            <a:rect l="l" t="t" r="r" b="b"/>
            <a:pathLst>
              <a:path w="7908899" h="4905520">
                <a:moveTo>
                  <a:pt x="0" y="0"/>
                </a:moveTo>
                <a:lnTo>
                  <a:pt x="7908899" y="0"/>
                </a:lnTo>
                <a:lnTo>
                  <a:pt x="7908899" y="4905520"/>
                </a:lnTo>
                <a:lnTo>
                  <a:pt x="0" y="4905520"/>
                </a:lnTo>
                <a:lnTo>
                  <a:pt x="0" y="0"/>
                </a:lnTo>
                <a:close/>
              </a:path>
            </a:pathLst>
          </a:custGeom>
          <a:blipFill>
            <a:blip r:embed="rId1"/>
            <a:stretch>
              <a:fillRect/>
            </a:stretch>
          </a:blipFill>
        </p:spPr>
        <p:txBody>
          <a:bodyPr/>
          <a:lstStyle/>
          <a:p>
            <a:endParaRPr lang="en-IN"/>
          </a:p>
        </p:txBody>
      </p:sp>
      <p:sp>
        <p:nvSpPr>
          <p:cNvPr id="3" name="TextBox 3"/>
          <p:cNvSpPr txBox="1"/>
          <p:nvPr/>
        </p:nvSpPr>
        <p:spPr>
          <a:xfrm>
            <a:off x="9377373" y="1174396"/>
            <a:ext cx="7767627" cy="4133850"/>
          </a:xfrm>
          <a:prstGeom prst="rect">
            <a:avLst/>
          </a:prstGeom>
        </p:spPr>
        <p:txBody>
          <a:bodyPr lIns="0" tIns="0" rIns="0" bIns="0" rtlCol="0" anchor="t">
            <a:spAutoFit/>
          </a:bodyPr>
          <a:lstStyle/>
          <a:p>
            <a:pPr marL="0" lvl="0" indent="0" algn="l">
              <a:lnSpc>
                <a:spcPts val="10800"/>
              </a:lnSpc>
            </a:pPr>
            <a:r>
              <a:rPr lang="en-US" sz="9000" b="1">
                <a:solidFill>
                  <a:srgbClr val="000000"/>
                </a:solidFill>
                <a:latin typeface="Maven Pro Bold" panose="00000800000000000000"/>
                <a:ea typeface="Maven Pro Bold" panose="00000800000000000000"/>
                <a:cs typeface="Maven Pro Bold" panose="00000800000000000000"/>
                <a:sym typeface="Maven Pro Bold" panose="00000800000000000000"/>
              </a:rPr>
              <a:t>TOP 10 MOST COMMON JOB TAGS</a:t>
            </a:r>
            <a:endParaRPr lang="en-US" sz="9000" b="1">
              <a:solidFill>
                <a:srgbClr val="00000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4" name="TextBox 4"/>
          <p:cNvSpPr txBox="1"/>
          <p:nvPr/>
        </p:nvSpPr>
        <p:spPr>
          <a:xfrm>
            <a:off x="9377373" y="5973844"/>
            <a:ext cx="7767627" cy="2858452"/>
          </a:xfrm>
          <a:prstGeom prst="rect">
            <a:avLst/>
          </a:prstGeom>
        </p:spPr>
        <p:txBody>
          <a:bodyPr lIns="0" tIns="0" rIns="0" bIns="0" rtlCol="0" anchor="t">
            <a:spAutoFit/>
          </a:bodyPr>
          <a:lstStyle/>
          <a:p>
            <a:pPr marL="0" lvl="0" indent="0" algn="l">
              <a:lnSpc>
                <a:spcPts val="3800"/>
              </a:lnSpc>
            </a:pPr>
            <a:r>
              <a:rPr lang="en-US" sz="2925">
                <a:solidFill>
                  <a:srgbClr val="000000"/>
                </a:solidFill>
                <a:latin typeface="Maven Pro" panose="00000500000000000000"/>
                <a:ea typeface="Maven Pro" panose="00000500000000000000"/>
                <a:cs typeface="Maven Pro" panose="00000500000000000000"/>
                <a:sym typeface="Maven Pro" panose="00000500000000000000"/>
              </a:rPr>
              <a:t>THIS BAR CHART HIGHLIGHTS THE MOST FREQUENTLY USED SKILLS OR ROLES ACROSS JOB POSTINGS. “FULL STACK,” “JAVASCRIPT,” AND “ENGINEER” DOMINATE, REFLECTING HIGH DEMAND FOR GENERALIST AND FRONTEND DEVELOPMENT SKILLS.</a:t>
            </a:r>
            <a:endParaRPr lang="en-US" sz="2925">
              <a:solidFill>
                <a:srgbClr val="000000"/>
              </a:solidFill>
              <a:latin typeface="Maven Pro" panose="00000500000000000000"/>
              <a:ea typeface="Maven Pro" panose="00000500000000000000"/>
              <a:cs typeface="Maven Pro" panose="00000500000000000000"/>
              <a:sym typeface="Maven Pro" panose="00000500000000000000"/>
            </a:endParaRPr>
          </a:p>
        </p:txBody>
      </p:sp>
      <p:sp>
        <p:nvSpPr>
          <p:cNvPr id="5" name="AutoShape 5"/>
          <p:cNvSpPr/>
          <p:nvPr/>
        </p:nvSpPr>
        <p:spPr>
          <a:xfrm>
            <a:off x="9256123" y="5624036"/>
            <a:ext cx="8384422" cy="0"/>
          </a:xfrm>
          <a:prstGeom prst="line">
            <a:avLst/>
          </a:prstGeom>
          <a:ln w="104775" cap="flat">
            <a:solidFill>
              <a:srgbClr val="000000"/>
            </a:solidFill>
            <a:prstDash val="solid"/>
            <a:headEnd type="none" w="sm" len="sm"/>
            <a:tailEnd type="none" w="sm" len="sm"/>
          </a:ln>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271999" y="1999406"/>
            <a:ext cx="10138099" cy="6288188"/>
          </a:xfrm>
          <a:custGeom>
            <a:avLst/>
            <a:gdLst/>
            <a:ahLst/>
            <a:cxnLst/>
            <a:rect l="l" t="t" r="r" b="b"/>
            <a:pathLst>
              <a:path w="10138099" h="6288188">
                <a:moveTo>
                  <a:pt x="0" y="0"/>
                </a:moveTo>
                <a:lnTo>
                  <a:pt x="10138099" y="0"/>
                </a:lnTo>
                <a:lnTo>
                  <a:pt x="10138099" y="6288188"/>
                </a:lnTo>
                <a:lnTo>
                  <a:pt x="0" y="6288188"/>
                </a:lnTo>
                <a:lnTo>
                  <a:pt x="0" y="0"/>
                </a:lnTo>
                <a:close/>
              </a:path>
            </a:pathLst>
          </a:custGeom>
          <a:blipFill>
            <a:blip r:embed="rId1"/>
            <a:stretch>
              <a:fillRect/>
            </a:stretch>
          </a:blipFill>
        </p:spPr>
        <p:txBody>
          <a:bodyPr/>
          <a:lstStyle/>
          <a:p>
            <a:endParaRPr lang="en-IN"/>
          </a:p>
        </p:txBody>
      </p:sp>
      <p:sp>
        <p:nvSpPr>
          <p:cNvPr id="3" name="TextBox 3"/>
          <p:cNvSpPr txBox="1"/>
          <p:nvPr/>
        </p:nvSpPr>
        <p:spPr>
          <a:xfrm>
            <a:off x="11704316" y="1368621"/>
            <a:ext cx="5554984" cy="4133850"/>
          </a:xfrm>
          <a:prstGeom prst="rect">
            <a:avLst/>
          </a:prstGeom>
        </p:spPr>
        <p:txBody>
          <a:bodyPr lIns="0" tIns="0" rIns="0" bIns="0" rtlCol="0" anchor="t">
            <a:spAutoFit/>
          </a:bodyPr>
          <a:lstStyle/>
          <a:p>
            <a:pPr marL="0" lvl="0" indent="0" algn="l">
              <a:lnSpc>
                <a:spcPts val="10800"/>
              </a:lnSpc>
            </a:pPr>
            <a:r>
              <a:rPr lang="en-US" sz="9000" b="1">
                <a:solidFill>
                  <a:srgbClr val="000000"/>
                </a:solidFill>
                <a:latin typeface="Maven Pro Bold" panose="00000800000000000000"/>
                <a:ea typeface="Maven Pro Bold" panose="00000800000000000000"/>
                <a:cs typeface="Maven Pro Bold" panose="00000800000000000000"/>
                <a:sym typeface="Maven Pro Bold" panose="00000800000000000000"/>
              </a:rPr>
              <a:t>TOP 10 GROWING SKILLS</a:t>
            </a:r>
            <a:endParaRPr lang="en-US" sz="9000" b="1">
              <a:solidFill>
                <a:srgbClr val="00000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4" name="TextBox 4"/>
          <p:cNvSpPr txBox="1"/>
          <p:nvPr/>
        </p:nvSpPr>
        <p:spPr>
          <a:xfrm>
            <a:off x="11704316" y="6237738"/>
            <a:ext cx="5554984" cy="2802017"/>
          </a:xfrm>
          <a:prstGeom prst="rect">
            <a:avLst/>
          </a:prstGeom>
        </p:spPr>
        <p:txBody>
          <a:bodyPr lIns="0" tIns="0" rIns="0" bIns="0" rtlCol="0" anchor="t">
            <a:spAutoFit/>
          </a:bodyPr>
          <a:lstStyle/>
          <a:p>
            <a:pPr marL="0" lvl="0" indent="0" algn="l">
              <a:lnSpc>
                <a:spcPts val="3730"/>
              </a:lnSpc>
            </a:pPr>
            <a:r>
              <a:rPr lang="en-US" sz="2870">
                <a:solidFill>
                  <a:srgbClr val="000000"/>
                </a:solidFill>
                <a:latin typeface="Maven Pro" panose="00000500000000000000"/>
                <a:ea typeface="Maven Pro" panose="00000500000000000000"/>
                <a:cs typeface="Maven Pro" panose="00000500000000000000"/>
                <a:sym typeface="Maven Pro" panose="00000500000000000000"/>
              </a:rPr>
              <a:t>SKILLS LIKE “REACT,” “ENGINEER,” AND “JAVASCRIPT” SHOW A RAPID INCREASE IN DEMAND, INDICATING EMERGING TECH STACKS OR PROJECT SHIFTS IN HIRING PREFERENCES.</a:t>
            </a:r>
            <a:endParaRPr lang="en-US" sz="2870">
              <a:solidFill>
                <a:srgbClr val="000000"/>
              </a:solidFill>
              <a:latin typeface="Maven Pro" panose="00000500000000000000"/>
              <a:ea typeface="Maven Pro" panose="00000500000000000000"/>
              <a:cs typeface="Maven Pro" panose="00000500000000000000"/>
              <a:sym typeface="Maven Pro" panose="00000500000000000000"/>
            </a:endParaRPr>
          </a:p>
        </p:txBody>
      </p:sp>
      <p:sp>
        <p:nvSpPr>
          <p:cNvPr id="5" name="AutoShape 5"/>
          <p:cNvSpPr/>
          <p:nvPr/>
        </p:nvSpPr>
        <p:spPr>
          <a:xfrm>
            <a:off x="11508355" y="5853208"/>
            <a:ext cx="5808095" cy="0"/>
          </a:xfrm>
          <a:prstGeom prst="line">
            <a:avLst/>
          </a:prstGeom>
          <a:ln w="104775" cap="flat">
            <a:solidFill>
              <a:srgbClr val="000000"/>
            </a:solidFill>
            <a:prstDash val="solid"/>
            <a:headEnd type="none" w="sm" len="sm"/>
            <a:tailEnd type="none" w="sm" len="sm"/>
          </a:ln>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AutoShape 2"/>
          <p:cNvSpPr/>
          <p:nvPr/>
        </p:nvSpPr>
        <p:spPr>
          <a:xfrm>
            <a:off x="9803398" y="0"/>
            <a:ext cx="8484602" cy="10287000"/>
          </a:xfrm>
          <a:prstGeom prst="rect">
            <a:avLst/>
          </a:prstGeom>
          <a:solidFill>
            <a:srgbClr val="FFFFFF"/>
          </a:solidFill>
        </p:spPr>
        <p:txBody>
          <a:bodyPr/>
          <a:lstStyle/>
          <a:p>
            <a:endParaRPr lang="en-IN"/>
          </a:p>
        </p:txBody>
      </p:sp>
      <p:sp>
        <p:nvSpPr>
          <p:cNvPr id="3" name="Freeform 3"/>
          <p:cNvSpPr/>
          <p:nvPr/>
        </p:nvSpPr>
        <p:spPr>
          <a:xfrm>
            <a:off x="11311721" y="3336295"/>
            <a:ext cx="5467955" cy="3614411"/>
          </a:xfrm>
          <a:custGeom>
            <a:avLst/>
            <a:gdLst/>
            <a:ahLst/>
            <a:cxnLst/>
            <a:rect l="l" t="t" r="r" b="b"/>
            <a:pathLst>
              <a:path w="5467955" h="3614411">
                <a:moveTo>
                  <a:pt x="0" y="0"/>
                </a:moveTo>
                <a:lnTo>
                  <a:pt x="5467955" y="0"/>
                </a:lnTo>
                <a:lnTo>
                  <a:pt x="5467955" y="3614410"/>
                </a:lnTo>
                <a:lnTo>
                  <a:pt x="0" y="3614410"/>
                </a:lnTo>
                <a:lnTo>
                  <a:pt x="0" y="0"/>
                </a:lnTo>
                <a:close/>
              </a:path>
            </a:pathLst>
          </a:custGeom>
          <a:blipFill>
            <a:blip r:embed="rId1"/>
            <a:stretch>
              <a:fillRect/>
            </a:stretch>
          </a:blipFill>
        </p:spPr>
        <p:txBody>
          <a:bodyPr/>
          <a:lstStyle/>
          <a:p>
            <a:endParaRPr lang="en-IN"/>
          </a:p>
        </p:txBody>
      </p:sp>
      <p:sp>
        <p:nvSpPr>
          <p:cNvPr id="4" name="TextBox 4"/>
          <p:cNvSpPr txBox="1"/>
          <p:nvPr/>
        </p:nvSpPr>
        <p:spPr>
          <a:xfrm>
            <a:off x="1028700" y="2861473"/>
            <a:ext cx="7839688" cy="2858135"/>
          </a:xfrm>
          <a:prstGeom prst="rect">
            <a:avLst/>
          </a:prstGeom>
        </p:spPr>
        <p:txBody>
          <a:bodyPr lIns="0" tIns="0" rIns="0" bIns="0" rtlCol="0" anchor="t">
            <a:spAutoFit/>
          </a:bodyPr>
          <a:lstStyle/>
          <a:p>
            <a:pPr marL="0" lvl="0" indent="0" algn="l">
              <a:lnSpc>
                <a:spcPts val="7480"/>
              </a:lnSpc>
              <a:spcBef>
                <a:spcPct val="0"/>
              </a:spcBef>
            </a:pPr>
            <a:r>
              <a:rPr lang="en-US" sz="6800" b="1" u="none">
                <a:solidFill>
                  <a:srgbClr val="000000"/>
                </a:solidFill>
                <a:latin typeface="Maven Pro Bold" panose="00000800000000000000"/>
                <a:ea typeface="Maven Pro Bold" panose="00000800000000000000"/>
                <a:cs typeface="Maven Pro Bold" panose="00000800000000000000"/>
                <a:sym typeface="Maven Pro Bold" panose="00000800000000000000"/>
              </a:rPr>
              <a:t>SENTIMENT DISTRIBUTION OF JOB TAGS</a:t>
            </a:r>
            <a:endParaRPr lang="en-US" sz="6800" b="1" u="none">
              <a:solidFill>
                <a:srgbClr val="00000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5" name="TextBox 5"/>
          <p:cNvSpPr txBox="1"/>
          <p:nvPr/>
        </p:nvSpPr>
        <p:spPr>
          <a:xfrm>
            <a:off x="1028700" y="6306609"/>
            <a:ext cx="7839688" cy="1176068"/>
          </a:xfrm>
          <a:prstGeom prst="rect">
            <a:avLst/>
          </a:prstGeom>
        </p:spPr>
        <p:txBody>
          <a:bodyPr lIns="0" tIns="0" rIns="0" bIns="0" rtlCol="0" anchor="t">
            <a:spAutoFit/>
          </a:bodyPr>
          <a:lstStyle/>
          <a:p>
            <a:pPr marL="0" lvl="0" indent="0" algn="l">
              <a:lnSpc>
                <a:spcPts val="3160"/>
              </a:lnSpc>
              <a:spcBef>
                <a:spcPct val="0"/>
              </a:spcBef>
            </a:pPr>
            <a:r>
              <a:rPr lang="en-US" sz="1975" u="none">
                <a:solidFill>
                  <a:srgbClr val="000000"/>
                </a:solidFill>
                <a:latin typeface="Maven Pro" panose="00000500000000000000"/>
                <a:ea typeface="Maven Pro" panose="00000500000000000000"/>
                <a:cs typeface="Maven Pro" panose="00000500000000000000"/>
                <a:sym typeface="Maven Pro" panose="00000500000000000000"/>
              </a:rPr>
              <a:t>THIS CHART SHOWS THE EMOTIONAL TONE OF JOB DESCRIPTIONS. A MAJORITY ARE POSITIVE, SUGGESTING COMPANIES ARE POSITIONING ROLES OPTIMISTICALLY TO ATTRACT APPLICANTS.</a:t>
            </a:r>
            <a:endParaRPr lang="en-US" sz="1975" u="none">
              <a:solidFill>
                <a:srgbClr val="000000"/>
              </a:solidFill>
              <a:latin typeface="Maven Pro" panose="00000500000000000000"/>
              <a:ea typeface="Maven Pro" panose="00000500000000000000"/>
              <a:cs typeface="Maven Pro" panose="00000500000000000000"/>
              <a:sym typeface="Maven Pro" panose="000005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210699" y="1095375"/>
            <a:ext cx="8022194" cy="1526679"/>
          </a:xfrm>
          <a:prstGeom prst="rect">
            <a:avLst/>
          </a:prstGeom>
        </p:spPr>
        <p:txBody>
          <a:bodyPr lIns="0" tIns="0" rIns="0" bIns="0" rtlCol="0" anchor="t">
            <a:spAutoFit/>
          </a:bodyPr>
          <a:lstStyle/>
          <a:p>
            <a:pPr marL="0" lvl="0" indent="0" algn="l">
              <a:lnSpc>
                <a:spcPts val="5920"/>
              </a:lnSpc>
            </a:pPr>
            <a:r>
              <a:rPr lang="en-US" sz="5640" b="1">
                <a:solidFill>
                  <a:srgbClr val="000000"/>
                </a:solidFill>
                <a:latin typeface="Maven Pro Bold" panose="00000800000000000000"/>
                <a:ea typeface="Maven Pro Bold" panose="00000800000000000000"/>
                <a:cs typeface="Maven Pro Bold" panose="00000800000000000000"/>
                <a:sym typeface="Maven Pro Bold" panose="00000800000000000000"/>
              </a:rPr>
              <a:t>HOW OUR ANALYSIS IS USEFUL</a:t>
            </a:r>
            <a:endParaRPr lang="en-US" sz="5640" b="1">
              <a:solidFill>
                <a:srgbClr val="00000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3" name="TextBox 3"/>
          <p:cNvSpPr txBox="1"/>
          <p:nvPr/>
        </p:nvSpPr>
        <p:spPr>
          <a:xfrm>
            <a:off x="2325263" y="3560573"/>
            <a:ext cx="15815258" cy="5209488"/>
          </a:xfrm>
          <a:prstGeom prst="rect">
            <a:avLst/>
          </a:prstGeom>
        </p:spPr>
        <p:txBody>
          <a:bodyPr lIns="0" tIns="0" rIns="0" bIns="0" rtlCol="0" anchor="t">
            <a:spAutoFit/>
          </a:bodyPr>
          <a:lstStyle/>
          <a:p>
            <a:pPr marL="0" lvl="0" indent="0" algn="l">
              <a:lnSpc>
                <a:spcPts val="3425"/>
              </a:lnSpc>
            </a:pPr>
            <a:r>
              <a:rPr lang="en-US" sz="2445" b="1">
                <a:solidFill>
                  <a:srgbClr val="000000"/>
                </a:solidFill>
                <a:latin typeface="Maven Pro Bold" panose="00000800000000000000"/>
                <a:ea typeface="Maven Pro Bold" panose="00000800000000000000"/>
                <a:cs typeface="Maven Pro Bold" panose="00000800000000000000"/>
                <a:sym typeface="Maven Pro Bold" panose="00000800000000000000"/>
              </a:rPr>
              <a:t>FOR JOB SEEKERS:</a:t>
            </a:r>
            <a:endParaRPr lang="en-US" sz="2445" b="1">
              <a:solidFill>
                <a:srgbClr val="000000"/>
              </a:solidFill>
              <a:latin typeface="Maven Pro Bold" panose="00000800000000000000"/>
              <a:ea typeface="Maven Pro Bold" panose="00000800000000000000"/>
              <a:cs typeface="Maven Pro Bold" panose="00000800000000000000"/>
              <a:sym typeface="Maven Pro Bold" panose="00000800000000000000"/>
            </a:endParaRPr>
          </a:p>
          <a:p>
            <a:pPr marL="0" lvl="0" indent="0" algn="l">
              <a:lnSpc>
                <a:spcPts val="3425"/>
              </a:lnSpc>
            </a:pPr>
            <a:r>
              <a:rPr lang="en-US" sz="2445">
                <a:solidFill>
                  <a:srgbClr val="000000"/>
                </a:solidFill>
                <a:latin typeface="Maven Pro" panose="00000500000000000000"/>
                <a:ea typeface="Maven Pro" panose="00000500000000000000"/>
                <a:cs typeface="Maven Pro" panose="00000500000000000000"/>
                <a:sym typeface="Maven Pro" panose="00000500000000000000"/>
              </a:rPr>
              <a:t>IDENTIFY COMPANIES THAT ARE ACTIVELY AND CONSISTENTLY HIRING FOR REMOTE ROLES.</a:t>
            </a:r>
            <a:endParaRPr lang="en-US" sz="2445">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l">
              <a:lnSpc>
                <a:spcPts val="3425"/>
              </a:lnSpc>
            </a:pPr>
            <a:r>
              <a:rPr lang="en-US" sz="2445">
                <a:solidFill>
                  <a:srgbClr val="000000"/>
                </a:solidFill>
                <a:latin typeface="Maven Pro" panose="00000500000000000000"/>
                <a:ea typeface="Maven Pro" panose="00000500000000000000"/>
                <a:cs typeface="Maven Pro" panose="00000500000000000000"/>
                <a:sym typeface="Maven Pro" panose="00000500000000000000"/>
              </a:rPr>
              <a:t>DISCOVER WHICH TECHNOLOGIES AND SKILLS ARE MOST IN-DEMAND ACROSS LISTINGS.</a:t>
            </a:r>
            <a:endParaRPr lang="en-US" sz="2445">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l">
              <a:lnSpc>
                <a:spcPts val="3425"/>
              </a:lnSpc>
            </a:pPr>
            <a:r>
              <a:rPr lang="en-US" sz="2445">
                <a:solidFill>
                  <a:srgbClr val="000000"/>
                </a:solidFill>
                <a:latin typeface="Maven Pro" panose="00000500000000000000"/>
                <a:ea typeface="Maven Pro" panose="00000500000000000000"/>
                <a:cs typeface="Maven Pro" panose="00000500000000000000"/>
                <a:sym typeface="Maven Pro" panose="00000500000000000000"/>
              </a:rPr>
              <a:t>ASSESS SENIORITY BY ANALYZING JOB TITLE PATTERNS AND WORDING.</a:t>
            </a:r>
            <a:endParaRPr lang="en-US" sz="2445">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l">
              <a:lnSpc>
                <a:spcPts val="3425"/>
              </a:lnSpc>
            </a:pPr>
            <a:r>
              <a:rPr lang="en-US" sz="2445" b="1">
                <a:solidFill>
                  <a:srgbClr val="000000"/>
                </a:solidFill>
                <a:latin typeface="Maven Pro Bold" panose="00000800000000000000"/>
                <a:ea typeface="Maven Pro Bold" panose="00000800000000000000"/>
                <a:cs typeface="Maven Pro Bold" panose="00000800000000000000"/>
                <a:sym typeface="Maven Pro Bold" panose="00000800000000000000"/>
              </a:rPr>
              <a:t>FOR EDUCATORS &amp; TRAINERS:</a:t>
            </a:r>
            <a:endParaRPr lang="en-US" sz="2445" b="1">
              <a:solidFill>
                <a:srgbClr val="000000"/>
              </a:solidFill>
              <a:latin typeface="Maven Pro Bold" panose="00000800000000000000"/>
              <a:ea typeface="Maven Pro Bold" panose="00000800000000000000"/>
              <a:cs typeface="Maven Pro Bold" panose="00000800000000000000"/>
              <a:sym typeface="Maven Pro Bold" panose="00000800000000000000"/>
            </a:endParaRPr>
          </a:p>
          <a:p>
            <a:pPr marL="0" lvl="0" indent="0" algn="l">
              <a:lnSpc>
                <a:spcPts val="3425"/>
              </a:lnSpc>
            </a:pPr>
            <a:r>
              <a:rPr lang="en-US" sz="2445">
                <a:solidFill>
                  <a:srgbClr val="000000"/>
                </a:solidFill>
                <a:latin typeface="Maven Pro" panose="00000500000000000000"/>
                <a:ea typeface="Maven Pro" panose="00000500000000000000"/>
                <a:cs typeface="Maven Pro" panose="00000500000000000000"/>
                <a:sym typeface="Maven Pro" panose="00000500000000000000"/>
              </a:rPr>
              <a:t>ALIGN COURSE CONTENT AND LEARNING OUTCOMES WITH REAL-WORLD JOB MARKET NEEDS.</a:t>
            </a:r>
            <a:endParaRPr lang="en-US" sz="2445">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l">
              <a:lnSpc>
                <a:spcPts val="3425"/>
              </a:lnSpc>
            </a:pPr>
            <a:r>
              <a:rPr lang="en-US" sz="2445">
                <a:solidFill>
                  <a:srgbClr val="000000"/>
                </a:solidFill>
                <a:latin typeface="Maven Pro" panose="00000500000000000000"/>
                <a:ea typeface="Maven Pro" panose="00000500000000000000"/>
                <a:cs typeface="Maven Pro" panose="00000500000000000000"/>
                <a:sym typeface="Maven Pro" panose="00000500000000000000"/>
              </a:rPr>
              <a:t>UPDATE AND DESIGN TRAINING PROGRAMS AROUND TRENDING TOOLS AND TECHNOLOGIES.</a:t>
            </a:r>
            <a:endParaRPr lang="en-US" sz="2445">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l">
              <a:lnSpc>
                <a:spcPts val="3425"/>
              </a:lnSpc>
            </a:pPr>
            <a:r>
              <a:rPr lang="en-US" sz="2445">
                <a:solidFill>
                  <a:srgbClr val="000000"/>
                </a:solidFill>
                <a:latin typeface="Maven Pro" panose="00000500000000000000"/>
                <a:ea typeface="Maven Pro" panose="00000500000000000000"/>
                <a:cs typeface="Maven Pro" panose="00000500000000000000"/>
                <a:sym typeface="Maven Pro" panose="00000500000000000000"/>
              </a:rPr>
              <a:t>USE REAL JOB DATA TO CREATE CASE STUDIES AND CURRICULUM MODULES.</a:t>
            </a:r>
            <a:endParaRPr lang="en-US" sz="2445">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l">
              <a:lnSpc>
                <a:spcPts val="3425"/>
              </a:lnSpc>
            </a:pPr>
            <a:r>
              <a:rPr lang="en-US" sz="2445" b="1">
                <a:solidFill>
                  <a:srgbClr val="000000"/>
                </a:solidFill>
                <a:latin typeface="Maven Pro Bold" panose="00000800000000000000"/>
                <a:ea typeface="Maven Pro Bold" panose="00000800000000000000"/>
                <a:cs typeface="Maven Pro Bold" panose="00000800000000000000"/>
                <a:sym typeface="Maven Pro Bold" panose="00000800000000000000"/>
              </a:rPr>
              <a:t>FOR DATA ANALYSTS &amp; RESEARCHERS:</a:t>
            </a:r>
            <a:endParaRPr lang="en-US" sz="2445" b="1">
              <a:solidFill>
                <a:srgbClr val="000000"/>
              </a:solidFill>
              <a:latin typeface="Maven Pro Bold" panose="00000800000000000000"/>
              <a:ea typeface="Maven Pro Bold" panose="00000800000000000000"/>
              <a:cs typeface="Maven Pro Bold" panose="00000800000000000000"/>
              <a:sym typeface="Maven Pro Bold" panose="00000800000000000000"/>
            </a:endParaRPr>
          </a:p>
          <a:p>
            <a:pPr marL="0" lvl="0" indent="0" algn="l">
              <a:lnSpc>
                <a:spcPts val="3425"/>
              </a:lnSpc>
            </a:pPr>
            <a:r>
              <a:rPr lang="en-US" sz="2445">
                <a:solidFill>
                  <a:srgbClr val="000000"/>
                </a:solidFill>
                <a:latin typeface="Maven Pro" panose="00000500000000000000"/>
                <a:ea typeface="Maven Pro" panose="00000500000000000000"/>
                <a:cs typeface="Maven Pro" panose="00000500000000000000"/>
                <a:sym typeface="Maven Pro" panose="00000500000000000000"/>
              </a:rPr>
              <a:t>SHOWCASES AN END-TO-END ANALYTICS PIPELINE USING OPEN-SOURCE TOOLS.</a:t>
            </a:r>
            <a:endParaRPr lang="en-US" sz="2445">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l">
              <a:lnSpc>
                <a:spcPts val="3425"/>
              </a:lnSpc>
            </a:pPr>
            <a:r>
              <a:rPr lang="en-US" sz="2445">
                <a:solidFill>
                  <a:srgbClr val="000000"/>
                </a:solidFill>
                <a:latin typeface="Maven Pro" panose="00000500000000000000"/>
                <a:ea typeface="Maven Pro" panose="00000500000000000000"/>
                <a:cs typeface="Maven Pro" panose="00000500000000000000"/>
                <a:sym typeface="Maven Pro" panose="00000500000000000000"/>
              </a:rPr>
              <a:t>DEMONSTRATES HOW UNSTRUCTURED WEB DATA CAN BE TRANSFORMED INTO MEANINGFUL INSIGHTS.</a:t>
            </a:r>
            <a:endParaRPr lang="en-US" sz="2445">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l">
              <a:lnSpc>
                <a:spcPts val="3425"/>
              </a:lnSpc>
            </a:pPr>
            <a:r>
              <a:rPr lang="en-US" sz="2445">
                <a:solidFill>
                  <a:srgbClr val="000000"/>
                </a:solidFill>
                <a:latin typeface="Maven Pro" panose="00000500000000000000"/>
                <a:ea typeface="Maven Pro" panose="00000500000000000000"/>
                <a:cs typeface="Maven Pro" panose="00000500000000000000"/>
                <a:sym typeface="Maven Pro" panose="00000500000000000000"/>
              </a:rPr>
              <a:t>PROVIDES A REUSABLE FRAMEWORK FOR ANALYZING OTHER PLATFORMS OR INDUSTRIES.</a:t>
            </a:r>
            <a:endParaRPr lang="en-US" sz="2445">
              <a:solidFill>
                <a:srgbClr val="000000"/>
              </a:solidFill>
              <a:latin typeface="Maven Pro" panose="00000500000000000000"/>
              <a:ea typeface="Maven Pro" panose="00000500000000000000"/>
              <a:cs typeface="Maven Pro" panose="00000500000000000000"/>
              <a:sym typeface="Maven Pro" panose="00000500000000000000"/>
            </a:endParaRPr>
          </a:p>
        </p:txBody>
      </p:sp>
      <p:sp>
        <p:nvSpPr>
          <p:cNvPr id="4" name="AutoShape 4"/>
          <p:cNvSpPr/>
          <p:nvPr/>
        </p:nvSpPr>
        <p:spPr>
          <a:xfrm>
            <a:off x="2210699" y="3016720"/>
            <a:ext cx="13844095" cy="0"/>
          </a:xfrm>
          <a:prstGeom prst="line">
            <a:avLst/>
          </a:prstGeom>
          <a:ln w="38100" cap="flat">
            <a:solidFill>
              <a:srgbClr val="000000"/>
            </a:solidFill>
            <a:prstDash val="solid"/>
            <a:headEnd type="none" w="sm" len="sm"/>
            <a:tailEnd type="none" w="sm" len="sm"/>
          </a:ln>
        </p:spPr>
        <p:txBody>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5490351" cy="2783840"/>
          </a:xfrm>
        </p:grpSpPr>
        <p:sp>
          <p:nvSpPr>
            <p:cNvPr id="3" name="Freeform 3"/>
            <p:cNvSpPr/>
            <p:nvPr/>
          </p:nvSpPr>
          <p:spPr>
            <a:xfrm>
              <a:off x="0" y="0"/>
              <a:ext cx="5490351" cy="2783840"/>
            </a:xfrm>
            <a:custGeom>
              <a:avLst/>
              <a:gdLst/>
              <a:ahLst/>
              <a:cxnLst/>
              <a:rect l="l" t="t" r="r" b="b"/>
              <a:pathLst>
                <a:path w="5490351" h="2783840">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FFFFFF"/>
            </a:solidFill>
          </p:spPr>
          <p:txBody>
            <a:bodyPr/>
            <a:lstStyle/>
            <a:p>
              <a:endParaRPr lang="en-IN"/>
            </a:p>
          </p:txBody>
        </p:sp>
      </p:grpSp>
      <p:sp>
        <p:nvSpPr>
          <p:cNvPr id="4" name="TextBox 4"/>
          <p:cNvSpPr txBox="1"/>
          <p:nvPr/>
        </p:nvSpPr>
        <p:spPr>
          <a:xfrm>
            <a:off x="4589831" y="4229100"/>
            <a:ext cx="9108338" cy="1828800"/>
          </a:xfrm>
          <a:prstGeom prst="rect">
            <a:avLst/>
          </a:prstGeom>
        </p:spPr>
        <p:txBody>
          <a:bodyPr lIns="0" tIns="0" rIns="0" bIns="0" rtlCol="0" anchor="t">
            <a:spAutoFit/>
          </a:bodyPr>
          <a:lstStyle/>
          <a:p>
            <a:pPr marL="0" lvl="0" indent="0" algn="ctr">
              <a:lnSpc>
                <a:spcPts val="14400"/>
              </a:lnSpc>
            </a:pPr>
            <a:r>
              <a:rPr lang="en-US" sz="12000" b="1">
                <a:solidFill>
                  <a:srgbClr val="000000"/>
                </a:solidFill>
                <a:latin typeface="Canva Sans Bold" panose="020B0803030501040103"/>
                <a:ea typeface="Canva Sans Bold" panose="020B0803030501040103"/>
                <a:cs typeface="Canva Sans Bold" panose="020B0803030501040103"/>
                <a:sym typeface="Canva Sans Bold" panose="020B0803030501040103"/>
              </a:rPr>
              <a:t>THANK YOU</a:t>
            </a:r>
            <a:endParaRPr lang="en-US" sz="120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descr="Green Shape"/>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IN"/>
          </a:p>
        </p:txBody>
      </p:sp>
      <p:sp>
        <p:nvSpPr>
          <p:cNvPr id="3" name="Freeform 3" descr="Dot "/>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descr="Geometric Half Circle Cut Out Shape"/>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5" name="TextBox 5"/>
          <p:cNvSpPr txBox="1"/>
          <p:nvPr/>
        </p:nvSpPr>
        <p:spPr>
          <a:xfrm>
            <a:off x="2912512" y="4132549"/>
            <a:ext cx="12462976" cy="1104265"/>
          </a:xfrm>
          <a:prstGeom prst="rect">
            <a:avLst/>
          </a:prstGeom>
        </p:spPr>
        <p:txBody>
          <a:bodyPr lIns="0" tIns="0" rIns="0" bIns="0" rtlCol="0" anchor="t">
            <a:spAutoFit/>
          </a:bodyPr>
          <a:lstStyle/>
          <a:p>
            <a:pPr marL="0" lvl="0" indent="0" algn="ctr">
              <a:lnSpc>
                <a:spcPts val="8960"/>
              </a:lnSpc>
              <a:spcBef>
                <a:spcPct val="0"/>
              </a:spcBef>
            </a:pPr>
            <a:r>
              <a:rPr lang="en-US" sz="6400" b="1">
                <a:solidFill>
                  <a:srgbClr val="252D37"/>
                </a:solidFill>
                <a:latin typeface="Maven Pro Bold" panose="00000800000000000000"/>
                <a:ea typeface="Maven Pro Bold" panose="00000800000000000000"/>
                <a:cs typeface="Maven Pro Bold" panose="00000800000000000000"/>
                <a:sym typeface="Maven Pro Bold" panose="00000800000000000000"/>
              </a:rPr>
              <a:t>PROBLEM STATEMENT</a:t>
            </a:r>
            <a:endParaRPr lang="en-US" sz="6400" b="1">
              <a:solidFill>
                <a:srgbClr val="252D37"/>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6" name="TextBox 6"/>
          <p:cNvSpPr txBox="1"/>
          <p:nvPr/>
        </p:nvSpPr>
        <p:spPr>
          <a:xfrm>
            <a:off x="2912512" y="5615335"/>
            <a:ext cx="12462976" cy="1663065"/>
          </a:xfrm>
          <a:prstGeom prst="rect">
            <a:avLst/>
          </a:prstGeom>
        </p:spPr>
        <p:txBody>
          <a:bodyPr lIns="0" tIns="0" rIns="0" bIns="0" rtlCol="0" anchor="t">
            <a:spAutoFit/>
          </a:bodyPr>
          <a:lstStyle/>
          <a:p>
            <a:pPr marL="0" lvl="0" indent="0" algn="ctr">
              <a:lnSpc>
                <a:spcPts val="3360"/>
              </a:lnSpc>
              <a:spcBef>
                <a:spcPct val="0"/>
              </a:spcBef>
            </a:pPr>
            <a:r>
              <a:rPr lang="en-US" sz="2400">
                <a:solidFill>
                  <a:srgbClr val="252D37"/>
                </a:solidFill>
                <a:latin typeface="Maven Pro" panose="00000500000000000000"/>
                <a:ea typeface="Maven Pro" panose="00000500000000000000"/>
                <a:cs typeface="Maven Pro" panose="00000500000000000000"/>
                <a:sym typeface="Maven Pro" panose="00000500000000000000"/>
              </a:rPr>
              <a:t>Job seekers often lack structured insights into remote job trends and hiring patterns.RemoteOK.io lists valuable job data, but it is unstructured and not ready for analysis.This creates a need for automated tools to extract, organize, and analyze job listings effectively.</a:t>
            </a:r>
            <a:endParaRPr lang="en-US" sz="2400">
              <a:solidFill>
                <a:srgbClr val="252D37"/>
              </a:solidFill>
              <a:latin typeface="Maven Pro" panose="00000500000000000000"/>
              <a:ea typeface="Maven Pro" panose="00000500000000000000"/>
              <a:cs typeface="Maven Pro" panose="00000500000000000000"/>
              <a:sym typeface="Maven Pro" panose="00000500000000000000"/>
            </a:endParaRPr>
          </a:p>
        </p:txBody>
      </p:sp>
      <p:sp>
        <p:nvSpPr>
          <p:cNvPr id="7" name="AutoShape 7"/>
          <p:cNvSpPr/>
          <p:nvPr/>
        </p:nvSpPr>
        <p:spPr>
          <a:xfrm>
            <a:off x="0" y="8426963"/>
            <a:ext cx="1969439" cy="1860037"/>
          </a:xfrm>
          <a:prstGeom prst="rect">
            <a:avLst/>
          </a:prstGeom>
          <a:solidFill>
            <a:srgbClr val="6B8490"/>
          </a:solidFill>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descr="Green Shape"/>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IN"/>
          </a:p>
        </p:txBody>
      </p:sp>
      <p:sp>
        <p:nvSpPr>
          <p:cNvPr id="3" name="Freeform 3" descr="Dot "/>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descr="Geometric Half Circle Cut Out Shape"/>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5" name="Group 5"/>
          <p:cNvGrpSpPr/>
          <p:nvPr/>
        </p:nvGrpSpPr>
        <p:grpSpPr>
          <a:xfrm rot="5400000">
            <a:off x="-638078" y="4448905"/>
            <a:ext cx="4722745" cy="1389189"/>
            <a:chOff x="0" y="0"/>
            <a:chExt cx="6296994" cy="1852253"/>
          </a:xfrm>
        </p:grpSpPr>
        <p:grpSp>
          <p:nvGrpSpPr>
            <p:cNvPr id="6" name="Group 6"/>
            <p:cNvGrpSpPr>
              <a:grpSpLocks noChangeAspect="1"/>
            </p:cNvGrpSpPr>
            <p:nvPr/>
          </p:nvGrpSpPr>
          <p:grpSpPr>
            <a:xfrm rot="-10800000">
              <a:off x="0" y="0"/>
              <a:ext cx="1848345" cy="1848345"/>
              <a:chOff x="0" y="0"/>
              <a:chExt cx="2653030" cy="2653030"/>
            </a:xfrm>
          </p:grpSpPr>
          <p:sp>
            <p:nvSpPr>
              <p:cNvPr id="7" name="Freeform 7"/>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6B8490"/>
              </a:solidFill>
            </p:spPr>
            <p:txBody>
              <a:bodyPr/>
              <a:lstStyle/>
              <a:p>
                <a:endParaRPr lang="en-IN"/>
              </a:p>
            </p:txBody>
          </p:sp>
        </p:grpSp>
        <p:sp>
          <p:nvSpPr>
            <p:cNvPr id="8" name="AutoShape 8"/>
            <p:cNvSpPr/>
            <p:nvPr/>
          </p:nvSpPr>
          <p:spPr>
            <a:xfrm rot="-10800000">
              <a:off x="4448649" y="7814"/>
              <a:ext cx="1848345" cy="1840531"/>
            </a:xfrm>
            <a:prstGeom prst="rect">
              <a:avLst/>
            </a:prstGeom>
            <a:solidFill>
              <a:srgbClr val="6B8490"/>
            </a:solidFill>
          </p:spPr>
          <p:txBody>
            <a:bodyPr/>
            <a:lstStyle/>
            <a:p>
              <a:endParaRPr lang="en-IN"/>
            </a:p>
          </p:txBody>
        </p:sp>
        <p:grpSp>
          <p:nvGrpSpPr>
            <p:cNvPr id="9" name="Group 9"/>
            <p:cNvGrpSpPr>
              <a:grpSpLocks noChangeAspect="1"/>
            </p:cNvGrpSpPr>
            <p:nvPr/>
          </p:nvGrpSpPr>
          <p:grpSpPr>
            <a:xfrm rot="-10800000">
              <a:off x="2224324" y="3907"/>
              <a:ext cx="1848345" cy="1848345"/>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B8490"/>
              </a:solidFill>
            </p:spPr>
            <p:txBody>
              <a:bodyPr/>
              <a:lstStyle/>
              <a:p>
                <a:endParaRPr lang="en-IN"/>
              </a:p>
            </p:txBody>
          </p:sp>
        </p:grpSp>
      </p:grpSp>
      <p:grpSp>
        <p:nvGrpSpPr>
          <p:cNvPr id="11" name="Group 11"/>
          <p:cNvGrpSpPr/>
          <p:nvPr/>
        </p:nvGrpSpPr>
        <p:grpSpPr>
          <a:xfrm>
            <a:off x="3512702" y="3039565"/>
            <a:ext cx="13557206" cy="4207869"/>
            <a:chOff x="0" y="0"/>
            <a:chExt cx="18076275" cy="5610492"/>
          </a:xfrm>
        </p:grpSpPr>
        <p:sp>
          <p:nvSpPr>
            <p:cNvPr id="12" name="TextBox 12"/>
            <p:cNvSpPr txBox="1"/>
            <p:nvPr/>
          </p:nvSpPr>
          <p:spPr>
            <a:xfrm>
              <a:off x="0" y="-76200"/>
              <a:ext cx="18076275" cy="1751838"/>
            </a:xfrm>
            <a:prstGeom prst="rect">
              <a:avLst/>
            </a:prstGeom>
          </p:spPr>
          <p:txBody>
            <a:bodyPr lIns="0" tIns="0" rIns="0" bIns="0" rtlCol="0" anchor="t">
              <a:spAutoFit/>
            </a:bodyPr>
            <a:lstStyle/>
            <a:p>
              <a:pPr marL="0" lvl="0" indent="0" algn="l">
                <a:lnSpc>
                  <a:spcPts val="10785"/>
                </a:lnSpc>
              </a:pPr>
              <a:r>
                <a:rPr lang="en-US" sz="8295" b="1">
                  <a:solidFill>
                    <a:srgbClr val="252930"/>
                  </a:solidFill>
                  <a:latin typeface="Maven Pro Bold" panose="00000800000000000000"/>
                  <a:ea typeface="Maven Pro Bold" panose="00000800000000000000"/>
                  <a:cs typeface="Maven Pro Bold" panose="00000800000000000000"/>
                  <a:sym typeface="Maven Pro Bold" panose="00000800000000000000"/>
                </a:rPr>
                <a:t>OUR APPROACH</a:t>
              </a:r>
              <a:endParaRPr lang="en-US" sz="8295" b="1">
                <a:solidFill>
                  <a:srgbClr val="25293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13" name="TextBox 13"/>
            <p:cNvSpPr txBox="1"/>
            <p:nvPr/>
          </p:nvSpPr>
          <p:spPr>
            <a:xfrm>
              <a:off x="0" y="3065539"/>
              <a:ext cx="18076275" cy="2544953"/>
            </a:xfrm>
            <a:prstGeom prst="rect">
              <a:avLst/>
            </a:prstGeom>
          </p:spPr>
          <p:txBody>
            <a:bodyPr lIns="0" tIns="0" rIns="0" bIns="0" rtlCol="0" anchor="t">
              <a:spAutoFit/>
            </a:bodyPr>
            <a:lstStyle/>
            <a:p>
              <a:pPr algn="just">
                <a:lnSpc>
                  <a:spcPts val="3885"/>
                </a:lnSpc>
              </a:pPr>
              <a:r>
                <a:rPr lang="en-US" sz="2590" b="1" u="none">
                  <a:solidFill>
                    <a:srgbClr val="252930"/>
                  </a:solidFill>
                  <a:latin typeface="Maven Pro Bold" panose="00000800000000000000"/>
                  <a:ea typeface="Maven Pro Bold" panose="00000800000000000000"/>
                  <a:cs typeface="Maven Pro Bold" panose="00000800000000000000"/>
                  <a:sym typeface="Maven Pro Bold" panose="00000800000000000000"/>
                </a:rPr>
                <a:t>1.</a:t>
              </a:r>
              <a:r>
                <a:rPr lang="en-US" sz="2590" u="none">
                  <a:solidFill>
                    <a:srgbClr val="252930"/>
                  </a:solidFill>
                  <a:latin typeface="Maven Pro" panose="00000500000000000000"/>
                  <a:ea typeface="Maven Pro" panose="00000500000000000000"/>
                  <a:cs typeface="Maven Pro" panose="00000500000000000000"/>
                  <a:sym typeface="Maven Pro" panose="00000500000000000000"/>
                </a:rPr>
                <a:t> </a:t>
              </a:r>
              <a:r>
                <a:rPr lang="en-US" sz="2590" b="1" u="none">
                  <a:solidFill>
                    <a:srgbClr val="252930"/>
                  </a:solidFill>
                  <a:latin typeface="Maven Pro Bold" panose="00000800000000000000"/>
                  <a:ea typeface="Maven Pro Bold" panose="00000800000000000000"/>
                  <a:cs typeface="Maven Pro Bold" panose="00000800000000000000"/>
                  <a:sym typeface="Maven Pro Bold" panose="00000800000000000000"/>
                </a:rPr>
                <a:t>Web Crawling:</a:t>
              </a:r>
              <a:r>
                <a:rPr lang="en-US" sz="2590" u="none">
                  <a:solidFill>
                    <a:srgbClr val="252930"/>
                  </a:solidFill>
                  <a:latin typeface="Maven Pro" panose="00000500000000000000"/>
                  <a:ea typeface="Maven Pro" panose="00000500000000000000"/>
                  <a:cs typeface="Maven Pro" panose="00000500000000000000"/>
                  <a:sym typeface="Maven Pro" panose="00000500000000000000"/>
                </a:rPr>
                <a:t> Python + BeautifulSoup to extract job data from multiple pages.</a:t>
              </a:r>
              <a:endParaRPr lang="en-US" sz="2590" u="none">
                <a:solidFill>
                  <a:srgbClr val="252930"/>
                </a:solidFill>
                <a:latin typeface="Maven Pro" panose="00000500000000000000"/>
                <a:ea typeface="Maven Pro" panose="00000500000000000000"/>
                <a:cs typeface="Maven Pro" panose="00000500000000000000"/>
                <a:sym typeface="Maven Pro" panose="00000500000000000000"/>
              </a:endParaRPr>
            </a:p>
            <a:p>
              <a:pPr algn="just">
                <a:lnSpc>
                  <a:spcPts val="3885"/>
                </a:lnSpc>
              </a:pPr>
              <a:r>
                <a:rPr lang="en-US" sz="2590" b="1" u="none">
                  <a:solidFill>
                    <a:srgbClr val="252930"/>
                  </a:solidFill>
                  <a:latin typeface="Maven Pro Bold" panose="00000800000000000000"/>
                  <a:ea typeface="Maven Pro Bold" panose="00000800000000000000"/>
                  <a:cs typeface="Maven Pro Bold" panose="00000800000000000000"/>
                  <a:sym typeface="Maven Pro Bold" panose="00000800000000000000"/>
                </a:rPr>
                <a:t>2. Database Storage:</a:t>
              </a:r>
              <a:r>
                <a:rPr lang="en-US" sz="2590" u="none">
                  <a:solidFill>
                    <a:srgbClr val="252930"/>
                  </a:solidFill>
                  <a:latin typeface="Maven Pro" panose="00000500000000000000"/>
                  <a:ea typeface="Maven Pro" panose="00000500000000000000"/>
                  <a:cs typeface="Maven Pro" panose="00000500000000000000"/>
                  <a:sym typeface="Maven Pro" panose="00000500000000000000"/>
                </a:rPr>
                <a:t> Direct insertion into SQLite (no CSV intermediates).</a:t>
              </a:r>
              <a:endParaRPr lang="en-US" sz="2590" u="none">
                <a:solidFill>
                  <a:srgbClr val="252930"/>
                </a:solidFill>
                <a:latin typeface="Maven Pro" panose="00000500000000000000"/>
                <a:ea typeface="Maven Pro" panose="00000500000000000000"/>
                <a:cs typeface="Maven Pro" panose="00000500000000000000"/>
                <a:sym typeface="Maven Pro" panose="00000500000000000000"/>
              </a:endParaRPr>
            </a:p>
            <a:p>
              <a:pPr algn="just">
                <a:lnSpc>
                  <a:spcPts val="3885"/>
                </a:lnSpc>
              </a:pPr>
              <a:r>
                <a:rPr lang="en-US" sz="2590" b="1" u="none">
                  <a:solidFill>
                    <a:srgbClr val="252930"/>
                  </a:solidFill>
                  <a:latin typeface="Maven Pro Bold" panose="00000800000000000000"/>
                  <a:ea typeface="Maven Pro Bold" panose="00000800000000000000"/>
                  <a:cs typeface="Maven Pro Bold" panose="00000800000000000000"/>
                  <a:sym typeface="Maven Pro Bold" panose="00000800000000000000"/>
                </a:rPr>
                <a:t>3. Analysis:</a:t>
              </a:r>
              <a:r>
                <a:rPr lang="en-US" sz="2590" u="none">
                  <a:solidFill>
                    <a:srgbClr val="252930"/>
                  </a:solidFill>
                  <a:latin typeface="Maven Pro" panose="00000500000000000000"/>
                  <a:ea typeface="Maven Pro" panose="00000500000000000000"/>
                  <a:cs typeface="Maven Pro" panose="00000500000000000000"/>
                  <a:sym typeface="Maven Pro" panose="00000500000000000000"/>
                </a:rPr>
                <a:t> Cleaned data analyzed using Pandas, statsmodels, and TextBlob.</a:t>
              </a:r>
              <a:endParaRPr lang="en-US" sz="2590" u="none">
                <a:solidFill>
                  <a:srgbClr val="252930"/>
                </a:solidFill>
                <a:latin typeface="Maven Pro" panose="00000500000000000000"/>
                <a:ea typeface="Maven Pro" panose="00000500000000000000"/>
                <a:cs typeface="Maven Pro" panose="00000500000000000000"/>
                <a:sym typeface="Maven Pro" panose="00000500000000000000"/>
              </a:endParaRPr>
            </a:p>
            <a:p>
              <a:pPr algn="just">
                <a:lnSpc>
                  <a:spcPts val="3885"/>
                </a:lnSpc>
              </a:pPr>
              <a:r>
                <a:rPr lang="en-US" sz="2590" b="1" u="none">
                  <a:solidFill>
                    <a:srgbClr val="252930"/>
                  </a:solidFill>
                  <a:latin typeface="Maven Pro Bold" panose="00000800000000000000"/>
                  <a:ea typeface="Maven Pro Bold" panose="00000800000000000000"/>
                  <a:cs typeface="Maven Pro Bold" panose="00000800000000000000"/>
                  <a:sym typeface="Maven Pro Bold" panose="00000800000000000000"/>
                </a:rPr>
                <a:t>4. Insights:</a:t>
              </a:r>
              <a:r>
                <a:rPr lang="en-US" sz="2590" u="none">
                  <a:solidFill>
                    <a:srgbClr val="252930"/>
                  </a:solidFill>
                  <a:latin typeface="Maven Pro" panose="00000500000000000000"/>
                  <a:ea typeface="Maven Pro" panose="00000500000000000000"/>
                  <a:cs typeface="Maven Pro" panose="00000500000000000000"/>
                  <a:sym typeface="Maven Pro" panose="00000500000000000000"/>
                </a:rPr>
                <a:t> Delivered through descriptive stats, regression, and sentiment analysis.</a:t>
              </a:r>
              <a:endParaRPr lang="en-US" sz="2590" u="none">
                <a:solidFill>
                  <a:srgbClr val="252930"/>
                </a:solidFill>
                <a:latin typeface="Maven Pro" panose="00000500000000000000"/>
                <a:ea typeface="Maven Pro" panose="00000500000000000000"/>
                <a:cs typeface="Maven Pro" panose="00000500000000000000"/>
                <a:sym typeface="Maven Pro" panose="00000500000000000000"/>
              </a:endParaRPr>
            </a:p>
          </p:txBody>
        </p:sp>
        <p:sp>
          <p:nvSpPr>
            <p:cNvPr id="14" name="AutoShape 14"/>
            <p:cNvSpPr/>
            <p:nvPr/>
          </p:nvSpPr>
          <p:spPr>
            <a:xfrm>
              <a:off x="0" y="2165974"/>
              <a:ext cx="1324627" cy="223120"/>
            </a:xfrm>
            <a:prstGeom prst="rect">
              <a:avLst/>
            </a:prstGeom>
            <a:solidFill>
              <a:srgbClr val="6B8490"/>
            </a:solidFill>
          </p:spPr>
          <p:txBody>
            <a:bodyPr/>
            <a:lstStyle/>
            <a:p>
              <a:endParaRPr lang="en-IN"/>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9613388" y="1654834"/>
            <a:ext cx="7645912" cy="7603466"/>
            <a:chOff x="0" y="0"/>
            <a:chExt cx="2013738" cy="2002559"/>
          </a:xfrm>
        </p:grpSpPr>
        <p:sp>
          <p:nvSpPr>
            <p:cNvPr id="3" name="Freeform 3"/>
            <p:cNvSpPr/>
            <p:nvPr/>
          </p:nvSpPr>
          <p:spPr>
            <a:xfrm>
              <a:off x="0" y="0"/>
              <a:ext cx="2013738" cy="2002559"/>
            </a:xfrm>
            <a:custGeom>
              <a:avLst/>
              <a:gdLst/>
              <a:ahLst/>
              <a:cxnLst/>
              <a:rect l="l" t="t" r="r" b="b"/>
              <a:pathLst>
                <a:path w="2013738" h="2002559">
                  <a:moveTo>
                    <a:pt x="51640" y="0"/>
                  </a:moveTo>
                  <a:lnTo>
                    <a:pt x="1962098" y="0"/>
                  </a:lnTo>
                  <a:cubicBezTo>
                    <a:pt x="1975794" y="0"/>
                    <a:pt x="1988929" y="5441"/>
                    <a:pt x="1998613" y="15125"/>
                  </a:cubicBezTo>
                  <a:cubicBezTo>
                    <a:pt x="2008297" y="24810"/>
                    <a:pt x="2013738" y="37945"/>
                    <a:pt x="2013738" y="51640"/>
                  </a:cubicBezTo>
                  <a:lnTo>
                    <a:pt x="2013738" y="1950918"/>
                  </a:lnTo>
                  <a:cubicBezTo>
                    <a:pt x="2013738" y="1979439"/>
                    <a:pt x="1990618" y="2002559"/>
                    <a:pt x="1962098" y="2002559"/>
                  </a:cubicBezTo>
                  <a:lnTo>
                    <a:pt x="51640" y="2002559"/>
                  </a:lnTo>
                  <a:cubicBezTo>
                    <a:pt x="23120" y="2002559"/>
                    <a:pt x="0" y="1979439"/>
                    <a:pt x="0" y="1950918"/>
                  </a:cubicBezTo>
                  <a:lnTo>
                    <a:pt x="0" y="51640"/>
                  </a:lnTo>
                  <a:cubicBezTo>
                    <a:pt x="0" y="23120"/>
                    <a:pt x="23120" y="0"/>
                    <a:pt x="51640" y="0"/>
                  </a:cubicBezTo>
                  <a:close/>
                </a:path>
              </a:pathLst>
            </a:custGeom>
            <a:solidFill>
              <a:srgbClr val="C0B3A0">
                <a:alpha val="53725"/>
              </a:srgbClr>
            </a:solidFill>
          </p:spPr>
          <p:txBody>
            <a:bodyPr/>
            <a:lstStyle/>
            <a:p>
              <a:endParaRPr lang="en-IN"/>
            </a:p>
          </p:txBody>
        </p:sp>
        <p:sp>
          <p:nvSpPr>
            <p:cNvPr id="4" name="TextBox 4"/>
            <p:cNvSpPr txBox="1"/>
            <p:nvPr/>
          </p:nvSpPr>
          <p:spPr>
            <a:xfrm>
              <a:off x="0" y="-38100"/>
              <a:ext cx="2013738" cy="2040659"/>
            </a:xfrm>
            <a:prstGeom prst="rect">
              <a:avLst/>
            </a:prstGeom>
          </p:spPr>
          <p:txBody>
            <a:bodyPr lIns="50800" tIns="50800" rIns="50800" bIns="50800" rtlCol="0" anchor="ctr"/>
            <a:lstStyle/>
            <a:p>
              <a:pPr algn="ctr">
                <a:lnSpc>
                  <a:spcPts val="2660"/>
                </a:lnSpc>
                <a:spcBef>
                  <a:spcPct val="0"/>
                </a:spcBef>
              </a:pPr>
            </a:p>
          </p:txBody>
        </p:sp>
      </p:grpSp>
      <p:sp>
        <p:nvSpPr>
          <p:cNvPr id="5" name="TextBox 5"/>
          <p:cNvSpPr txBox="1"/>
          <p:nvPr/>
        </p:nvSpPr>
        <p:spPr>
          <a:xfrm>
            <a:off x="10447433" y="3914775"/>
            <a:ext cx="6309025" cy="4267200"/>
          </a:xfrm>
          <a:prstGeom prst="rect">
            <a:avLst/>
          </a:prstGeom>
        </p:spPr>
        <p:txBody>
          <a:bodyPr lIns="0" tIns="0" rIns="0" bIns="0" rtlCol="0" anchor="t">
            <a:spAutoFit/>
          </a:bodyPr>
          <a:lstStyle/>
          <a:p>
            <a:pPr algn="just">
              <a:lnSpc>
                <a:spcPts val="4200"/>
              </a:lnSpc>
            </a:pPr>
            <a:r>
              <a:rPr lang="en-US" sz="3000" b="1">
                <a:solidFill>
                  <a:srgbClr val="252930"/>
                </a:solidFill>
                <a:latin typeface="Maven Pro Bold" panose="00000800000000000000"/>
                <a:ea typeface="Maven Pro Bold" panose="00000800000000000000"/>
                <a:cs typeface="Maven Pro Bold" panose="00000800000000000000"/>
                <a:sym typeface="Maven Pro Bold" panose="00000800000000000000"/>
              </a:rPr>
              <a:t>DB:</a:t>
            </a:r>
            <a:r>
              <a:rPr lang="en-US" sz="3000">
                <a:solidFill>
                  <a:srgbClr val="252930"/>
                </a:solidFill>
                <a:latin typeface="Maven Pro" panose="00000500000000000000"/>
                <a:ea typeface="Maven Pro" panose="00000500000000000000"/>
                <a:cs typeface="Maven Pro" panose="00000500000000000000"/>
                <a:sym typeface="Maven Pro" panose="00000500000000000000"/>
              </a:rPr>
              <a:t> SQLite – fast, lightweight, SQL-compatible </a:t>
            </a:r>
            <a:endParaRPr lang="en-US" sz="3000">
              <a:solidFill>
                <a:srgbClr val="252930"/>
              </a:solidFill>
              <a:latin typeface="Maven Pro" panose="00000500000000000000"/>
              <a:ea typeface="Maven Pro" panose="00000500000000000000"/>
              <a:cs typeface="Maven Pro" panose="00000500000000000000"/>
              <a:sym typeface="Maven Pro" panose="00000500000000000000"/>
            </a:endParaRPr>
          </a:p>
          <a:p>
            <a:pPr algn="l">
              <a:lnSpc>
                <a:spcPts val="4200"/>
              </a:lnSpc>
            </a:pPr>
            <a:r>
              <a:rPr lang="en-US" sz="3000" b="1">
                <a:solidFill>
                  <a:srgbClr val="252930"/>
                </a:solidFill>
                <a:latin typeface="Maven Pro Bold" panose="00000800000000000000"/>
                <a:ea typeface="Maven Pro Bold" panose="00000800000000000000"/>
                <a:cs typeface="Maven Pro Bold" panose="00000800000000000000"/>
                <a:sym typeface="Maven Pro Bold" panose="00000800000000000000"/>
              </a:rPr>
              <a:t>Schema:</a:t>
            </a:r>
            <a:r>
              <a:rPr lang="en-US" sz="3000">
                <a:solidFill>
                  <a:srgbClr val="252930"/>
                </a:solidFill>
                <a:latin typeface="Maven Pro" panose="00000500000000000000"/>
                <a:ea typeface="Maven Pro" panose="00000500000000000000"/>
                <a:cs typeface="Maven Pro" panose="00000500000000000000"/>
                <a:sym typeface="Maven Pro" panose="00000500000000000000"/>
              </a:rPr>
              <a:t> id, source, title, company, location, tags, date_posted </a:t>
            </a:r>
            <a:endParaRPr lang="en-US" sz="3000">
              <a:solidFill>
                <a:srgbClr val="252930"/>
              </a:solidFill>
              <a:latin typeface="Maven Pro" panose="00000500000000000000"/>
              <a:ea typeface="Maven Pro" panose="00000500000000000000"/>
              <a:cs typeface="Maven Pro" panose="00000500000000000000"/>
              <a:sym typeface="Maven Pro" panose="00000500000000000000"/>
            </a:endParaRPr>
          </a:p>
          <a:p>
            <a:pPr algn="just">
              <a:lnSpc>
                <a:spcPts val="4200"/>
              </a:lnSpc>
            </a:pPr>
            <a:r>
              <a:rPr lang="en-US" sz="3000" b="1">
                <a:solidFill>
                  <a:srgbClr val="252930"/>
                </a:solidFill>
                <a:latin typeface="Maven Pro Bold" panose="00000800000000000000"/>
                <a:ea typeface="Maven Pro Bold" panose="00000800000000000000"/>
                <a:cs typeface="Maven Pro Bold" panose="00000800000000000000"/>
                <a:sym typeface="Maven Pro Bold" panose="00000800000000000000"/>
              </a:rPr>
              <a:t>Insertion:</a:t>
            </a:r>
            <a:r>
              <a:rPr lang="en-US" sz="3000">
                <a:solidFill>
                  <a:srgbClr val="252930"/>
                </a:solidFill>
                <a:latin typeface="Maven Pro" panose="00000500000000000000"/>
                <a:ea typeface="Maven Pro" panose="00000500000000000000"/>
                <a:cs typeface="Maven Pro" panose="00000500000000000000"/>
                <a:sym typeface="Maven Pro" panose="00000500000000000000"/>
              </a:rPr>
              <a:t> Real-time from scraper to database </a:t>
            </a:r>
            <a:endParaRPr lang="en-US" sz="3000">
              <a:solidFill>
                <a:srgbClr val="252930"/>
              </a:solidFill>
              <a:latin typeface="Maven Pro" panose="00000500000000000000"/>
              <a:ea typeface="Maven Pro" panose="00000500000000000000"/>
              <a:cs typeface="Maven Pro" panose="00000500000000000000"/>
              <a:sym typeface="Maven Pro" panose="00000500000000000000"/>
            </a:endParaRPr>
          </a:p>
          <a:p>
            <a:pPr algn="just">
              <a:lnSpc>
                <a:spcPts val="4200"/>
              </a:lnSpc>
            </a:pPr>
            <a:r>
              <a:rPr lang="en-US" sz="3000" b="1">
                <a:solidFill>
                  <a:srgbClr val="252930"/>
                </a:solidFill>
                <a:latin typeface="Maven Pro Bold" panose="00000800000000000000"/>
                <a:ea typeface="Maven Pro Bold" panose="00000800000000000000"/>
                <a:cs typeface="Maven Pro Bold" panose="00000800000000000000"/>
                <a:sym typeface="Maven Pro Bold" panose="00000800000000000000"/>
              </a:rPr>
              <a:t>Why:</a:t>
            </a:r>
            <a:r>
              <a:rPr lang="en-US" sz="3000">
                <a:solidFill>
                  <a:srgbClr val="252930"/>
                </a:solidFill>
                <a:latin typeface="Maven Pro" panose="00000500000000000000"/>
                <a:ea typeface="Maven Pro" panose="00000500000000000000"/>
                <a:cs typeface="Maven Pro" panose="00000500000000000000"/>
                <a:sym typeface="Maven Pro" panose="00000500000000000000"/>
              </a:rPr>
              <a:t> Avoids loss from CSV parsing; supports immediate SQL queries</a:t>
            </a:r>
            <a:endParaRPr lang="en-US" sz="3000">
              <a:solidFill>
                <a:srgbClr val="252930"/>
              </a:solidFill>
              <a:latin typeface="Maven Pro" panose="00000500000000000000"/>
              <a:ea typeface="Maven Pro" panose="00000500000000000000"/>
              <a:cs typeface="Maven Pro" panose="00000500000000000000"/>
              <a:sym typeface="Maven Pro" panose="00000500000000000000"/>
            </a:endParaRPr>
          </a:p>
        </p:txBody>
      </p:sp>
      <p:grpSp>
        <p:nvGrpSpPr>
          <p:cNvPr id="6" name="Group 6"/>
          <p:cNvGrpSpPr/>
          <p:nvPr/>
        </p:nvGrpSpPr>
        <p:grpSpPr>
          <a:xfrm>
            <a:off x="670582" y="1654834"/>
            <a:ext cx="7856957" cy="7603466"/>
            <a:chOff x="0" y="0"/>
            <a:chExt cx="2069322" cy="2002559"/>
          </a:xfrm>
        </p:grpSpPr>
        <p:sp>
          <p:nvSpPr>
            <p:cNvPr id="7" name="Freeform 7"/>
            <p:cNvSpPr/>
            <p:nvPr/>
          </p:nvSpPr>
          <p:spPr>
            <a:xfrm>
              <a:off x="0" y="0"/>
              <a:ext cx="2069322" cy="2002559"/>
            </a:xfrm>
            <a:custGeom>
              <a:avLst/>
              <a:gdLst/>
              <a:ahLst/>
              <a:cxnLst/>
              <a:rect l="l" t="t" r="r" b="b"/>
              <a:pathLst>
                <a:path w="2069322" h="2002559">
                  <a:moveTo>
                    <a:pt x="50253" y="0"/>
                  </a:moveTo>
                  <a:lnTo>
                    <a:pt x="2019069" y="0"/>
                  </a:lnTo>
                  <a:cubicBezTo>
                    <a:pt x="2046823" y="0"/>
                    <a:pt x="2069322" y="22499"/>
                    <a:pt x="2069322" y="50253"/>
                  </a:cubicBezTo>
                  <a:lnTo>
                    <a:pt x="2069322" y="1952305"/>
                  </a:lnTo>
                  <a:cubicBezTo>
                    <a:pt x="2069322" y="1980060"/>
                    <a:pt x="2046823" y="2002559"/>
                    <a:pt x="2019069" y="2002559"/>
                  </a:cubicBezTo>
                  <a:lnTo>
                    <a:pt x="50253" y="2002559"/>
                  </a:lnTo>
                  <a:cubicBezTo>
                    <a:pt x="36925" y="2002559"/>
                    <a:pt x="24143" y="1997264"/>
                    <a:pt x="14719" y="1987840"/>
                  </a:cubicBezTo>
                  <a:cubicBezTo>
                    <a:pt x="5295" y="1978416"/>
                    <a:pt x="0" y="1965634"/>
                    <a:pt x="0" y="1952305"/>
                  </a:cubicBezTo>
                  <a:lnTo>
                    <a:pt x="0" y="50253"/>
                  </a:lnTo>
                  <a:cubicBezTo>
                    <a:pt x="0" y="22499"/>
                    <a:pt x="22499" y="0"/>
                    <a:pt x="50253" y="0"/>
                  </a:cubicBezTo>
                  <a:close/>
                </a:path>
              </a:pathLst>
            </a:custGeom>
            <a:solidFill>
              <a:srgbClr val="C0B3A0">
                <a:alpha val="53725"/>
              </a:srgbClr>
            </a:solidFill>
          </p:spPr>
          <p:txBody>
            <a:bodyPr/>
            <a:lstStyle/>
            <a:p>
              <a:endParaRPr lang="en-IN"/>
            </a:p>
          </p:txBody>
        </p:sp>
        <p:sp>
          <p:nvSpPr>
            <p:cNvPr id="8" name="TextBox 8"/>
            <p:cNvSpPr txBox="1"/>
            <p:nvPr/>
          </p:nvSpPr>
          <p:spPr>
            <a:xfrm>
              <a:off x="0" y="-38100"/>
              <a:ext cx="2069322" cy="2040659"/>
            </a:xfrm>
            <a:prstGeom prst="rect">
              <a:avLst/>
            </a:prstGeom>
          </p:spPr>
          <p:txBody>
            <a:bodyPr lIns="50800" tIns="50800" rIns="50800" bIns="50800" rtlCol="0" anchor="ctr"/>
            <a:lstStyle/>
            <a:p>
              <a:pPr algn="ctr">
                <a:lnSpc>
                  <a:spcPts val="2660"/>
                </a:lnSpc>
                <a:spcBef>
                  <a:spcPct val="0"/>
                </a:spcBef>
              </a:pPr>
            </a:p>
          </p:txBody>
        </p:sp>
      </p:grpSp>
      <p:sp>
        <p:nvSpPr>
          <p:cNvPr id="9" name="TextBox 9"/>
          <p:cNvSpPr txBox="1"/>
          <p:nvPr/>
        </p:nvSpPr>
        <p:spPr>
          <a:xfrm>
            <a:off x="1492200" y="2282296"/>
            <a:ext cx="6213720" cy="1082675"/>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panose="00000800000000000000"/>
                <a:ea typeface="Maven Pro Bold" panose="00000800000000000000"/>
                <a:cs typeface="Maven Pro Bold" panose="00000800000000000000"/>
                <a:sym typeface="Maven Pro Bold" panose="00000800000000000000"/>
              </a:rPr>
              <a:t>QualitativeData Source &amp; Fields</a:t>
            </a:r>
            <a:endParaRPr lang="en-US" sz="5000" b="1">
              <a:solidFill>
                <a:srgbClr val="25293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10" name="TextBox 10"/>
          <p:cNvSpPr txBox="1"/>
          <p:nvPr/>
        </p:nvSpPr>
        <p:spPr>
          <a:xfrm>
            <a:off x="10365648" y="2114550"/>
            <a:ext cx="6517312" cy="1082675"/>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panose="00000800000000000000"/>
                <a:ea typeface="Maven Pro Bold" panose="00000800000000000000"/>
                <a:cs typeface="Maven Pro Bold" panose="00000800000000000000"/>
                <a:sym typeface="Maven Pro Bold" panose="00000800000000000000"/>
              </a:rPr>
              <a:t>Database Design &amp; Implementation</a:t>
            </a:r>
            <a:endParaRPr lang="en-US" sz="5000" b="1">
              <a:solidFill>
                <a:srgbClr val="25293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11" name="TextBox 11"/>
          <p:cNvSpPr txBox="1"/>
          <p:nvPr/>
        </p:nvSpPr>
        <p:spPr>
          <a:xfrm>
            <a:off x="1602020" y="3914775"/>
            <a:ext cx="5826002" cy="4267200"/>
          </a:xfrm>
          <a:prstGeom prst="rect">
            <a:avLst/>
          </a:prstGeom>
        </p:spPr>
        <p:txBody>
          <a:bodyPr lIns="0" tIns="0" rIns="0" bIns="0" rtlCol="0" anchor="t">
            <a:spAutoFit/>
          </a:bodyPr>
          <a:lstStyle/>
          <a:p>
            <a:pPr algn="l">
              <a:lnSpc>
                <a:spcPts val="4200"/>
              </a:lnSpc>
            </a:pPr>
            <a:r>
              <a:rPr lang="en-US" sz="3000" b="1">
                <a:solidFill>
                  <a:srgbClr val="252930"/>
                </a:solidFill>
                <a:latin typeface="Maven Pro Bold" panose="00000800000000000000"/>
                <a:ea typeface="Maven Pro Bold" panose="00000800000000000000"/>
                <a:cs typeface="Maven Pro Bold" panose="00000800000000000000"/>
                <a:sym typeface="Maven Pro Bold" panose="00000800000000000000"/>
              </a:rPr>
              <a:t>Website:</a:t>
            </a:r>
            <a:r>
              <a:rPr lang="en-US" sz="3000">
                <a:solidFill>
                  <a:srgbClr val="252930"/>
                </a:solidFill>
                <a:latin typeface="Maven Pro" panose="00000500000000000000"/>
                <a:ea typeface="Maven Pro" panose="00000500000000000000"/>
                <a:cs typeface="Maven Pro" panose="00000500000000000000"/>
                <a:sym typeface="Maven Pro" panose="00000500000000000000"/>
              </a:rPr>
              <a:t>https://remoteok.io/remote-dev-jobs Fields </a:t>
            </a:r>
            <a:endParaRPr lang="en-US" sz="3000">
              <a:solidFill>
                <a:srgbClr val="252930"/>
              </a:solidFill>
              <a:latin typeface="Maven Pro" panose="00000500000000000000"/>
              <a:ea typeface="Maven Pro" panose="00000500000000000000"/>
              <a:cs typeface="Maven Pro" panose="00000500000000000000"/>
              <a:sym typeface="Maven Pro" panose="00000500000000000000"/>
            </a:endParaRPr>
          </a:p>
          <a:p>
            <a:pPr algn="l">
              <a:lnSpc>
                <a:spcPts val="4200"/>
              </a:lnSpc>
            </a:pPr>
            <a:r>
              <a:rPr lang="en-US" sz="3000" b="1">
                <a:solidFill>
                  <a:srgbClr val="252930"/>
                </a:solidFill>
                <a:latin typeface="Maven Pro Bold" panose="00000800000000000000"/>
                <a:ea typeface="Maven Pro Bold" panose="00000800000000000000"/>
                <a:cs typeface="Maven Pro Bold" panose="00000800000000000000"/>
                <a:sym typeface="Maven Pro Bold" panose="00000800000000000000"/>
              </a:rPr>
              <a:t>Scraped:</a:t>
            </a:r>
            <a:r>
              <a:rPr lang="en-US" sz="3000">
                <a:solidFill>
                  <a:srgbClr val="252930"/>
                </a:solidFill>
                <a:latin typeface="Maven Pro" panose="00000500000000000000"/>
                <a:ea typeface="Maven Pro" panose="00000500000000000000"/>
                <a:cs typeface="Maven Pro" panose="00000500000000000000"/>
                <a:sym typeface="Maven Pro" panose="00000500000000000000"/>
              </a:rPr>
              <a:t> Title, Company, Tags, Date Posted, Source, Location ('Remote') Records </a:t>
            </a:r>
            <a:endParaRPr lang="en-US" sz="3000">
              <a:solidFill>
                <a:srgbClr val="252930"/>
              </a:solidFill>
              <a:latin typeface="Maven Pro" panose="00000500000000000000"/>
              <a:ea typeface="Maven Pro" panose="00000500000000000000"/>
              <a:cs typeface="Maven Pro" panose="00000500000000000000"/>
              <a:sym typeface="Maven Pro" panose="00000500000000000000"/>
            </a:endParaRPr>
          </a:p>
          <a:p>
            <a:pPr algn="l">
              <a:lnSpc>
                <a:spcPts val="4200"/>
              </a:lnSpc>
            </a:pPr>
            <a:r>
              <a:rPr lang="en-US" sz="3000" b="1">
                <a:solidFill>
                  <a:srgbClr val="252930"/>
                </a:solidFill>
                <a:latin typeface="Maven Pro Bold" panose="00000800000000000000"/>
                <a:ea typeface="Maven Pro Bold" panose="00000800000000000000"/>
                <a:cs typeface="Maven Pro Bold" panose="00000800000000000000"/>
                <a:sym typeface="Maven Pro Bold" panose="00000800000000000000"/>
              </a:rPr>
              <a:t>Collected:</a:t>
            </a:r>
            <a:r>
              <a:rPr lang="en-US" sz="3000">
                <a:solidFill>
                  <a:srgbClr val="252930"/>
                </a:solidFill>
                <a:latin typeface="Maven Pro" panose="00000500000000000000"/>
                <a:ea typeface="Maven Pro" panose="00000500000000000000"/>
                <a:cs typeface="Maven Pro" panose="00000500000000000000"/>
                <a:sym typeface="Maven Pro" panose="00000500000000000000"/>
              </a:rPr>
              <a:t> 1000+ jobs </a:t>
            </a:r>
            <a:endParaRPr lang="en-US" sz="3000">
              <a:solidFill>
                <a:srgbClr val="252930"/>
              </a:solidFill>
              <a:latin typeface="Maven Pro" panose="00000500000000000000"/>
              <a:ea typeface="Maven Pro" panose="00000500000000000000"/>
              <a:cs typeface="Maven Pro" panose="00000500000000000000"/>
              <a:sym typeface="Maven Pro" panose="00000500000000000000"/>
            </a:endParaRPr>
          </a:p>
          <a:p>
            <a:pPr algn="l">
              <a:lnSpc>
                <a:spcPts val="4200"/>
              </a:lnSpc>
            </a:pPr>
            <a:r>
              <a:rPr lang="en-US" sz="3000" b="1">
                <a:solidFill>
                  <a:srgbClr val="252930"/>
                </a:solidFill>
                <a:latin typeface="Maven Pro Bold" panose="00000800000000000000"/>
                <a:ea typeface="Maven Pro Bold" panose="00000800000000000000"/>
                <a:cs typeface="Maven Pro Bold" panose="00000800000000000000"/>
                <a:sym typeface="Maven Pro Bold" panose="00000800000000000000"/>
              </a:rPr>
              <a:t>Tools Used:</a:t>
            </a:r>
            <a:r>
              <a:rPr lang="en-US" sz="3000">
                <a:solidFill>
                  <a:srgbClr val="252930"/>
                </a:solidFill>
                <a:latin typeface="Maven Pro" panose="00000500000000000000"/>
                <a:ea typeface="Maven Pro" panose="00000500000000000000"/>
                <a:cs typeface="Maven Pro" panose="00000500000000000000"/>
                <a:sym typeface="Maven Pro" panose="00000500000000000000"/>
              </a:rPr>
              <a:t> requests, BeautifulSoup, sqlite3, pandas</a:t>
            </a:r>
            <a:endParaRPr lang="en-US" sz="3000">
              <a:solidFill>
                <a:srgbClr val="252930"/>
              </a:solidFill>
              <a:latin typeface="Maven Pro" panose="00000500000000000000"/>
              <a:ea typeface="Maven Pro" panose="00000500000000000000"/>
              <a:cs typeface="Maven Pro" panose="00000500000000000000"/>
              <a:sym typeface="Maven Pro" panose="00000500000000000000"/>
            </a:endParaRPr>
          </a:p>
        </p:txBody>
      </p:sp>
      <p:sp>
        <p:nvSpPr>
          <p:cNvPr id="12" name="Freeform 1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IN"/>
          </a:p>
        </p:txBody>
      </p:sp>
      <p:sp>
        <p:nvSpPr>
          <p:cNvPr id="13" name="Freeform 13"/>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4" name="Freeform 14"/>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descr="Geometric Half Circle Cut Out Shape"/>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IN"/>
          </a:p>
        </p:txBody>
      </p:sp>
      <p:sp>
        <p:nvSpPr>
          <p:cNvPr id="3" name="Freeform 3" descr="Green Shape"/>
          <p:cNvSpPr/>
          <p:nvPr/>
        </p:nvSpPr>
        <p:spPr>
          <a:xfrm>
            <a:off x="14191193" y="-7618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AutoShape 4"/>
          <p:cNvSpPr/>
          <p:nvPr/>
        </p:nvSpPr>
        <p:spPr>
          <a:xfrm>
            <a:off x="9530422" y="5138738"/>
            <a:ext cx="7418719" cy="9525"/>
          </a:xfrm>
          <a:prstGeom prst="rect">
            <a:avLst/>
          </a:prstGeom>
          <a:solidFill>
            <a:srgbClr val="C0B3A0"/>
          </a:solidFill>
        </p:spPr>
        <p:txBody>
          <a:bodyPr/>
          <a:lstStyle/>
          <a:p>
            <a:endParaRPr lang="en-IN"/>
          </a:p>
        </p:txBody>
      </p:sp>
      <p:sp>
        <p:nvSpPr>
          <p:cNvPr id="5" name="AutoShape 5"/>
          <p:cNvSpPr/>
          <p:nvPr/>
        </p:nvSpPr>
        <p:spPr>
          <a:xfrm>
            <a:off x="0" y="0"/>
            <a:ext cx="7884316" cy="10287000"/>
          </a:xfrm>
          <a:prstGeom prst="rect">
            <a:avLst/>
          </a:prstGeom>
          <a:solidFill>
            <a:srgbClr val="C0B3A0"/>
          </a:solidFill>
        </p:spPr>
        <p:txBody>
          <a:bodyPr/>
          <a:lstStyle/>
          <a:p>
            <a:endParaRPr lang="en-IN"/>
          </a:p>
        </p:txBody>
      </p:sp>
      <p:sp>
        <p:nvSpPr>
          <p:cNvPr id="6" name="TextBox 6"/>
          <p:cNvSpPr txBox="1"/>
          <p:nvPr/>
        </p:nvSpPr>
        <p:spPr>
          <a:xfrm>
            <a:off x="1214910" y="3383839"/>
            <a:ext cx="5435446" cy="3566947"/>
          </a:xfrm>
          <a:prstGeom prst="rect">
            <a:avLst/>
          </a:prstGeom>
        </p:spPr>
        <p:txBody>
          <a:bodyPr lIns="0" tIns="0" rIns="0" bIns="0" rtlCol="0" anchor="t">
            <a:spAutoFit/>
          </a:bodyPr>
          <a:lstStyle/>
          <a:p>
            <a:pPr marL="0" lvl="0" indent="0" algn="l">
              <a:lnSpc>
                <a:spcPts val="7000"/>
              </a:lnSpc>
            </a:pPr>
            <a:r>
              <a:rPr lang="en-US" sz="6360" b="1">
                <a:solidFill>
                  <a:srgbClr val="252930"/>
                </a:solidFill>
                <a:latin typeface="Maven Pro Bold" panose="00000800000000000000"/>
                <a:ea typeface="Maven Pro Bold" panose="00000800000000000000"/>
                <a:cs typeface="Maven Pro Bold" panose="00000800000000000000"/>
                <a:sym typeface="Maven Pro Bold" panose="00000800000000000000"/>
              </a:rPr>
              <a:t>DATA CLEANING &amp; FEATURE ENGINEERING</a:t>
            </a:r>
            <a:endParaRPr lang="en-US" sz="6360" b="1">
              <a:solidFill>
                <a:srgbClr val="252930"/>
              </a:solidFill>
              <a:latin typeface="Maven Pro Bold" panose="00000800000000000000"/>
              <a:ea typeface="Maven Pro Bold" panose="00000800000000000000"/>
              <a:cs typeface="Maven Pro Bold" panose="00000800000000000000"/>
              <a:sym typeface="Maven Pro Bold" panose="00000800000000000000"/>
            </a:endParaRPr>
          </a:p>
        </p:txBody>
      </p:sp>
      <p:grpSp>
        <p:nvGrpSpPr>
          <p:cNvPr id="7" name="Group 7"/>
          <p:cNvGrpSpPr/>
          <p:nvPr/>
        </p:nvGrpSpPr>
        <p:grpSpPr>
          <a:xfrm>
            <a:off x="11023034" y="1837339"/>
            <a:ext cx="5926107" cy="2371108"/>
            <a:chOff x="0" y="0"/>
            <a:chExt cx="7901476" cy="3161478"/>
          </a:xfrm>
        </p:grpSpPr>
        <p:sp>
          <p:nvSpPr>
            <p:cNvPr id="8" name="TextBox 8"/>
            <p:cNvSpPr txBox="1"/>
            <p:nvPr/>
          </p:nvSpPr>
          <p:spPr>
            <a:xfrm>
              <a:off x="0" y="-19050"/>
              <a:ext cx="7901476" cy="577850"/>
            </a:xfrm>
            <a:prstGeom prst="rect">
              <a:avLst/>
            </a:prstGeom>
          </p:spPr>
          <p:txBody>
            <a:bodyPr lIns="0" tIns="0" rIns="0" bIns="0" rtlCol="0" anchor="t">
              <a:spAutoFit/>
            </a:bodyPr>
            <a:lstStyle/>
            <a:p>
              <a:pPr marL="0" lvl="0" indent="0" algn="l">
                <a:lnSpc>
                  <a:spcPts val="3320"/>
                </a:lnSpc>
              </a:pPr>
              <a:r>
                <a:rPr lang="en-US" sz="2765" b="1">
                  <a:solidFill>
                    <a:srgbClr val="252930"/>
                  </a:solidFill>
                  <a:latin typeface="Maven Pro Bold" panose="00000800000000000000"/>
                  <a:ea typeface="Maven Pro Bold" panose="00000800000000000000"/>
                  <a:cs typeface="Maven Pro Bold" panose="00000800000000000000"/>
                  <a:sym typeface="Maven Pro Bold" panose="00000800000000000000"/>
                </a:rPr>
                <a:t>Data Cleaning</a:t>
              </a:r>
              <a:endParaRPr lang="en-US" sz="2765" b="1">
                <a:solidFill>
                  <a:srgbClr val="25293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9" name="TextBox 9"/>
            <p:cNvSpPr txBox="1"/>
            <p:nvPr/>
          </p:nvSpPr>
          <p:spPr>
            <a:xfrm>
              <a:off x="0" y="841015"/>
              <a:ext cx="7901476" cy="2320463"/>
            </a:xfrm>
            <a:prstGeom prst="rect">
              <a:avLst/>
            </a:prstGeom>
          </p:spPr>
          <p:txBody>
            <a:bodyPr lIns="0" tIns="0" rIns="0" bIns="0" rtlCol="0" anchor="t">
              <a:spAutoFit/>
            </a:bodyPr>
            <a:lstStyle/>
            <a:p>
              <a:pPr marL="427990" lvl="1" indent="-213995" algn="l">
                <a:lnSpc>
                  <a:spcPts val="2775"/>
                </a:lnSpc>
                <a:buFont typeface="Arial" panose="020B0604020202020204"/>
                <a:buChar char="•"/>
              </a:pPr>
              <a:r>
                <a:rPr lang="en-US" sz="1980">
                  <a:solidFill>
                    <a:srgbClr val="252930"/>
                  </a:solidFill>
                  <a:latin typeface="Maven Pro" panose="00000500000000000000"/>
                  <a:ea typeface="Maven Pro" panose="00000500000000000000"/>
                  <a:cs typeface="Maven Pro" panose="00000500000000000000"/>
                  <a:sym typeface="Maven Pro" panose="00000500000000000000"/>
                </a:rPr>
                <a:t>Removed entries with missing title, company, or tags.</a:t>
              </a:r>
              <a:endParaRPr lang="en-US" sz="1980">
                <a:solidFill>
                  <a:srgbClr val="252930"/>
                </a:solidFill>
                <a:latin typeface="Maven Pro" panose="00000500000000000000"/>
                <a:ea typeface="Maven Pro" panose="00000500000000000000"/>
                <a:cs typeface="Maven Pro" panose="00000500000000000000"/>
                <a:sym typeface="Maven Pro" panose="00000500000000000000"/>
              </a:endParaRPr>
            </a:p>
            <a:p>
              <a:pPr marL="427990" lvl="1" indent="-213995" algn="l">
                <a:lnSpc>
                  <a:spcPts val="2775"/>
                </a:lnSpc>
                <a:buFont typeface="Arial" panose="020B0604020202020204"/>
                <a:buChar char="•"/>
              </a:pPr>
              <a:r>
                <a:rPr lang="en-US" sz="1980">
                  <a:solidFill>
                    <a:srgbClr val="252930"/>
                  </a:solidFill>
                  <a:latin typeface="Maven Pro" panose="00000500000000000000"/>
                  <a:ea typeface="Maven Pro" panose="00000500000000000000"/>
                  <a:cs typeface="Maven Pro" panose="00000500000000000000"/>
                  <a:sym typeface="Maven Pro" panose="00000500000000000000"/>
                </a:rPr>
                <a:t>Normalized text and cleaned tag formats.</a:t>
              </a:r>
              <a:endParaRPr lang="en-US" sz="1980">
                <a:solidFill>
                  <a:srgbClr val="252930"/>
                </a:solidFill>
                <a:latin typeface="Maven Pro" panose="00000500000000000000"/>
                <a:ea typeface="Maven Pro" panose="00000500000000000000"/>
                <a:cs typeface="Maven Pro" panose="00000500000000000000"/>
                <a:sym typeface="Maven Pro" panose="00000500000000000000"/>
              </a:endParaRPr>
            </a:p>
            <a:p>
              <a:pPr marL="427990" lvl="1" indent="-213995" algn="l">
                <a:lnSpc>
                  <a:spcPts val="2775"/>
                </a:lnSpc>
                <a:buFont typeface="Arial" panose="020B0604020202020204"/>
                <a:buChar char="•"/>
              </a:pPr>
              <a:r>
                <a:rPr lang="en-US" sz="1980">
                  <a:solidFill>
                    <a:srgbClr val="252930"/>
                  </a:solidFill>
                  <a:latin typeface="Maven Pro" panose="00000500000000000000"/>
                  <a:ea typeface="Maven Pro" panose="00000500000000000000"/>
                  <a:cs typeface="Maven Pro" panose="00000500000000000000"/>
                  <a:sym typeface="Maven Pro" panose="00000500000000000000"/>
                </a:rPr>
                <a:t>Removed duplicates by title, company, and date.</a:t>
              </a:r>
              <a:endParaRPr lang="en-US" sz="1980">
                <a:solidFill>
                  <a:srgbClr val="252930"/>
                </a:solidFill>
                <a:latin typeface="Maven Pro" panose="00000500000000000000"/>
                <a:ea typeface="Maven Pro" panose="00000500000000000000"/>
                <a:cs typeface="Maven Pro" panose="00000500000000000000"/>
                <a:sym typeface="Maven Pro" panose="00000500000000000000"/>
              </a:endParaRPr>
            </a:p>
          </p:txBody>
        </p:sp>
      </p:grpSp>
      <p:grpSp>
        <p:nvGrpSpPr>
          <p:cNvPr id="10" name="Group 10"/>
          <p:cNvGrpSpPr/>
          <p:nvPr/>
        </p:nvGrpSpPr>
        <p:grpSpPr>
          <a:xfrm>
            <a:off x="11023034" y="6276191"/>
            <a:ext cx="5926107" cy="2723533"/>
            <a:chOff x="0" y="0"/>
            <a:chExt cx="7901476" cy="3631378"/>
          </a:xfrm>
        </p:grpSpPr>
        <p:sp>
          <p:nvSpPr>
            <p:cNvPr id="11" name="TextBox 11"/>
            <p:cNvSpPr txBox="1"/>
            <p:nvPr/>
          </p:nvSpPr>
          <p:spPr>
            <a:xfrm>
              <a:off x="0" y="-19050"/>
              <a:ext cx="7901476" cy="577850"/>
            </a:xfrm>
            <a:prstGeom prst="rect">
              <a:avLst/>
            </a:prstGeom>
          </p:spPr>
          <p:txBody>
            <a:bodyPr lIns="0" tIns="0" rIns="0" bIns="0" rtlCol="0" anchor="t">
              <a:spAutoFit/>
            </a:bodyPr>
            <a:lstStyle/>
            <a:p>
              <a:pPr marL="0" lvl="0" indent="0" algn="l">
                <a:lnSpc>
                  <a:spcPts val="3320"/>
                </a:lnSpc>
              </a:pPr>
              <a:r>
                <a:rPr lang="en-US" sz="2765" b="1">
                  <a:solidFill>
                    <a:srgbClr val="252930"/>
                  </a:solidFill>
                  <a:latin typeface="Maven Pro Bold" panose="00000800000000000000"/>
                  <a:ea typeface="Maven Pro Bold" panose="00000800000000000000"/>
                  <a:cs typeface="Maven Pro Bold" panose="00000800000000000000"/>
                  <a:sym typeface="Maven Pro Bold" panose="00000800000000000000"/>
                </a:rPr>
                <a:t>Feature Engineering</a:t>
              </a:r>
              <a:endParaRPr lang="en-US" sz="2765" b="1">
                <a:solidFill>
                  <a:srgbClr val="25293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12" name="TextBox 12"/>
            <p:cNvSpPr txBox="1"/>
            <p:nvPr/>
          </p:nvSpPr>
          <p:spPr>
            <a:xfrm>
              <a:off x="0" y="841015"/>
              <a:ext cx="7901476" cy="2790363"/>
            </a:xfrm>
            <a:prstGeom prst="rect">
              <a:avLst/>
            </a:prstGeom>
          </p:spPr>
          <p:txBody>
            <a:bodyPr lIns="0" tIns="0" rIns="0" bIns="0" rtlCol="0" anchor="t">
              <a:spAutoFit/>
            </a:bodyPr>
            <a:lstStyle/>
            <a:p>
              <a:pPr marL="427990" lvl="1" indent="-213995" algn="l">
                <a:lnSpc>
                  <a:spcPts val="2775"/>
                </a:lnSpc>
                <a:buFont typeface="Arial" panose="020B0604020202020204"/>
                <a:buChar char="•"/>
              </a:pPr>
              <a:r>
                <a:rPr lang="en-US" sz="1980">
                  <a:solidFill>
                    <a:srgbClr val="252930"/>
                  </a:solidFill>
                  <a:latin typeface="Maven Pro" panose="00000500000000000000"/>
                  <a:ea typeface="Maven Pro" panose="00000500000000000000"/>
                  <a:cs typeface="Maven Pro" panose="00000500000000000000"/>
                  <a:sym typeface="Maven Pro" panose="00000500000000000000"/>
                </a:rPr>
                <a:t>title_length: Used to predict seniority.</a:t>
              </a:r>
              <a:endParaRPr lang="en-US" sz="1980">
                <a:solidFill>
                  <a:srgbClr val="252930"/>
                </a:solidFill>
                <a:latin typeface="Maven Pro" panose="00000500000000000000"/>
                <a:ea typeface="Maven Pro" panose="00000500000000000000"/>
                <a:cs typeface="Maven Pro" panose="00000500000000000000"/>
                <a:sym typeface="Maven Pro" panose="00000500000000000000"/>
              </a:endParaRPr>
            </a:p>
            <a:p>
              <a:pPr marL="427990" lvl="1" indent="-213995" algn="l">
                <a:lnSpc>
                  <a:spcPts val="2775"/>
                </a:lnSpc>
                <a:buFont typeface="Arial" panose="020B0604020202020204"/>
                <a:buChar char="•"/>
              </a:pPr>
              <a:r>
                <a:rPr lang="en-US" sz="1980">
                  <a:solidFill>
                    <a:srgbClr val="252930"/>
                  </a:solidFill>
                  <a:latin typeface="Maven Pro" panose="00000500000000000000"/>
                  <a:ea typeface="Maven Pro" panose="00000500000000000000"/>
                  <a:cs typeface="Maven Pro" panose="00000500000000000000"/>
                  <a:sym typeface="Maven Pro" panose="00000500000000000000"/>
                </a:rPr>
                <a:t>is_senior: Binary flag based on title.</a:t>
              </a:r>
              <a:endParaRPr lang="en-US" sz="1980">
                <a:solidFill>
                  <a:srgbClr val="252930"/>
                </a:solidFill>
                <a:latin typeface="Maven Pro" panose="00000500000000000000"/>
                <a:ea typeface="Maven Pro" panose="00000500000000000000"/>
                <a:cs typeface="Maven Pro" panose="00000500000000000000"/>
                <a:sym typeface="Maven Pro" panose="00000500000000000000"/>
              </a:endParaRPr>
            </a:p>
            <a:p>
              <a:pPr marL="427990" lvl="1" indent="-213995" algn="l">
                <a:lnSpc>
                  <a:spcPts val="2775"/>
                </a:lnSpc>
                <a:buFont typeface="Arial" panose="020B0604020202020204"/>
                <a:buChar char="•"/>
              </a:pPr>
              <a:r>
                <a:rPr lang="en-US" sz="1980">
                  <a:solidFill>
                    <a:srgbClr val="252930"/>
                  </a:solidFill>
                  <a:latin typeface="Maven Pro" panose="00000500000000000000"/>
                  <a:ea typeface="Maven Pro" panose="00000500000000000000"/>
                  <a:cs typeface="Maven Pro" panose="00000500000000000000"/>
                  <a:sym typeface="Maven Pro" panose="00000500000000000000"/>
                </a:rPr>
                <a:t>sentiment_score &amp; label: Polarity from tags using TextBlob.</a:t>
              </a:r>
              <a:endParaRPr lang="en-US" sz="1980">
                <a:solidFill>
                  <a:srgbClr val="252930"/>
                </a:solidFill>
                <a:latin typeface="Maven Pro" panose="00000500000000000000"/>
                <a:ea typeface="Maven Pro" panose="00000500000000000000"/>
                <a:cs typeface="Maven Pro" panose="00000500000000000000"/>
                <a:sym typeface="Maven Pro" panose="00000500000000000000"/>
              </a:endParaRPr>
            </a:p>
            <a:p>
              <a:pPr marL="427990" lvl="1" indent="-213995" algn="l">
                <a:lnSpc>
                  <a:spcPts val="2775"/>
                </a:lnSpc>
                <a:buFont typeface="Arial" panose="020B0604020202020204"/>
                <a:buChar char="•"/>
              </a:pPr>
              <a:r>
                <a:rPr lang="en-US" sz="1980">
                  <a:solidFill>
                    <a:srgbClr val="252930"/>
                  </a:solidFill>
                  <a:latin typeface="Maven Pro" panose="00000500000000000000"/>
                  <a:ea typeface="Maven Pro" panose="00000500000000000000"/>
                  <a:cs typeface="Maven Pro" panose="00000500000000000000"/>
                  <a:sym typeface="Maven Pro" panose="00000500000000000000"/>
                </a:rPr>
                <a:t>tag_count: Number of tags per listing.</a:t>
              </a:r>
              <a:endParaRPr lang="en-US" sz="1980">
                <a:solidFill>
                  <a:srgbClr val="252930"/>
                </a:solidFill>
                <a:latin typeface="Maven Pro" panose="00000500000000000000"/>
                <a:ea typeface="Maven Pro" panose="00000500000000000000"/>
                <a:cs typeface="Maven Pro" panose="00000500000000000000"/>
                <a:sym typeface="Maven Pro" panose="00000500000000000000"/>
              </a:endParaRPr>
            </a:p>
            <a:p>
              <a:pPr marL="427990" lvl="1" indent="-213995" algn="l">
                <a:lnSpc>
                  <a:spcPts val="2775"/>
                </a:lnSpc>
                <a:buFont typeface="Arial" panose="020B0604020202020204"/>
                <a:buChar char="•"/>
              </a:pPr>
              <a:r>
                <a:rPr lang="en-US" sz="1980">
                  <a:solidFill>
                    <a:srgbClr val="252930"/>
                  </a:solidFill>
                  <a:latin typeface="Maven Pro" panose="00000500000000000000"/>
                  <a:ea typeface="Maven Pro" panose="00000500000000000000"/>
                  <a:cs typeface="Maven Pro" panose="00000500000000000000"/>
                  <a:sym typeface="Maven Pro" panose="00000500000000000000"/>
                </a:rPr>
                <a:t>posting_day: Extracted weekday from date.</a:t>
              </a:r>
              <a:endParaRPr lang="en-US" sz="1980">
                <a:solidFill>
                  <a:srgbClr val="252930"/>
                </a:solidFill>
                <a:latin typeface="Maven Pro" panose="00000500000000000000"/>
                <a:ea typeface="Maven Pro" panose="00000500000000000000"/>
                <a:cs typeface="Maven Pro" panose="00000500000000000000"/>
                <a:sym typeface="Maven Pro" panose="00000500000000000000"/>
              </a:endParaRPr>
            </a:p>
          </p:txBody>
        </p:sp>
      </p:grpSp>
      <p:sp>
        <p:nvSpPr>
          <p:cNvPr id="13" name="TextBox 13"/>
          <p:cNvSpPr txBox="1"/>
          <p:nvPr/>
        </p:nvSpPr>
        <p:spPr>
          <a:xfrm>
            <a:off x="9144000" y="1894489"/>
            <a:ext cx="1402784" cy="1003300"/>
          </a:xfrm>
          <a:prstGeom prst="rect">
            <a:avLst/>
          </a:prstGeom>
        </p:spPr>
        <p:txBody>
          <a:bodyPr lIns="0" tIns="0" rIns="0" bIns="0" rtlCol="0" anchor="t">
            <a:spAutoFit/>
          </a:bodyPr>
          <a:lstStyle/>
          <a:p>
            <a:pPr algn="r">
              <a:lnSpc>
                <a:spcPts val="7700"/>
              </a:lnSpc>
            </a:pPr>
            <a:r>
              <a:rPr lang="en-US" sz="7000" b="1">
                <a:solidFill>
                  <a:srgbClr val="252930">
                    <a:alpha val="49804"/>
                  </a:srgbClr>
                </a:solidFill>
                <a:latin typeface="Maven Pro Bold" panose="00000800000000000000"/>
                <a:ea typeface="Maven Pro Bold" panose="00000800000000000000"/>
                <a:cs typeface="Maven Pro Bold" panose="00000800000000000000"/>
                <a:sym typeface="Maven Pro Bold" panose="00000800000000000000"/>
              </a:rPr>
              <a:t>01</a:t>
            </a:r>
            <a:endParaRPr lang="en-US" sz="7000" b="1">
              <a:solidFill>
                <a:srgbClr val="252930">
                  <a:alpha val="49804"/>
                </a:srgbClr>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14" name="TextBox 14"/>
          <p:cNvSpPr txBox="1"/>
          <p:nvPr/>
        </p:nvSpPr>
        <p:spPr>
          <a:xfrm>
            <a:off x="9144000" y="6333341"/>
            <a:ext cx="1402784" cy="1003300"/>
          </a:xfrm>
          <a:prstGeom prst="rect">
            <a:avLst/>
          </a:prstGeom>
        </p:spPr>
        <p:txBody>
          <a:bodyPr lIns="0" tIns="0" rIns="0" bIns="0" rtlCol="0" anchor="t">
            <a:spAutoFit/>
          </a:bodyPr>
          <a:lstStyle/>
          <a:p>
            <a:pPr algn="r">
              <a:lnSpc>
                <a:spcPts val="7700"/>
              </a:lnSpc>
            </a:pPr>
            <a:r>
              <a:rPr lang="en-US" sz="7000" b="1">
                <a:solidFill>
                  <a:srgbClr val="252930">
                    <a:alpha val="49804"/>
                  </a:srgbClr>
                </a:solidFill>
                <a:latin typeface="Maven Pro Bold" panose="00000800000000000000"/>
                <a:ea typeface="Maven Pro Bold" panose="00000800000000000000"/>
                <a:cs typeface="Maven Pro Bold" panose="00000800000000000000"/>
                <a:sym typeface="Maven Pro Bold" panose="00000800000000000000"/>
              </a:rPr>
              <a:t>02</a:t>
            </a:r>
            <a:endParaRPr lang="en-US" sz="7000" b="1">
              <a:solidFill>
                <a:srgbClr val="252930">
                  <a:alpha val="49804"/>
                </a:srgbClr>
              </a:solidFill>
              <a:latin typeface="Maven Pro Bold" panose="00000800000000000000"/>
              <a:ea typeface="Maven Pro Bold" panose="00000800000000000000"/>
              <a:cs typeface="Maven Pro Bold" panose="00000800000000000000"/>
              <a:sym typeface="Maven Pro Bold" panose="000008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p:nvPr/>
        </p:nvSpPr>
        <p:spPr>
          <a:xfrm>
            <a:off x="0" y="0"/>
            <a:ext cx="7884316" cy="10287000"/>
          </a:xfrm>
          <a:prstGeom prst="rect">
            <a:avLst/>
          </a:prstGeom>
          <a:solidFill>
            <a:srgbClr val="C0B3A0"/>
          </a:solidFill>
        </p:spPr>
        <p:txBody>
          <a:bodyPr/>
          <a:lstStyle/>
          <a:p>
            <a:endParaRPr lang="en-IN" sz="3600" b="1" dirty="0">
              <a:latin typeface="Times New Roman" panose="02020603050405020304" pitchFamily="18" charset="0"/>
              <a:cs typeface="Times New Roman" panose="02020603050405020304" pitchFamily="18" charset="0"/>
            </a:endParaRPr>
          </a:p>
          <a:p>
            <a:r>
              <a:rPr lang="en-IN" sz="3600" b="1" dirty="0">
                <a:latin typeface="Times New Roman" panose="02020603050405020304" pitchFamily="18" charset="0"/>
                <a:cs typeface="Times New Roman" panose="02020603050405020304" pitchFamily="18" charset="0"/>
              </a:rPr>
              <a:t>TECHNICAL IMPLEMENTATION</a:t>
            </a:r>
            <a:endParaRPr lang="en-IN" sz="3600" b="1" dirty="0">
              <a:latin typeface="Times New Roman" panose="02020603050405020304" pitchFamily="18" charset="0"/>
              <a:cs typeface="Times New Roman" panose="02020603050405020304" pitchFamily="18" charset="0"/>
            </a:endParaRPr>
          </a:p>
        </p:txBody>
      </p:sp>
      <p:sp>
        <p:nvSpPr>
          <p:cNvPr id="3" name="Freeform 3" descr="Green Shape"/>
          <p:cNvSpPr/>
          <p:nvPr/>
        </p:nvSpPr>
        <p:spPr>
          <a:xfrm>
            <a:off x="14210071" y="614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IN"/>
          </a:p>
        </p:txBody>
      </p:sp>
      <p:sp>
        <p:nvSpPr>
          <p:cNvPr id="6" name="TextBox 5"/>
          <p:cNvSpPr txBox="1"/>
          <p:nvPr/>
        </p:nvSpPr>
        <p:spPr>
          <a:xfrm>
            <a:off x="228600" y="1257300"/>
            <a:ext cx="7180658" cy="717119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project involved three core technical </a:t>
            </a:r>
            <a:r>
              <a:rPr lang="en-US" sz="2400" dirty="0">
                <a:latin typeface="Times New Roman" panose="02020603050405020304" pitchFamily="18" charset="0"/>
                <a:cs typeface="Times New Roman" panose="02020603050405020304" pitchFamily="18" charset="0"/>
              </a:rPr>
              <a:t>components: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Web Crawling : </a:t>
            </a: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a Python-based crawler using libraries such as requests, </a:t>
            </a:r>
            <a:r>
              <a:rPr lang="en-US" sz="2400" dirty="0" err="1">
                <a:latin typeface="Times New Roman" panose="02020603050405020304" pitchFamily="18" charset="0"/>
                <a:cs typeface="Times New Roman" panose="02020603050405020304" pitchFamily="18" charset="0"/>
              </a:rPr>
              <a:t>BeautifulSoup</a:t>
            </a:r>
            <a:r>
              <a:rPr lang="en-US" sz="2400" dirty="0">
                <a:latin typeface="Times New Roman" panose="02020603050405020304" pitchFamily="18" charset="0"/>
                <a:cs typeface="Times New Roman" panose="02020603050405020304" pitchFamily="18" charset="0"/>
              </a:rPr>
              <a:t>, or Selenium.</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Ensured all data was inserted directly into a database without intermediate files.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 Database Setup :</a:t>
            </a: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Used SQLite3 for simplicity and portability.</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Designed a jobs table to store all relevant fields: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SQL code  :</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id INTEGER PRIMARY KEY,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title TEXT, company TEXT,  location TEXT,  tags TEXT,  </a:t>
            </a:r>
            <a:r>
              <a:rPr lang="en-US" sz="2400" dirty="0" err="1">
                <a:latin typeface="Times New Roman" panose="02020603050405020304" pitchFamily="18" charset="0"/>
                <a:cs typeface="Times New Roman" panose="02020603050405020304" pitchFamily="18" charset="0"/>
              </a:rPr>
              <a:t>date_posted</a:t>
            </a:r>
            <a:r>
              <a:rPr lang="en-US" sz="2400" dirty="0">
                <a:latin typeface="Times New Roman" panose="02020603050405020304" pitchFamily="18" charset="0"/>
                <a:cs typeface="Times New Roman" panose="02020603050405020304" pitchFamily="18" charset="0"/>
              </a:rPr>
              <a:t> TEXT </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 Analytics in Python :</a:t>
            </a:r>
            <a:endParaRPr lang="en-US"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analyses were performed in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 using :  pandas for data manipulation  , matplotlib for visualization , </a:t>
            </a:r>
            <a:r>
              <a:rPr lang="en-US" sz="2400" dirty="0" err="1">
                <a:latin typeface="Times New Roman" panose="02020603050405020304" pitchFamily="18" charset="0"/>
                <a:cs typeface="Times New Roman" panose="02020603050405020304" pitchFamily="18" charset="0"/>
              </a:rPr>
              <a:t>TextBlob</a:t>
            </a:r>
            <a:r>
              <a:rPr lang="en-US" sz="2400" dirty="0">
                <a:latin typeface="Times New Roman" panose="02020603050405020304" pitchFamily="18" charset="0"/>
                <a:cs typeface="Times New Roman" panose="02020603050405020304" pitchFamily="18" charset="0"/>
              </a:rPr>
              <a:t> for sentiment analysis , </a:t>
            </a:r>
            <a:r>
              <a:rPr lang="en-US" sz="2400" dirty="0" err="1">
                <a:latin typeface="Times New Roman" panose="02020603050405020304" pitchFamily="18" charset="0"/>
                <a:cs typeface="Times New Roman" panose="02020603050405020304" pitchFamily="18" charset="0"/>
              </a:rPr>
              <a:t>statsmodels</a:t>
            </a:r>
            <a:r>
              <a:rPr lang="en-US" sz="2400" dirty="0">
                <a:latin typeface="Times New Roman" panose="02020603050405020304" pitchFamily="18" charset="0"/>
                <a:cs typeface="Times New Roman" panose="02020603050405020304" pitchFamily="18" charset="0"/>
              </a:rPr>
              <a:t> for regression modeling.</a:t>
            </a:r>
            <a:endParaRPr lang="en-IN" sz="2400" dirty="0">
              <a:latin typeface="Times New Roman" panose="02020603050405020304" pitchFamily="18" charset="0"/>
              <a:cs typeface="Times New Roman" panose="02020603050405020304" pitchFamily="18" charset="0"/>
            </a:endParaRPr>
          </a:p>
        </p:txBody>
      </p:sp>
      <p:pic>
        <p:nvPicPr>
          <p:cNvPr id="13" name="Picture 12" descr="A hand typing on a keyboard&#10;&#10;AI-generated content may be incorrect."/>
          <p:cNvPicPr>
            <a:picLocks noChangeAspect="1"/>
          </p:cNvPicPr>
          <p:nvPr/>
        </p:nvPicPr>
        <p:blipFill>
          <a:blip r:embed="rId3">
            <a:extLst>
              <a:ext uri="{28A0092B-C50C-407E-A947-70E740481C1C}">
                <a14:useLocalDpi xmlns:a14="http://schemas.microsoft.com/office/drawing/2010/main" val="0"/>
              </a:ext>
            </a:extLst>
          </a:blip>
          <a:srcRect l="52058" t="2247" r="-826" b="-1104"/>
          <a:stretch>
            <a:fillRect/>
          </a:stretch>
        </p:blipFill>
        <p:spPr>
          <a:xfrm>
            <a:off x="8346286" y="342900"/>
            <a:ext cx="5893377" cy="6324600"/>
          </a:xfrm>
          <a:prstGeom prst="rect">
            <a:avLst/>
          </a:prstGeom>
        </p:spPr>
      </p:pic>
      <p:pic>
        <p:nvPicPr>
          <p:cNvPr id="15" name="Picture 14" descr="A person sitting at a desk with a magnifying glass&#10;&#10;AI-generated content may be incorrec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15800" y="4013405"/>
            <a:ext cx="5502454" cy="5981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descr="Green Shape"/>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IN"/>
          </a:p>
        </p:txBody>
      </p:sp>
      <p:sp>
        <p:nvSpPr>
          <p:cNvPr id="3" name="Freeform 3" descr="Dot "/>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descr="Dot "/>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5" name="Freeform 5"/>
          <p:cNvSpPr/>
          <p:nvPr/>
        </p:nvSpPr>
        <p:spPr>
          <a:xfrm>
            <a:off x="271999" y="2508848"/>
            <a:ext cx="7908899" cy="5269304"/>
          </a:xfrm>
          <a:custGeom>
            <a:avLst/>
            <a:gdLst/>
            <a:ahLst/>
            <a:cxnLst/>
            <a:rect l="l" t="t" r="r" b="b"/>
            <a:pathLst>
              <a:path w="7908899" h="5269304">
                <a:moveTo>
                  <a:pt x="0" y="0"/>
                </a:moveTo>
                <a:lnTo>
                  <a:pt x="7908899" y="0"/>
                </a:lnTo>
                <a:lnTo>
                  <a:pt x="7908899" y="5269304"/>
                </a:lnTo>
                <a:lnTo>
                  <a:pt x="0" y="5269304"/>
                </a:lnTo>
                <a:lnTo>
                  <a:pt x="0" y="0"/>
                </a:lnTo>
                <a:close/>
              </a:path>
            </a:pathLst>
          </a:custGeom>
          <a:blipFill>
            <a:blip r:embed="rId7"/>
            <a:stretch>
              <a:fillRect/>
            </a:stretch>
          </a:blipFill>
        </p:spPr>
        <p:txBody>
          <a:bodyPr/>
          <a:lstStyle/>
          <a:p>
            <a:endParaRPr lang="en-IN"/>
          </a:p>
        </p:txBody>
      </p:sp>
      <p:sp>
        <p:nvSpPr>
          <p:cNvPr id="6" name="TextBox 6"/>
          <p:cNvSpPr txBox="1"/>
          <p:nvPr/>
        </p:nvSpPr>
        <p:spPr>
          <a:xfrm>
            <a:off x="9377373" y="1060573"/>
            <a:ext cx="7767627" cy="2762250"/>
          </a:xfrm>
          <a:prstGeom prst="rect">
            <a:avLst/>
          </a:prstGeom>
        </p:spPr>
        <p:txBody>
          <a:bodyPr lIns="0" tIns="0" rIns="0" bIns="0" rtlCol="0" anchor="t">
            <a:spAutoFit/>
          </a:bodyPr>
          <a:lstStyle/>
          <a:p>
            <a:pPr marL="0" lvl="0" indent="0" algn="l">
              <a:lnSpc>
                <a:spcPts val="10800"/>
              </a:lnSpc>
            </a:pPr>
            <a:r>
              <a:rPr lang="en-US" sz="9000" b="1">
                <a:solidFill>
                  <a:srgbClr val="252930"/>
                </a:solidFill>
                <a:latin typeface="Maven Pro Bold" panose="00000800000000000000"/>
                <a:ea typeface="Maven Pro Bold" panose="00000800000000000000"/>
                <a:cs typeface="Maven Pro Bold" panose="00000800000000000000"/>
                <a:sym typeface="Maven Pro Bold" panose="00000800000000000000"/>
              </a:rPr>
              <a:t>TOP HIRING COMPANIES</a:t>
            </a:r>
            <a:endParaRPr lang="en-US" sz="9000" b="1">
              <a:solidFill>
                <a:srgbClr val="25293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7" name="TextBox 7"/>
          <p:cNvSpPr txBox="1"/>
          <p:nvPr/>
        </p:nvSpPr>
        <p:spPr>
          <a:xfrm>
            <a:off x="9377373" y="4478895"/>
            <a:ext cx="7767627" cy="4467225"/>
          </a:xfrm>
          <a:prstGeom prst="rect">
            <a:avLst/>
          </a:prstGeom>
        </p:spPr>
        <p:txBody>
          <a:bodyPr lIns="0" tIns="0" rIns="0" bIns="0" rtlCol="0" anchor="t">
            <a:spAutoFit/>
          </a:bodyPr>
          <a:lstStyle/>
          <a:p>
            <a:pPr marL="0" lvl="0" indent="0" algn="l">
              <a:lnSpc>
                <a:spcPts val="3900"/>
              </a:lnSpc>
            </a:pPr>
            <a:r>
              <a:rPr lang="en-US" sz="3000">
                <a:solidFill>
                  <a:srgbClr val="252930"/>
                </a:solidFill>
                <a:latin typeface="Maven Pro" panose="00000500000000000000"/>
                <a:ea typeface="Maven Pro" panose="00000500000000000000"/>
                <a:cs typeface="Maven Pro" panose="00000500000000000000"/>
                <a:sym typeface="Maven Pro" panose="00000500000000000000"/>
              </a:rPr>
              <a:t>This chart showcases the top 10 companies with the highest number of remote job postings on RemoteOK.io, reflecting strong hiring activity in sectors like SaaS, fintech, and developer tooling. These companies consistently seek remote tech talent, making them valuable targets for job seekers aiming to align with high-demand employers in the remote job market.</a:t>
            </a:r>
            <a:endParaRPr lang="en-US" sz="3000">
              <a:solidFill>
                <a:srgbClr val="252930"/>
              </a:solidFill>
              <a:latin typeface="Maven Pro" panose="00000500000000000000"/>
              <a:ea typeface="Maven Pro" panose="00000500000000000000"/>
              <a:cs typeface="Maven Pro" panose="00000500000000000000"/>
              <a:sym typeface="Maven Pro" panose="00000500000000000000"/>
            </a:endParaRPr>
          </a:p>
        </p:txBody>
      </p:sp>
      <p:sp>
        <p:nvSpPr>
          <p:cNvPr id="8" name="AutoShape 8"/>
          <p:cNvSpPr/>
          <p:nvPr/>
        </p:nvSpPr>
        <p:spPr>
          <a:xfrm>
            <a:off x="9256123" y="4138612"/>
            <a:ext cx="8384422" cy="0"/>
          </a:xfrm>
          <a:prstGeom prst="line">
            <a:avLst/>
          </a:prstGeom>
          <a:ln w="104775" cap="flat">
            <a:solidFill>
              <a:srgbClr val="C0B3A0"/>
            </a:solidFill>
            <a:prstDash val="solid"/>
            <a:headEnd type="none" w="sm" len="sm"/>
            <a:tailEnd type="none" w="sm" len="sm"/>
          </a:ln>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AutoShape 2"/>
          <p:cNvSpPr/>
          <p:nvPr/>
        </p:nvSpPr>
        <p:spPr>
          <a:xfrm>
            <a:off x="1028700" y="4271760"/>
            <a:ext cx="5411407" cy="0"/>
          </a:xfrm>
          <a:prstGeom prst="line">
            <a:avLst/>
          </a:prstGeom>
          <a:ln w="19050" cap="flat">
            <a:solidFill>
              <a:srgbClr val="000000"/>
            </a:solidFill>
            <a:prstDash val="solid"/>
            <a:headEnd type="none" w="sm" len="sm"/>
            <a:tailEnd type="none" w="sm" len="sm"/>
          </a:ln>
        </p:spPr>
        <p:txBody>
          <a:bodyPr/>
          <a:lstStyle/>
          <a:p>
            <a:endParaRPr lang="en-IN"/>
          </a:p>
        </p:txBody>
      </p:sp>
      <p:sp>
        <p:nvSpPr>
          <p:cNvPr id="3" name="Freeform 3"/>
          <p:cNvSpPr/>
          <p:nvPr/>
        </p:nvSpPr>
        <p:spPr>
          <a:xfrm>
            <a:off x="9144000" y="4262235"/>
            <a:ext cx="9206144" cy="4996065"/>
          </a:xfrm>
          <a:custGeom>
            <a:avLst/>
            <a:gdLst/>
            <a:ahLst/>
            <a:cxnLst/>
            <a:rect l="l" t="t" r="r" b="b"/>
            <a:pathLst>
              <a:path w="9206144" h="4996065">
                <a:moveTo>
                  <a:pt x="0" y="0"/>
                </a:moveTo>
                <a:lnTo>
                  <a:pt x="9206144" y="0"/>
                </a:lnTo>
                <a:lnTo>
                  <a:pt x="9206144" y="4996065"/>
                </a:lnTo>
                <a:lnTo>
                  <a:pt x="0" y="4996065"/>
                </a:lnTo>
                <a:lnTo>
                  <a:pt x="0" y="0"/>
                </a:lnTo>
                <a:close/>
              </a:path>
            </a:pathLst>
          </a:custGeom>
          <a:blipFill>
            <a:blip r:embed="rId1"/>
            <a:stretch>
              <a:fillRect/>
            </a:stretch>
          </a:blipFill>
        </p:spPr>
        <p:txBody>
          <a:bodyPr/>
          <a:lstStyle/>
          <a:p>
            <a:endParaRPr lang="en-IN"/>
          </a:p>
        </p:txBody>
      </p:sp>
      <p:sp>
        <p:nvSpPr>
          <p:cNvPr id="4" name="TextBox 4"/>
          <p:cNvSpPr txBox="1"/>
          <p:nvPr/>
        </p:nvSpPr>
        <p:spPr>
          <a:xfrm>
            <a:off x="1028700" y="1945309"/>
            <a:ext cx="10138208" cy="1394303"/>
          </a:xfrm>
          <a:prstGeom prst="rect">
            <a:avLst/>
          </a:prstGeom>
        </p:spPr>
        <p:txBody>
          <a:bodyPr lIns="0" tIns="0" rIns="0" bIns="0" rtlCol="0" anchor="t">
            <a:spAutoFit/>
          </a:bodyPr>
          <a:lstStyle/>
          <a:p>
            <a:pPr marL="0" lvl="0" indent="0" algn="l">
              <a:lnSpc>
                <a:spcPts val="5260"/>
              </a:lnSpc>
              <a:spcBef>
                <a:spcPct val="0"/>
              </a:spcBef>
            </a:pPr>
            <a:r>
              <a:rPr lang="en-US" sz="5845" b="1" u="none" strike="noStrike">
                <a:solidFill>
                  <a:srgbClr val="000000"/>
                </a:solidFill>
                <a:latin typeface="Maven Pro Bold" panose="00000800000000000000"/>
                <a:ea typeface="Maven Pro Bold" panose="00000800000000000000"/>
                <a:cs typeface="Maven Pro Bold" panose="00000800000000000000"/>
                <a:sym typeface="Maven Pro Bold" panose="00000800000000000000"/>
              </a:rPr>
              <a:t>LOGISTIC REGRESSION – SENIOR ROLE PREDICTION</a:t>
            </a:r>
            <a:endParaRPr lang="en-US" sz="5845" b="1" u="none" strike="noStrike">
              <a:solidFill>
                <a:srgbClr val="00000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5" name="TextBox 5"/>
          <p:cNvSpPr txBox="1"/>
          <p:nvPr/>
        </p:nvSpPr>
        <p:spPr>
          <a:xfrm>
            <a:off x="1028700" y="4831718"/>
            <a:ext cx="7835900" cy="4173496"/>
          </a:xfrm>
          <a:prstGeom prst="rect">
            <a:avLst/>
          </a:prstGeom>
        </p:spPr>
        <p:txBody>
          <a:bodyPr lIns="0" tIns="0" rIns="0" bIns="0" rtlCol="0" anchor="t">
            <a:spAutoFit/>
          </a:bodyPr>
          <a:lstStyle/>
          <a:p>
            <a:pPr marL="472440" lvl="1" indent="-236220" algn="l">
              <a:lnSpc>
                <a:spcPts val="3065"/>
              </a:lnSpc>
              <a:buFont typeface="Arial" panose="020B0604020202020204"/>
              <a:buChar char="•"/>
            </a:pPr>
            <a:r>
              <a:rPr lang="en-US" sz="2190" u="none" strike="noStrike">
                <a:solidFill>
                  <a:srgbClr val="000000"/>
                </a:solidFill>
                <a:latin typeface="Open Sans" panose="020B0606030504020204"/>
                <a:ea typeface="Open Sans" panose="020B0606030504020204"/>
                <a:cs typeface="Open Sans" panose="020B0606030504020204"/>
                <a:sym typeface="Open Sans" panose="020B0606030504020204"/>
              </a:rPr>
              <a:t>LOGISTIC REGRESSION WAS USED TO PREDICT IF A JOB IS “SENIOR” BASED ON TITLE LENGTH.</a:t>
            </a:r>
            <a:endParaRPr lang="en-US" sz="2190" u="none" strike="noStrike">
              <a:solidFill>
                <a:srgbClr val="000000"/>
              </a:solidFill>
              <a:latin typeface="Open Sans" panose="020B0606030504020204"/>
              <a:ea typeface="Open Sans" panose="020B0606030504020204"/>
              <a:cs typeface="Open Sans" panose="020B0606030504020204"/>
              <a:sym typeface="Open Sans" panose="020B0606030504020204"/>
            </a:endParaRPr>
          </a:p>
          <a:p>
            <a:pPr marL="472440" lvl="1" indent="-236220" algn="l">
              <a:lnSpc>
                <a:spcPts val="3065"/>
              </a:lnSpc>
              <a:buFont typeface="Arial" panose="020B0604020202020204"/>
              <a:buChar char="•"/>
            </a:pPr>
            <a:r>
              <a:rPr lang="en-US" sz="2190" u="none" strike="noStrike">
                <a:solidFill>
                  <a:srgbClr val="000000"/>
                </a:solidFill>
                <a:latin typeface="Open Sans" panose="020B0606030504020204"/>
                <a:ea typeface="Open Sans" panose="020B0606030504020204"/>
                <a:cs typeface="Open Sans" panose="020B0606030504020204"/>
                <a:sym typeface="Open Sans" panose="020B0606030504020204"/>
              </a:rPr>
              <a:t>FOR EACH ADDITIONAL CHARACTER IN THE JOB TITLE, THE LIKELIHOOD OF IT BEING A SENIOR ROLE INCREASES.</a:t>
            </a:r>
            <a:endParaRPr lang="en-US" sz="2190" u="none" strike="noStrike">
              <a:solidFill>
                <a:srgbClr val="000000"/>
              </a:solidFill>
              <a:latin typeface="Open Sans" panose="020B0606030504020204"/>
              <a:ea typeface="Open Sans" panose="020B0606030504020204"/>
              <a:cs typeface="Open Sans" panose="020B0606030504020204"/>
              <a:sym typeface="Open Sans" panose="020B0606030504020204"/>
            </a:endParaRPr>
          </a:p>
          <a:p>
            <a:pPr marL="472440" lvl="1" indent="-236220" algn="l">
              <a:lnSpc>
                <a:spcPts val="3065"/>
              </a:lnSpc>
              <a:buFont typeface="Arial" panose="020B0604020202020204"/>
              <a:buChar char="•"/>
            </a:pPr>
            <a:r>
              <a:rPr lang="en-US" sz="2190" u="none" strike="noStrike">
                <a:solidFill>
                  <a:srgbClr val="000000"/>
                </a:solidFill>
                <a:latin typeface="Open Sans" panose="020B0606030504020204"/>
                <a:ea typeface="Open Sans" panose="020B0606030504020204"/>
                <a:cs typeface="Open Sans" panose="020B0606030504020204"/>
                <a:sym typeface="Open Sans" panose="020B0606030504020204"/>
              </a:rPr>
              <a:t>COEFFICIENT FOR TITLE_LENGTH = 0.0517</a:t>
            </a:r>
            <a:endParaRPr lang="en-US" sz="2190" u="none" strike="noStrike">
              <a:solidFill>
                <a:srgbClr val="000000"/>
              </a:solidFill>
              <a:latin typeface="Open Sans" panose="020B0606030504020204"/>
              <a:ea typeface="Open Sans" panose="020B0606030504020204"/>
              <a:cs typeface="Open Sans" panose="020B0606030504020204"/>
              <a:sym typeface="Open Sans" panose="020B0606030504020204"/>
            </a:endParaRPr>
          </a:p>
          <a:p>
            <a:pPr marL="472440" lvl="1" indent="-236220" algn="l">
              <a:lnSpc>
                <a:spcPts val="3065"/>
              </a:lnSpc>
              <a:buFont typeface="Arial" panose="020B0604020202020204"/>
              <a:buChar char="•"/>
            </a:pPr>
            <a:r>
              <a:rPr lang="en-US" sz="2190" u="none" strike="noStrike">
                <a:solidFill>
                  <a:srgbClr val="000000"/>
                </a:solidFill>
                <a:latin typeface="Open Sans" panose="020B0606030504020204"/>
                <a:ea typeface="Open Sans" panose="020B0606030504020204"/>
                <a:cs typeface="Open Sans" panose="020B0606030504020204"/>
                <a:sym typeface="Open Sans" panose="020B0606030504020204"/>
              </a:rPr>
              <a:t>RESULT IS STATISTICALLY SIGNIFICANT (P-VALUE &lt; 0.001)</a:t>
            </a:r>
            <a:endParaRPr lang="en-US" sz="2190" u="none" strike="noStrike">
              <a:solidFill>
                <a:srgbClr val="000000"/>
              </a:solidFill>
              <a:latin typeface="Open Sans" panose="020B0606030504020204"/>
              <a:ea typeface="Open Sans" panose="020B0606030504020204"/>
              <a:cs typeface="Open Sans" panose="020B0606030504020204"/>
              <a:sym typeface="Open Sans" panose="020B0606030504020204"/>
            </a:endParaRPr>
          </a:p>
          <a:p>
            <a:pPr marL="472440" lvl="1" indent="-236220" algn="l">
              <a:lnSpc>
                <a:spcPts val="3065"/>
              </a:lnSpc>
              <a:buFont typeface="Arial" panose="020B0604020202020204"/>
              <a:buChar char="•"/>
            </a:pPr>
            <a:r>
              <a:rPr lang="en-US" sz="2190" u="none" strike="noStrike">
                <a:solidFill>
                  <a:srgbClr val="000000"/>
                </a:solidFill>
                <a:latin typeface="Open Sans" panose="020B0606030504020204"/>
                <a:ea typeface="Open Sans" panose="020B0606030504020204"/>
                <a:cs typeface="Open Sans" panose="020B0606030504020204"/>
                <a:sym typeface="Open Sans" panose="020B0606030504020204"/>
              </a:rPr>
              <a:t>LONGER TITLES ARE STRONGLY ASSOCIATED WITH SENIOR-LEVEL ROLES.</a:t>
            </a:r>
            <a:endParaRPr lang="en-US" sz="2190" u="none" strike="noStrike">
              <a:solidFill>
                <a:srgbClr val="000000"/>
              </a:solidFill>
              <a:latin typeface="Open Sans" panose="020B0606030504020204"/>
              <a:ea typeface="Open Sans" panose="020B0606030504020204"/>
              <a:cs typeface="Open Sans" panose="020B0606030504020204"/>
              <a:sym typeface="Open Sans" panose="020B0606030504020204"/>
            </a:endParaRPr>
          </a:p>
          <a:p>
            <a:pPr marL="472440" lvl="1" indent="-236220" algn="l">
              <a:lnSpc>
                <a:spcPts val="3065"/>
              </a:lnSpc>
              <a:buFont typeface="Arial" panose="020B0604020202020204"/>
              <a:buChar char="•"/>
            </a:pPr>
            <a:r>
              <a:rPr lang="en-US" sz="2190" u="none" strike="noStrike">
                <a:solidFill>
                  <a:srgbClr val="000000"/>
                </a:solidFill>
                <a:latin typeface="Open Sans" panose="020B0606030504020204"/>
                <a:ea typeface="Open Sans" panose="020B0606030504020204"/>
                <a:cs typeface="Open Sans" panose="020B0606030504020204"/>
                <a:sym typeface="Open Sans" panose="020B0606030504020204"/>
              </a:rPr>
              <a:t>THE MODEL SHOWS A MODEST BUT MEANINGFUL FIT (PSEUDO R² = 0.031)</a:t>
            </a:r>
            <a:endParaRPr lang="en-US" sz="2190" u="none" strike="noStrike">
              <a:solidFill>
                <a:srgbClr val="000000"/>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descr="Green Shape"/>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IN"/>
          </a:p>
        </p:txBody>
      </p:sp>
      <p:sp>
        <p:nvSpPr>
          <p:cNvPr id="3" name="Freeform 3" descr="Dot "/>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descr="Dot "/>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5" name="Freeform 5"/>
          <p:cNvSpPr/>
          <p:nvPr/>
        </p:nvSpPr>
        <p:spPr>
          <a:xfrm>
            <a:off x="3396783" y="514350"/>
            <a:ext cx="11494434" cy="5718481"/>
          </a:xfrm>
          <a:custGeom>
            <a:avLst/>
            <a:gdLst/>
            <a:ahLst/>
            <a:cxnLst/>
            <a:rect l="l" t="t" r="r" b="b"/>
            <a:pathLst>
              <a:path w="11494434" h="5718481">
                <a:moveTo>
                  <a:pt x="0" y="0"/>
                </a:moveTo>
                <a:lnTo>
                  <a:pt x="11494434" y="0"/>
                </a:lnTo>
                <a:lnTo>
                  <a:pt x="11494434" y="5718481"/>
                </a:lnTo>
                <a:lnTo>
                  <a:pt x="0" y="5718481"/>
                </a:lnTo>
                <a:lnTo>
                  <a:pt x="0" y="0"/>
                </a:lnTo>
                <a:close/>
              </a:path>
            </a:pathLst>
          </a:custGeom>
          <a:blipFill>
            <a:blip r:embed="rId7"/>
            <a:stretch>
              <a:fillRect/>
            </a:stretch>
          </a:blipFill>
        </p:spPr>
        <p:txBody>
          <a:bodyPr/>
          <a:lstStyle/>
          <a:p>
            <a:endParaRPr lang="en-IN"/>
          </a:p>
        </p:txBody>
      </p:sp>
      <p:sp>
        <p:nvSpPr>
          <p:cNvPr id="6" name="TextBox 6"/>
          <p:cNvSpPr txBox="1"/>
          <p:nvPr/>
        </p:nvSpPr>
        <p:spPr>
          <a:xfrm>
            <a:off x="10851126" y="6698426"/>
            <a:ext cx="5682615" cy="2091147"/>
          </a:xfrm>
          <a:prstGeom prst="rect">
            <a:avLst/>
          </a:prstGeom>
        </p:spPr>
        <p:txBody>
          <a:bodyPr lIns="0" tIns="0" rIns="0" bIns="0" rtlCol="0" anchor="t">
            <a:spAutoFit/>
          </a:bodyPr>
          <a:lstStyle/>
          <a:p>
            <a:pPr marL="0" lvl="0" indent="0" algn="l">
              <a:lnSpc>
                <a:spcPts val="3370"/>
              </a:lnSpc>
            </a:pPr>
            <a:r>
              <a:rPr lang="en-US" sz="2590">
                <a:solidFill>
                  <a:srgbClr val="252930"/>
                </a:solidFill>
                <a:latin typeface="Maven Pro" panose="00000500000000000000"/>
                <a:ea typeface="Maven Pro" panose="00000500000000000000"/>
                <a:cs typeface="Maven Pro" panose="00000500000000000000"/>
                <a:sym typeface="Maven Pro" panose="00000500000000000000"/>
              </a:rPr>
              <a:t>This chart tracks the daily volume of job postings over time. Peaks indicate days with major hiring activity, helping identify potential recruitment cycles or campaign launches.</a:t>
            </a:r>
            <a:endParaRPr lang="en-US" sz="2590">
              <a:solidFill>
                <a:srgbClr val="252930"/>
              </a:solidFill>
              <a:latin typeface="Maven Pro" panose="00000500000000000000"/>
              <a:ea typeface="Maven Pro" panose="00000500000000000000"/>
              <a:cs typeface="Maven Pro" panose="00000500000000000000"/>
              <a:sym typeface="Maven Pro" panose="00000500000000000000"/>
            </a:endParaRPr>
          </a:p>
        </p:txBody>
      </p:sp>
      <p:sp>
        <p:nvSpPr>
          <p:cNvPr id="7" name="TextBox 7"/>
          <p:cNvSpPr txBox="1"/>
          <p:nvPr/>
        </p:nvSpPr>
        <p:spPr>
          <a:xfrm>
            <a:off x="1028700" y="6831776"/>
            <a:ext cx="7657549" cy="1594162"/>
          </a:xfrm>
          <a:prstGeom prst="rect">
            <a:avLst/>
          </a:prstGeom>
        </p:spPr>
        <p:txBody>
          <a:bodyPr lIns="0" tIns="0" rIns="0" bIns="0" rtlCol="0" anchor="t">
            <a:spAutoFit/>
          </a:bodyPr>
          <a:lstStyle/>
          <a:p>
            <a:pPr marL="0" lvl="0" indent="0" algn="l">
              <a:lnSpc>
                <a:spcPts val="6135"/>
              </a:lnSpc>
            </a:pPr>
            <a:r>
              <a:rPr lang="en-US" sz="6135" b="1">
                <a:solidFill>
                  <a:srgbClr val="252930"/>
                </a:solidFill>
                <a:latin typeface="Maven Pro Bold" panose="00000800000000000000"/>
                <a:ea typeface="Maven Pro Bold" panose="00000800000000000000"/>
                <a:cs typeface="Maven Pro Bold" panose="00000800000000000000"/>
                <a:sym typeface="Maven Pro Bold" panose="00000800000000000000"/>
              </a:rPr>
              <a:t>JOB POSTING FREQUENCY BY DAY</a:t>
            </a:r>
            <a:endParaRPr lang="en-US" sz="6135" b="1">
              <a:solidFill>
                <a:srgbClr val="252930"/>
              </a:solidFill>
              <a:latin typeface="Maven Pro Bold" panose="00000800000000000000"/>
              <a:ea typeface="Maven Pro Bold" panose="00000800000000000000"/>
              <a:cs typeface="Maven Pro Bold" panose="00000800000000000000"/>
              <a:sym typeface="Maven Pro Bold" panose="000008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4962</Words>
  <Application>WPS Presentation</Application>
  <PresentationFormat>Custom</PresentationFormat>
  <Paragraphs>118</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Maven Pro Bold</vt:lpstr>
      <vt:lpstr>Maven Pro</vt:lpstr>
      <vt:lpstr>Times New Roman</vt:lpstr>
      <vt:lpstr>Arial</vt:lpstr>
      <vt:lpstr>Open Sans</vt:lpstr>
      <vt:lpstr>Canva Sans Bold</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Listings Analysis</dc:title>
  <dc:creator/>
  <cp:lastModifiedBy>jyost</cp:lastModifiedBy>
  <cp:revision>3</cp:revision>
  <dcterms:created xsi:type="dcterms:W3CDTF">2006-08-16T00:00:00Z</dcterms:created>
  <dcterms:modified xsi:type="dcterms:W3CDTF">2025-05-14T20:29:00Z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38EA8812278C447C93B330215036B648_12</vt:lpwstr>
  </property>
  <property fmtid="{D5CDD505-2E9C-101B-9397-08002B2CF9AE}" pid="3" name="KSOProductBuildVer">
    <vt:lpwstr>1033-12.2.0.19307</vt:lpwstr>
  </property>
</Properties>
</file>