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4"/>
  </p:sldMasterIdLst>
  <p:sldIdLst>
    <p:sldId id="282" r:id="rId5"/>
    <p:sldId id="287" r:id="rId6"/>
    <p:sldId id="283" r:id="rId7"/>
    <p:sldId id="285" r:id="rId8"/>
    <p:sldId id="286"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700B82-1AB7-4E2D-BB8A-1A6447D218FA}">
          <p14:sldIdLst>
            <p14:sldId id="282"/>
            <p14:sldId id="287"/>
          </p14:sldIdLst>
        </p14:section>
        <p14:section name="Untitled Section" id="{3FF481D1-C375-4C95-8E96-57F3D82950C4}">
          <p14:sldIdLst>
            <p14:sldId id="283"/>
            <p14:sldId id="285"/>
            <p14:sldId id="286"/>
          </p14:sldIdLst>
        </p14:section>
        <p14:section name="Untitled Section" id="{092F6A7A-C24B-459B-83FE-7B8023418825}">
          <p14:sldIdLst>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9:44:16.621"/>
    </inkml:context>
    <inkml:brush xml:id="br0">
      <inkml:brushProperty name="width" value="0.025" units="cm"/>
      <inkml:brushProperty name="height" value="0.025" units="cm"/>
    </inkml:brush>
  </inkml:definitions>
  <inkml:trace contextRef="#ctx0" brushRef="#br0">1 1 24575,'5'0'0,"1"0"-8191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9:44:20.659"/>
    </inkml:context>
    <inkml:brush xml:id="br0">
      <inkml:brushProperty name="width" value="0.025" units="cm"/>
      <inkml:brushProperty name="height" value="0.02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72734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28199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073ED0CC-082F-4160-86E5-0D6041F12778}" type="datetime1">
              <a:rPr lang="en-US" smtClean="0"/>
              <a:t>6/30/2025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46139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200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CAE507A8-A5CF-4D38-AB86-7EDDA87A85D4}" type="datetime1">
              <a:rPr lang="en-US" smtClean="0"/>
              <a:t>6/30/2025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002143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6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117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80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844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8964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6/30/2025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542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073ED0CC-082F-4160-86E5-0D6041F12778}" type="datetime1">
              <a:rPr lang="en-US" smtClean="0"/>
              <a:t>6/30/2025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161871"/>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7.jp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5659-76D2-18EC-4E45-8B036F7EAA0D}"/>
              </a:ext>
            </a:extLst>
          </p:cNvPr>
          <p:cNvSpPr>
            <a:spLocks noGrp="1"/>
          </p:cNvSpPr>
          <p:nvPr>
            <p:ph type="title"/>
          </p:nvPr>
        </p:nvSpPr>
        <p:spPr>
          <a:xfrm>
            <a:off x="4077504" y="282724"/>
            <a:ext cx="6185701" cy="1508760"/>
          </a:xfrm>
        </p:spPr>
        <p:txBody>
          <a:bodyPr>
            <a:normAutofit/>
          </a:bodyPr>
          <a:lstStyle/>
          <a:p>
            <a:r>
              <a:rPr lang="en-US" dirty="0"/>
              <a:t>ATLIQ hardware </a:t>
            </a:r>
            <a:br>
              <a:rPr lang="en-US" dirty="0"/>
            </a:br>
            <a:r>
              <a:rPr lang="en-US" dirty="0"/>
              <a:t>Business Insights 3</a:t>
            </a:r>
            <a:r>
              <a:rPr lang="en-IN" dirty="0"/>
              <a:t>60°</a:t>
            </a:r>
          </a:p>
        </p:txBody>
      </p:sp>
      <p:pic>
        <p:nvPicPr>
          <p:cNvPr id="5" name="Content Placeholder 4">
            <a:extLst>
              <a:ext uri="{FF2B5EF4-FFF2-40B4-BE49-F238E27FC236}">
                <a16:creationId xmlns:a16="http://schemas.microsoft.com/office/drawing/2014/main" id="{5575A5C3-D181-7D71-BCC9-053CD807597C}"/>
              </a:ext>
            </a:extLst>
          </p:cNvPr>
          <p:cNvPicPr>
            <a:picLocks noGrp="1" noChangeAspect="1"/>
          </p:cNvPicPr>
          <p:nvPr>
            <p:ph idx="1"/>
          </p:nvPr>
        </p:nvPicPr>
        <p:blipFill>
          <a:blip r:embed="rId2"/>
          <a:stretch>
            <a:fillRect/>
          </a:stretch>
        </p:blipFill>
        <p:spPr>
          <a:xfrm>
            <a:off x="2967036" y="505489"/>
            <a:ext cx="940332" cy="920188"/>
          </a:xfrm>
        </p:spPr>
      </p:pic>
      <p:sp>
        <p:nvSpPr>
          <p:cNvPr id="8" name="TextBox 7">
            <a:extLst>
              <a:ext uri="{FF2B5EF4-FFF2-40B4-BE49-F238E27FC236}">
                <a16:creationId xmlns:a16="http://schemas.microsoft.com/office/drawing/2014/main" id="{569F3683-D787-59C0-9DA2-2FF5EC63DEA2}"/>
              </a:ext>
            </a:extLst>
          </p:cNvPr>
          <p:cNvSpPr txBox="1"/>
          <p:nvPr/>
        </p:nvSpPr>
        <p:spPr>
          <a:xfrm>
            <a:off x="956717" y="2684207"/>
            <a:ext cx="9947257" cy="3323987"/>
          </a:xfrm>
          <a:prstGeom prst="rect">
            <a:avLst/>
          </a:prstGeom>
          <a:noFill/>
        </p:spPr>
        <p:txBody>
          <a:bodyPr wrap="square" rtlCol="0">
            <a:spAutoFit/>
          </a:bodyPr>
          <a:lstStyle/>
          <a:p>
            <a:r>
              <a:rPr lang="en-US" dirty="0"/>
              <a:t>	</a:t>
            </a:r>
            <a:r>
              <a:rPr lang="en-US" sz="3000" dirty="0"/>
              <a:t>Power BI Project  </a:t>
            </a:r>
          </a:p>
          <a:p>
            <a:endParaRPr lang="en-US" sz="3000" dirty="0"/>
          </a:p>
          <a:p>
            <a:r>
              <a:rPr lang="en-US" sz="3000" dirty="0"/>
              <a:t> 	CodeBasics Data Analytics Bootcamp</a:t>
            </a:r>
          </a:p>
          <a:p>
            <a:endParaRPr lang="en-US" sz="3000" dirty="0"/>
          </a:p>
          <a:p>
            <a:r>
              <a:rPr lang="en-US" sz="3000" dirty="0"/>
              <a:t>	Presented by</a:t>
            </a:r>
          </a:p>
          <a:p>
            <a:r>
              <a:rPr lang="en-US" sz="3000" dirty="0"/>
              <a:t> </a:t>
            </a:r>
          </a:p>
          <a:p>
            <a:r>
              <a:rPr lang="en-US" sz="3000" dirty="0"/>
              <a:t>	Jyot </a:t>
            </a:r>
            <a:r>
              <a:rPr lang="en-US" sz="3000" dirty="0" err="1"/>
              <a:t>Kikani</a:t>
            </a:r>
            <a:endParaRPr lang="en-IN" sz="3000" dirty="0"/>
          </a:p>
        </p:txBody>
      </p:sp>
      <p:pic>
        <p:nvPicPr>
          <p:cNvPr id="10" name="Picture 9">
            <a:extLst>
              <a:ext uri="{FF2B5EF4-FFF2-40B4-BE49-F238E27FC236}">
                <a16:creationId xmlns:a16="http://schemas.microsoft.com/office/drawing/2014/main" id="{8143EAEB-192E-F97C-1CC2-69F80F8C2D4E}"/>
              </a:ext>
            </a:extLst>
          </p:cNvPr>
          <p:cNvPicPr>
            <a:picLocks noChangeAspect="1"/>
          </p:cNvPicPr>
          <p:nvPr/>
        </p:nvPicPr>
        <p:blipFill>
          <a:blip r:embed="rId3"/>
          <a:stretch>
            <a:fillRect/>
          </a:stretch>
        </p:blipFill>
        <p:spPr>
          <a:xfrm>
            <a:off x="4178710" y="2684207"/>
            <a:ext cx="640302" cy="640302"/>
          </a:xfrm>
          <a:prstGeom prst="rect">
            <a:avLst/>
          </a:prstGeom>
        </p:spPr>
      </p:pic>
      <p:pic>
        <p:nvPicPr>
          <p:cNvPr id="4" name="Picture 3">
            <a:extLst>
              <a:ext uri="{FF2B5EF4-FFF2-40B4-BE49-F238E27FC236}">
                <a16:creationId xmlns:a16="http://schemas.microsoft.com/office/drawing/2014/main" id="{B284D53C-EA91-5149-93F1-568BDA2FB4D3}"/>
              </a:ext>
            </a:extLst>
          </p:cNvPr>
          <p:cNvPicPr>
            <a:picLocks noChangeAspect="1"/>
          </p:cNvPicPr>
          <p:nvPr/>
        </p:nvPicPr>
        <p:blipFill>
          <a:blip r:embed="rId4"/>
          <a:stretch>
            <a:fillRect/>
          </a:stretch>
        </p:blipFill>
        <p:spPr>
          <a:xfrm>
            <a:off x="7476079" y="3579578"/>
            <a:ext cx="743689" cy="766622"/>
          </a:xfrm>
          <a:prstGeom prst="rect">
            <a:avLst/>
          </a:prstGeom>
        </p:spPr>
      </p:pic>
      <p:pic>
        <p:nvPicPr>
          <p:cNvPr id="7" name="Picture 6">
            <a:extLst>
              <a:ext uri="{FF2B5EF4-FFF2-40B4-BE49-F238E27FC236}">
                <a16:creationId xmlns:a16="http://schemas.microsoft.com/office/drawing/2014/main" id="{9DB2AC69-6CDF-98E2-4C1D-0F373B7435B9}"/>
              </a:ext>
            </a:extLst>
          </p:cNvPr>
          <p:cNvPicPr>
            <a:picLocks noChangeAspect="1"/>
          </p:cNvPicPr>
          <p:nvPr/>
        </p:nvPicPr>
        <p:blipFill>
          <a:blip r:embed="rId5"/>
          <a:stretch>
            <a:fillRect/>
          </a:stretch>
        </p:blipFill>
        <p:spPr>
          <a:xfrm>
            <a:off x="3757353" y="4469653"/>
            <a:ext cx="689341" cy="741444"/>
          </a:xfrm>
          <a:prstGeom prst="rect">
            <a:avLst/>
          </a:prstGeom>
        </p:spPr>
      </p:pic>
      <p:pic>
        <p:nvPicPr>
          <p:cNvPr id="11" name="Picture 10">
            <a:extLst>
              <a:ext uri="{FF2B5EF4-FFF2-40B4-BE49-F238E27FC236}">
                <a16:creationId xmlns:a16="http://schemas.microsoft.com/office/drawing/2014/main" id="{77BC9B36-E397-6408-32DB-B0D77A2D311E}"/>
              </a:ext>
            </a:extLst>
          </p:cNvPr>
          <p:cNvPicPr>
            <a:picLocks noChangeAspect="1"/>
          </p:cNvPicPr>
          <p:nvPr/>
        </p:nvPicPr>
        <p:blipFill>
          <a:blip r:embed="rId6"/>
          <a:stretch>
            <a:fillRect/>
          </a:stretch>
        </p:blipFill>
        <p:spPr>
          <a:xfrm>
            <a:off x="3437202" y="5446289"/>
            <a:ext cx="640302" cy="640302"/>
          </a:xfrm>
          <a:prstGeom prst="rect">
            <a:avLst/>
          </a:prstGeom>
        </p:spPr>
      </p:pic>
    </p:spTree>
    <p:extLst>
      <p:ext uri="{BB962C8B-B14F-4D97-AF65-F5344CB8AC3E}">
        <p14:creationId xmlns:p14="http://schemas.microsoft.com/office/powerpoint/2010/main" val="3002844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6F0F-4102-39EE-C867-9991870DC026}"/>
              </a:ext>
            </a:extLst>
          </p:cNvPr>
          <p:cNvSpPr>
            <a:spLocks noGrp="1"/>
          </p:cNvSpPr>
          <p:nvPr>
            <p:ph type="title"/>
          </p:nvPr>
        </p:nvSpPr>
        <p:spPr>
          <a:xfrm>
            <a:off x="5469961" y="241808"/>
            <a:ext cx="4057339" cy="1508760"/>
          </a:xfrm>
        </p:spPr>
        <p:txBody>
          <a:bodyPr/>
          <a:lstStyle/>
          <a:p>
            <a:r>
              <a:rPr lang="en-US" dirty="0"/>
              <a:t>Sales view</a:t>
            </a:r>
            <a:endParaRPr lang="en-IN" dirty="0"/>
          </a:p>
        </p:txBody>
      </p:sp>
      <p:pic>
        <p:nvPicPr>
          <p:cNvPr id="4" name="Picture 3">
            <a:extLst>
              <a:ext uri="{FF2B5EF4-FFF2-40B4-BE49-F238E27FC236}">
                <a16:creationId xmlns:a16="http://schemas.microsoft.com/office/drawing/2014/main" id="{85407E71-81D6-9548-17BC-AC932141392C}"/>
              </a:ext>
            </a:extLst>
          </p:cNvPr>
          <p:cNvPicPr>
            <a:picLocks noChangeAspect="1"/>
          </p:cNvPicPr>
          <p:nvPr/>
        </p:nvPicPr>
        <p:blipFill>
          <a:blip r:embed="rId2"/>
          <a:stretch>
            <a:fillRect/>
          </a:stretch>
        </p:blipFill>
        <p:spPr>
          <a:xfrm>
            <a:off x="4267200" y="455936"/>
            <a:ext cx="1084932" cy="1080504"/>
          </a:xfrm>
          <a:prstGeom prst="rect">
            <a:avLst/>
          </a:prstGeom>
        </p:spPr>
      </p:pic>
      <p:pic>
        <p:nvPicPr>
          <p:cNvPr id="6" name="Picture 5">
            <a:extLst>
              <a:ext uri="{FF2B5EF4-FFF2-40B4-BE49-F238E27FC236}">
                <a16:creationId xmlns:a16="http://schemas.microsoft.com/office/drawing/2014/main" id="{8D1B6754-C63D-A377-9A8A-0B549D911088}"/>
              </a:ext>
            </a:extLst>
          </p:cNvPr>
          <p:cNvPicPr>
            <a:picLocks noChangeAspect="1"/>
          </p:cNvPicPr>
          <p:nvPr/>
        </p:nvPicPr>
        <p:blipFill>
          <a:blip r:embed="rId3"/>
          <a:stretch>
            <a:fillRect/>
          </a:stretch>
        </p:blipFill>
        <p:spPr>
          <a:xfrm>
            <a:off x="1169284" y="1838632"/>
            <a:ext cx="9882174" cy="5019368"/>
          </a:xfrm>
          <a:prstGeom prst="rect">
            <a:avLst/>
          </a:prstGeom>
        </p:spPr>
      </p:pic>
    </p:spTree>
    <p:extLst>
      <p:ext uri="{BB962C8B-B14F-4D97-AF65-F5344CB8AC3E}">
        <p14:creationId xmlns:p14="http://schemas.microsoft.com/office/powerpoint/2010/main" val="246812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6E7-A084-2F23-017D-DED64C017D33}"/>
              </a:ext>
            </a:extLst>
          </p:cNvPr>
          <p:cNvSpPr>
            <a:spLocks noGrp="1"/>
          </p:cNvSpPr>
          <p:nvPr>
            <p:ph type="title"/>
          </p:nvPr>
        </p:nvSpPr>
        <p:spPr>
          <a:xfrm>
            <a:off x="4526222" y="330648"/>
            <a:ext cx="4588281" cy="1508760"/>
          </a:xfrm>
        </p:spPr>
        <p:txBody>
          <a:bodyPr/>
          <a:lstStyle/>
          <a:p>
            <a:r>
              <a:rPr lang="en-US" dirty="0"/>
              <a:t>Marketing view</a:t>
            </a:r>
            <a:endParaRPr lang="en-IN" dirty="0"/>
          </a:p>
        </p:txBody>
      </p:sp>
      <p:pic>
        <p:nvPicPr>
          <p:cNvPr id="4" name="Picture 3">
            <a:extLst>
              <a:ext uri="{FF2B5EF4-FFF2-40B4-BE49-F238E27FC236}">
                <a16:creationId xmlns:a16="http://schemas.microsoft.com/office/drawing/2014/main" id="{1735888D-7DDF-739D-A4A0-FD26871911B2}"/>
              </a:ext>
            </a:extLst>
          </p:cNvPr>
          <p:cNvPicPr>
            <a:picLocks noChangeAspect="1"/>
          </p:cNvPicPr>
          <p:nvPr/>
        </p:nvPicPr>
        <p:blipFill>
          <a:blip r:embed="rId2"/>
          <a:stretch>
            <a:fillRect/>
          </a:stretch>
        </p:blipFill>
        <p:spPr>
          <a:xfrm>
            <a:off x="3264310" y="513065"/>
            <a:ext cx="1143925" cy="1143925"/>
          </a:xfrm>
          <a:prstGeom prst="rect">
            <a:avLst/>
          </a:prstGeom>
        </p:spPr>
      </p:pic>
      <p:pic>
        <p:nvPicPr>
          <p:cNvPr id="6" name="Picture 5">
            <a:extLst>
              <a:ext uri="{FF2B5EF4-FFF2-40B4-BE49-F238E27FC236}">
                <a16:creationId xmlns:a16="http://schemas.microsoft.com/office/drawing/2014/main" id="{A8B820AB-D7D3-75BF-43C4-CD41DDDCFCC8}"/>
              </a:ext>
            </a:extLst>
          </p:cNvPr>
          <p:cNvPicPr>
            <a:picLocks noChangeAspect="1"/>
          </p:cNvPicPr>
          <p:nvPr/>
        </p:nvPicPr>
        <p:blipFill>
          <a:blip r:embed="rId3"/>
          <a:stretch>
            <a:fillRect/>
          </a:stretch>
        </p:blipFill>
        <p:spPr>
          <a:xfrm>
            <a:off x="1140542" y="1839408"/>
            <a:ext cx="9910916" cy="5018591"/>
          </a:xfrm>
          <a:prstGeom prst="rect">
            <a:avLst/>
          </a:prstGeom>
        </p:spPr>
      </p:pic>
    </p:spTree>
    <p:extLst>
      <p:ext uri="{BB962C8B-B14F-4D97-AF65-F5344CB8AC3E}">
        <p14:creationId xmlns:p14="http://schemas.microsoft.com/office/powerpoint/2010/main" val="1988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9CBF-9588-00DA-7059-A84944912217}"/>
              </a:ext>
            </a:extLst>
          </p:cNvPr>
          <p:cNvSpPr>
            <a:spLocks noGrp="1"/>
          </p:cNvSpPr>
          <p:nvPr>
            <p:ph type="title"/>
          </p:nvPr>
        </p:nvSpPr>
        <p:spPr>
          <a:xfrm>
            <a:off x="4408235" y="294008"/>
            <a:ext cx="5237210" cy="1508760"/>
          </a:xfrm>
        </p:spPr>
        <p:txBody>
          <a:bodyPr/>
          <a:lstStyle/>
          <a:p>
            <a:r>
              <a:rPr lang="en-US" dirty="0"/>
              <a:t>Supply chain view</a:t>
            </a:r>
            <a:endParaRPr lang="en-IN" dirty="0"/>
          </a:p>
        </p:txBody>
      </p:sp>
      <p:pic>
        <p:nvPicPr>
          <p:cNvPr id="4" name="Picture 3">
            <a:extLst>
              <a:ext uri="{FF2B5EF4-FFF2-40B4-BE49-F238E27FC236}">
                <a16:creationId xmlns:a16="http://schemas.microsoft.com/office/drawing/2014/main" id="{0826242E-5811-EE35-AEB1-31476487B656}"/>
              </a:ext>
            </a:extLst>
          </p:cNvPr>
          <p:cNvPicPr>
            <a:picLocks noChangeAspect="1"/>
          </p:cNvPicPr>
          <p:nvPr/>
        </p:nvPicPr>
        <p:blipFill>
          <a:blip r:embed="rId2"/>
          <a:stretch>
            <a:fillRect/>
          </a:stretch>
        </p:blipFill>
        <p:spPr>
          <a:xfrm>
            <a:off x="3497218" y="540821"/>
            <a:ext cx="911017" cy="1015133"/>
          </a:xfrm>
          <a:prstGeom prst="rect">
            <a:avLst/>
          </a:prstGeom>
        </p:spPr>
      </p:pic>
      <p:pic>
        <p:nvPicPr>
          <p:cNvPr id="6" name="Picture 5">
            <a:extLst>
              <a:ext uri="{FF2B5EF4-FFF2-40B4-BE49-F238E27FC236}">
                <a16:creationId xmlns:a16="http://schemas.microsoft.com/office/drawing/2014/main" id="{B8E585C7-D2CE-805E-93ED-C84161252CAF}"/>
              </a:ext>
            </a:extLst>
          </p:cNvPr>
          <p:cNvPicPr>
            <a:picLocks noChangeAspect="1"/>
          </p:cNvPicPr>
          <p:nvPr/>
        </p:nvPicPr>
        <p:blipFill>
          <a:blip r:embed="rId3"/>
          <a:stretch>
            <a:fillRect/>
          </a:stretch>
        </p:blipFill>
        <p:spPr>
          <a:xfrm>
            <a:off x="1111045" y="1802766"/>
            <a:ext cx="9940413" cy="5055233"/>
          </a:xfrm>
          <a:prstGeom prst="rect">
            <a:avLst/>
          </a:prstGeom>
        </p:spPr>
      </p:pic>
    </p:spTree>
    <p:extLst>
      <p:ext uri="{BB962C8B-B14F-4D97-AF65-F5344CB8AC3E}">
        <p14:creationId xmlns:p14="http://schemas.microsoft.com/office/powerpoint/2010/main" val="224243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1CD2-D226-F15F-7390-738169571CEA}"/>
              </a:ext>
            </a:extLst>
          </p:cNvPr>
          <p:cNvSpPr>
            <a:spLocks noGrp="1"/>
          </p:cNvSpPr>
          <p:nvPr>
            <p:ph type="title"/>
          </p:nvPr>
        </p:nvSpPr>
        <p:spPr>
          <a:xfrm>
            <a:off x="4732700" y="303841"/>
            <a:ext cx="4499791" cy="1508760"/>
          </a:xfrm>
        </p:spPr>
        <p:txBody>
          <a:bodyPr/>
          <a:lstStyle/>
          <a:p>
            <a:r>
              <a:rPr lang="en-US" dirty="0"/>
              <a:t>Executive view</a:t>
            </a:r>
            <a:endParaRPr lang="en-IN" dirty="0"/>
          </a:p>
        </p:txBody>
      </p:sp>
      <p:pic>
        <p:nvPicPr>
          <p:cNvPr id="4" name="Picture 3">
            <a:extLst>
              <a:ext uri="{FF2B5EF4-FFF2-40B4-BE49-F238E27FC236}">
                <a16:creationId xmlns:a16="http://schemas.microsoft.com/office/drawing/2014/main" id="{34D6B450-CEC0-FC47-8790-0D13C496E0A6}"/>
              </a:ext>
            </a:extLst>
          </p:cNvPr>
          <p:cNvPicPr>
            <a:picLocks noChangeAspect="1"/>
          </p:cNvPicPr>
          <p:nvPr/>
        </p:nvPicPr>
        <p:blipFill>
          <a:blip r:embed="rId2"/>
          <a:stretch>
            <a:fillRect/>
          </a:stretch>
        </p:blipFill>
        <p:spPr>
          <a:xfrm>
            <a:off x="3699237" y="501008"/>
            <a:ext cx="1033463" cy="1114425"/>
          </a:xfrm>
          <a:prstGeom prst="rect">
            <a:avLst/>
          </a:prstGeom>
        </p:spPr>
      </p:pic>
      <p:pic>
        <p:nvPicPr>
          <p:cNvPr id="6" name="Picture 5">
            <a:extLst>
              <a:ext uri="{FF2B5EF4-FFF2-40B4-BE49-F238E27FC236}">
                <a16:creationId xmlns:a16="http://schemas.microsoft.com/office/drawing/2014/main" id="{9B5F664D-A82E-E1AB-A3A3-57094FFEDE46}"/>
              </a:ext>
            </a:extLst>
          </p:cNvPr>
          <p:cNvPicPr>
            <a:picLocks noChangeAspect="1"/>
          </p:cNvPicPr>
          <p:nvPr/>
        </p:nvPicPr>
        <p:blipFill>
          <a:blip r:embed="rId3"/>
          <a:stretch>
            <a:fillRect/>
          </a:stretch>
        </p:blipFill>
        <p:spPr>
          <a:xfrm>
            <a:off x="1101214" y="1812600"/>
            <a:ext cx="9969910" cy="5045400"/>
          </a:xfrm>
          <a:prstGeom prst="rect">
            <a:avLst/>
          </a:prstGeom>
        </p:spPr>
      </p:pic>
    </p:spTree>
    <p:extLst>
      <p:ext uri="{BB962C8B-B14F-4D97-AF65-F5344CB8AC3E}">
        <p14:creationId xmlns:p14="http://schemas.microsoft.com/office/powerpoint/2010/main" val="3619567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B372-2A12-B3CE-B075-97CDB70C93F3}"/>
              </a:ext>
            </a:extLst>
          </p:cNvPr>
          <p:cNvSpPr>
            <a:spLocks noGrp="1"/>
          </p:cNvSpPr>
          <p:nvPr>
            <p:ph type="title"/>
          </p:nvPr>
        </p:nvSpPr>
        <p:spPr>
          <a:xfrm>
            <a:off x="5489784" y="294008"/>
            <a:ext cx="2562836" cy="1508760"/>
          </a:xfrm>
        </p:spPr>
        <p:txBody>
          <a:bodyPr/>
          <a:lstStyle/>
          <a:p>
            <a:r>
              <a:rPr lang="en-US" dirty="0"/>
              <a:t>support</a:t>
            </a:r>
            <a:endParaRPr lang="en-IN" dirty="0"/>
          </a:p>
        </p:txBody>
      </p:sp>
      <p:pic>
        <p:nvPicPr>
          <p:cNvPr id="4" name="Picture 3">
            <a:extLst>
              <a:ext uri="{FF2B5EF4-FFF2-40B4-BE49-F238E27FC236}">
                <a16:creationId xmlns:a16="http://schemas.microsoft.com/office/drawing/2014/main" id="{A34C6CC0-D21C-F3B0-5628-BCD0C42B84C4}"/>
              </a:ext>
            </a:extLst>
          </p:cNvPr>
          <p:cNvPicPr>
            <a:picLocks noChangeAspect="1"/>
          </p:cNvPicPr>
          <p:nvPr/>
        </p:nvPicPr>
        <p:blipFill>
          <a:blip r:embed="rId2"/>
          <a:stretch>
            <a:fillRect/>
          </a:stretch>
        </p:blipFill>
        <p:spPr>
          <a:xfrm>
            <a:off x="4451046" y="480821"/>
            <a:ext cx="956698" cy="1124460"/>
          </a:xfrm>
          <a:prstGeom prst="rect">
            <a:avLst/>
          </a:prstGeom>
        </p:spPr>
      </p:pic>
      <p:pic>
        <p:nvPicPr>
          <p:cNvPr id="6" name="Picture 5">
            <a:extLst>
              <a:ext uri="{FF2B5EF4-FFF2-40B4-BE49-F238E27FC236}">
                <a16:creationId xmlns:a16="http://schemas.microsoft.com/office/drawing/2014/main" id="{F7AAD182-090F-86A8-C14C-F4274B42415B}"/>
              </a:ext>
            </a:extLst>
          </p:cNvPr>
          <p:cNvPicPr>
            <a:picLocks noChangeAspect="1"/>
          </p:cNvPicPr>
          <p:nvPr/>
        </p:nvPicPr>
        <p:blipFill>
          <a:blip r:embed="rId3"/>
          <a:stretch>
            <a:fillRect/>
          </a:stretch>
        </p:blipFill>
        <p:spPr>
          <a:xfrm>
            <a:off x="1120877" y="1802767"/>
            <a:ext cx="9891251" cy="5055233"/>
          </a:xfrm>
          <a:prstGeom prst="rect">
            <a:avLst/>
          </a:prstGeom>
        </p:spPr>
      </p:pic>
    </p:spTree>
    <p:extLst>
      <p:ext uri="{BB962C8B-B14F-4D97-AF65-F5344CB8AC3E}">
        <p14:creationId xmlns:p14="http://schemas.microsoft.com/office/powerpoint/2010/main" val="795513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A27462-7C94-71CF-37F2-33CA19209B52}"/>
              </a:ext>
            </a:extLst>
          </p:cNvPr>
          <p:cNvSpPr txBox="1"/>
          <p:nvPr/>
        </p:nvSpPr>
        <p:spPr>
          <a:xfrm>
            <a:off x="4395019" y="2753483"/>
            <a:ext cx="6577781" cy="2862322"/>
          </a:xfrm>
          <a:prstGeom prst="rect">
            <a:avLst/>
          </a:prstGeom>
          <a:noFill/>
        </p:spPr>
        <p:txBody>
          <a:bodyPr wrap="square">
            <a:spAutoFit/>
          </a:bodyPr>
          <a:lstStyle/>
          <a:p>
            <a:pPr>
              <a:buNone/>
            </a:pPr>
            <a:r>
              <a:rPr lang="en-US" b="1" dirty="0"/>
              <a:t>"</a:t>
            </a:r>
            <a:r>
              <a:rPr lang="en-US" sz="3600" b="1" dirty="0"/>
              <a:t>WAIT! Insights Aren’t Action (Yet)"</a:t>
            </a:r>
            <a:endParaRPr lang="en-US" sz="3600" dirty="0"/>
          </a:p>
          <a:p>
            <a:r>
              <a:rPr lang="en-US" sz="3600" i="1" dirty="0"/>
              <a:t>“Sure, the dashboard’s live. But now comes the real magic—turning data into decisions.”</a:t>
            </a:r>
            <a:endParaRPr lang="en-US" sz="3600" dirty="0"/>
          </a:p>
        </p:txBody>
      </p:sp>
      <p:pic>
        <p:nvPicPr>
          <p:cNvPr id="10" name="Picture 9">
            <a:extLst>
              <a:ext uri="{FF2B5EF4-FFF2-40B4-BE49-F238E27FC236}">
                <a16:creationId xmlns:a16="http://schemas.microsoft.com/office/drawing/2014/main" id="{CBAEEE5A-E350-28FB-3687-27DF22461896}"/>
              </a:ext>
            </a:extLst>
          </p:cNvPr>
          <p:cNvPicPr>
            <a:picLocks noChangeAspect="1"/>
          </p:cNvPicPr>
          <p:nvPr/>
        </p:nvPicPr>
        <p:blipFill>
          <a:blip r:embed="rId2"/>
          <a:stretch>
            <a:fillRect/>
          </a:stretch>
        </p:blipFill>
        <p:spPr>
          <a:xfrm>
            <a:off x="891253" y="2876550"/>
            <a:ext cx="3035300" cy="2324100"/>
          </a:xfrm>
          <a:prstGeom prst="rect">
            <a:avLst/>
          </a:prstGeom>
        </p:spPr>
      </p:pic>
    </p:spTree>
    <p:extLst>
      <p:ext uri="{BB962C8B-B14F-4D97-AF65-F5344CB8AC3E}">
        <p14:creationId xmlns:p14="http://schemas.microsoft.com/office/powerpoint/2010/main" val="317394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587C-F6B9-85B3-8B54-B95062428DC4}"/>
              </a:ext>
            </a:extLst>
          </p:cNvPr>
          <p:cNvSpPr>
            <a:spLocks noGrp="1"/>
          </p:cNvSpPr>
          <p:nvPr>
            <p:ph type="title"/>
          </p:nvPr>
        </p:nvSpPr>
        <p:spPr>
          <a:xfrm>
            <a:off x="2048493" y="235974"/>
            <a:ext cx="9278268" cy="1537297"/>
          </a:xfrm>
        </p:spPr>
        <p:txBody>
          <a:bodyPr/>
          <a:lstStyle/>
          <a:p>
            <a:r>
              <a:rPr lang="en-US" dirty="0"/>
              <a:t>Core suggestions : </a:t>
            </a:r>
            <a:r>
              <a:rPr lang="en-IN" dirty="0"/>
              <a:t>From Dashboard to Boardroom</a:t>
            </a:r>
          </a:p>
        </p:txBody>
      </p:sp>
      <p:pic>
        <p:nvPicPr>
          <p:cNvPr id="4" name="Picture 3">
            <a:extLst>
              <a:ext uri="{FF2B5EF4-FFF2-40B4-BE49-F238E27FC236}">
                <a16:creationId xmlns:a16="http://schemas.microsoft.com/office/drawing/2014/main" id="{CECE2A6D-C0BF-14D3-F996-8E96E7576F9B}"/>
              </a:ext>
            </a:extLst>
          </p:cNvPr>
          <p:cNvPicPr>
            <a:picLocks noChangeAspect="1"/>
          </p:cNvPicPr>
          <p:nvPr/>
        </p:nvPicPr>
        <p:blipFill>
          <a:blip r:embed="rId2"/>
          <a:stretch>
            <a:fillRect/>
          </a:stretch>
        </p:blipFill>
        <p:spPr>
          <a:xfrm>
            <a:off x="865239" y="437963"/>
            <a:ext cx="1133318" cy="1133318"/>
          </a:xfrm>
          <a:prstGeom prst="rect">
            <a:avLst/>
          </a:prstGeom>
        </p:spPr>
      </p:pic>
      <p:sp>
        <p:nvSpPr>
          <p:cNvPr id="6" name="Rectangle 2">
            <a:extLst>
              <a:ext uri="{FF2B5EF4-FFF2-40B4-BE49-F238E27FC236}">
                <a16:creationId xmlns:a16="http://schemas.microsoft.com/office/drawing/2014/main" id="{21B3E699-9FF3-90F8-C65C-0F4842990A04}"/>
              </a:ext>
            </a:extLst>
          </p:cNvPr>
          <p:cNvSpPr>
            <a:spLocks noChangeArrowheads="1"/>
          </p:cNvSpPr>
          <p:nvPr/>
        </p:nvSpPr>
        <p:spPr bwMode="auto">
          <a:xfrm>
            <a:off x="1687692" y="2172720"/>
            <a:ext cx="1015034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1" u="none" strike="noStrike" cap="none" normalizeH="0" baseline="0" dirty="0">
                <a:ln>
                  <a:noFill/>
                </a:ln>
                <a:solidFill>
                  <a:schemeClr val="tx1"/>
                </a:solidFill>
                <a:effectLst/>
                <a:latin typeface="Arial" panose="020B0604020202020204" pitchFamily="34" charset="0"/>
              </a:rPr>
              <a:t>Offer strategic discounts</a:t>
            </a:r>
            <a:r>
              <a:rPr kumimoji="0" lang="en-US" altLang="en-US" sz="1800" b="0" i="1"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on high-margin products and implement </a:t>
            </a:r>
            <a:r>
              <a:rPr kumimoji="0" lang="en-US" altLang="en-US" sz="1800" b="1" i="1" u="none" strike="noStrike" cap="none" normalizeH="0" baseline="0" dirty="0">
                <a:ln>
                  <a:noFill/>
                </a:ln>
                <a:solidFill>
                  <a:schemeClr val="tx1"/>
                </a:solidFill>
                <a:effectLst/>
                <a:latin typeface="Arial" panose="020B0604020202020204" pitchFamily="34" charset="0"/>
              </a:rPr>
              <a:t>targeted marketing campaigns</a:t>
            </a:r>
            <a:r>
              <a:rPr kumimoji="0" lang="en-US" altLang="en-US" sz="1800" b="0" i="0" u="none" strike="noStrike" cap="none" normalizeH="0" baseline="0" dirty="0">
                <a:ln>
                  <a:noFill/>
                </a:ln>
                <a:solidFill>
                  <a:schemeClr val="tx1"/>
                </a:solidFill>
                <a:effectLst/>
                <a:latin typeface="Arial" panose="020B0604020202020204" pitchFamily="34" charset="0"/>
              </a:rPr>
              <a:t> to increase sales volume and achieve annual revenue targets.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lvl="0" defTabSz="914400" eaLnBrk="0" fontAlgn="base" hangingPunct="0">
              <a:spcBef>
                <a:spcPct val="0"/>
              </a:spcBef>
              <a:spcAft>
                <a:spcPct val="0"/>
              </a:spcAft>
              <a:buFontTx/>
              <a:buChar char="•"/>
            </a:pPr>
            <a:r>
              <a:rPr lang="en-US" b="1" i="1" dirty="0"/>
              <a:t>Optimize Amazon-related expenses</a:t>
            </a:r>
            <a:r>
              <a:rPr lang="en-US" dirty="0"/>
              <a:t> by reviewing ad spend, logistics, and fees—improving overall profitability from that channel.</a:t>
            </a:r>
          </a:p>
          <a:p>
            <a:pPr lvl="0" defTabSz="91440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b="1" i="1" dirty="0"/>
              <a:t>Enhance visibility of the AtliQ Exclusive channel</a:t>
            </a:r>
            <a:r>
              <a:rPr lang="en-US" i="1" dirty="0"/>
              <a:t> </a:t>
            </a:r>
            <a:r>
              <a:rPr lang="en-US" dirty="0"/>
              <a:t>with limited-time offers and loyalty incentives to capitalize on its strong performance.</a:t>
            </a:r>
          </a:p>
          <a:p>
            <a:pPr lvl="0" defTabSz="91440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b="1" i="1" dirty="0"/>
              <a:t>Increase awareness of Networking &amp; Storage products</a:t>
            </a:r>
            <a:r>
              <a:rPr lang="en-US" i="1" dirty="0"/>
              <a:t> </a:t>
            </a:r>
            <a:r>
              <a:rPr lang="en-US" dirty="0"/>
              <a:t>through focused outreach and product education—they’re high-margin items with untapped market potential.</a:t>
            </a:r>
          </a:p>
          <a:p>
            <a:pPr lvl="0" defTabSz="914400" eaLnBrk="0" fontAlgn="base" hangingPunct="0">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b="1" i="1" dirty="0"/>
              <a:t>Strengthen PC product marketing efforts</a:t>
            </a:r>
            <a:r>
              <a:rPr lang="en-US" i="1" dirty="0"/>
              <a:t> </a:t>
            </a:r>
            <a:r>
              <a:rPr lang="en-US" dirty="0"/>
              <a:t>to gain a competitive edge and expand AtliQ’s market share in the personal computing space.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45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2A98-B54F-98AE-B23C-AF2F874A962E}"/>
              </a:ext>
            </a:extLst>
          </p:cNvPr>
          <p:cNvSpPr>
            <a:spLocks noGrp="1"/>
          </p:cNvSpPr>
          <p:nvPr>
            <p:ph type="title"/>
          </p:nvPr>
        </p:nvSpPr>
        <p:spPr>
          <a:xfrm>
            <a:off x="2382790" y="294009"/>
            <a:ext cx="8324539" cy="1508760"/>
          </a:xfrm>
        </p:spPr>
        <p:txBody>
          <a:bodyPr/>
          <a:lstStyle/>
          <a:p>
            <a:r>
              <a:rPr lang="en-US" dirty="0"/>
              <a:t>Thank You for Lighting the Way</a:t>
            </a:r>
            <a:endParaRPr lang="en-IN" dirty="0"/>
          </a:p>
        </p:txBody>
      </p:sp>
      <p:pic>
        <p:nvPicPr>
          <p:cNvPr id="4" name="Picture 3">
            <a:extLst>
              <a:ext uri="{FF2B5EF4-FFF2-40B4-BE49-F238E27FC236}">
                <a16:creationId xmlns:a16="http://schemas.microsoft.com/office/drawing/2014/main" id="{D3C791E9-A1EE-A5BF-957A-D98864C3A6B6}"/>
              </a:ext>
            </a:extLst>
          </p:cNvPr>
          <p:cNvPicPr>
            <a:picLocks noChangeAspect="1"/>
          </p:cNvPicPr>
          <p:nvPr/>
        </p:nvPicPr>
        <p:blipFill>
          <a:blip r:embed="rId2"/>
          <a:stretch>
            <a:fillRect/>
          </a:stretch>
        </p:blipFill>
        <p:spPr>
          <a:xfrm>
            <a:off x="1571636" y="294009"/>
            <a:ext cx="811154" cy="1385475"/>
          </a:xfrm>
          <a:prstGeom prst="rect">
            <a:avLst/>
          </a:prstGeom>
        </p:spPr>
      </p:pic>
      <p:pic>
        <p:nvPicPr>
          <p:cNvPr id="10" name="Picture 9">
            <a:extLst>
              <a:ext uri="{FF2B5EF4-FFF2-40B4-BE49-F238E27FC236}">
                <a16:creationId xmlns:a16="http://schemas.microsoft.com/office/drawing/2014/main" id="{3FC82848-84CC-26D0-8024-DE902C1AD231}"/>
              </a:ext>
            </a:extLst>
          </p:cNvPr>
          <p:cNvPicPr>
            <a:picLocks noChangeAspect="1"/>
          </p:cNvPicPr>
          <p:nvPr/>
        </p:nvPicPr>
        <p:blipFill>
          <a:blip r:embed="rId3"/>
          <a:stretch>
            <a:fillRect/>
          </a:stretch>
        </p:blipFill>
        <p:spPr>
          <a:xfrm>
            <a:off x="522955" y="2780684"/>
            <a:ext cx="1742153" cy="1742153"/>
          </a:xfrm>
          <a:prstGeom prst="rect">
            <a:avLst/>
          </a:prstGeom>
        </p:spPr>
      </p:pic>
      <p:pic>
        <p:nvPicPr>
          <p:cNvPr id="12" name="Picture 11">
            <a:extLst>
              <a:ext uri="{FF2B5EF4-FFF2-40B4-BE49-F238E27FC236}">
                <a16:creationId xmlns:a16="http://schemas.microsoft.com/office/drawing/2014/main" id="{B34A7798-2D67-1398-1493-2FE4A65EEF9F}"/>
              </a:ext>
            </a:extLst>
          </p:cNvPr>
          <p:cNvPicPr>
            <a:picLocks noChangeAspect="1"/>
          </p:cNvPicPr>
          <p:nvPr/>
        </p:nvPicPr>
        <p:blipFill>
          <a:blip r:embed="rId4"/>
          <a:stretch>
            <a:fillRect/>
          </a:stretch>
        </p:blipFill>
        <p:spPr>
          <a:xfrm>
            <a:off x="9836252" y="2780684"/>
            <a:ext cx="1742153" cy="1742153"/>
          </a:xfrm>
          <a:prstGeom prst="rect">
            <a:avLst/>
          </a:prstGeom>
        </p:spPr>
      </p:pic>
      <p:pic>
        <p:nvPicPr>
          <p:cNvPr id="14" name="Picture 13">
            <a:extLst>
              <a:ext uri="{FF2B5EF4-FFF2-40B4-BE49-F238E27FC236}">
                <a16:creationId xmlns:a16="http://schemas.microsoft.com/office/drawing/2014/main" id="{08B368EA-0BD4-B224-46E0-CC8EB1BFE4F3}"/>
              </a:ext>
            </a:extLst>
          </p:cNvPr>
          <p:cNvPicPr>
            <a:picLocks noChangeAspect="1"/>
          </p:cNvPicPr>
          <p:nvPr/>
        </p:nvPicPr>
        <p:blipFill>
          <a:blip r:embed="rId5"/>
          <a:stretch>
            <a:fillRect/>
          </a:stretch>
        </p:blipFill>
        <p:spPr>
          <a:xfrm>
            <a:off x="4855022" y="2794510"/>
            <a:ext cx="1690037" cy="1742152"/>
          </a:xfrm>
          <a:prstGeom prst="rect">
            <a:avLst/>
          </a:prstGeom>
        </p:spPr>
      </p:pic>
      <p:sp>
        <p:nvSpPr>
          <p:cNvPr id="16" name="TextBox 15">
            <a:extLst>
              <a:ext uri="{FF2B5EF4-FFF2-40B4-BE49-F238E27FC236}">
                <a16:creationId xmlns:a16="http://schemas.microsoft.com/office/drawing/2014/main" id="{97828B96-813D-C0F7-4D6A-3DB1556DAD97}"/>
              </a:ext>
            </a:extLst>
          </p:cNvPr>
          <p:cNvSpPr txBox="1"/>
          <p:nvPr/>
        </p:nvSpPr>
        <p:spPr>
          <a:xfrm>
            <a:off x="10141052" y="4792866"/>
            <a:ext cx="1824806" cy="707886"/>
          </a:xfrm>
          <a:prstGeom prst="rect">
            <a:avLst/>
          </a:prstGeom>
          <a:noFill/>
        </p:spPr>
        <p:txBody>
          <a:bodyPr wrap="square">
            <a:spAutoFit/>
          </a:bodyPr>
          <a:lstStyle/>
          <a:p>
            <a:r>
              <a:rPr lang="en-IN" sz="2000" dirty="0"/>
              <a:t>Hemanand Vadivel</a:t>
            </a:r>
          </a:p>
        </p:txBody>
      </p:sp>
      <p:sp>
        <p:nvSpPr>
          <p:cNvPr id="18" name="TextBox 17">
            <a:extLst>
              <a:ext uri="{FF2B5EF4-FFF2-40B4-BE49-F238E27FC236}">
                <a16:creationId xmlns:a16="http://schemas.microsoft.com/office/drawing/2014/main" id="{96F16D9F-B5C1-F568-42E8-A396B8743A0F}"/>
              </a:ext>
            </a:extLst>
          </p:cNvPr>
          <p:cNvSpPr txBox="1"/>
          <p:nvPr/>
        </p:nvSpPr>
        <p:spPr>
          <a:xfrm>
            <a:off x="894736" y="4792866"/>
            <a:ext cx="1189703" cy="646331"/>
          </a:xfrm>
          <a:prstGeom prst="rect">
            <a:avLst/>
          </a:prstGeom>
          <a:noFill/>
        </p:spPr>
        <p:txBody>
          <a:bodyPr wrap="square">
            <a:spAutoFit/>
          </a:bodyPr>
          <a:lstStyle/>
          <a:p>
            <a:r>
              <a:rPr lang="en-IN" dirty="0"/>
              <a:t>Dhaval Patel</a:t>
            </a:r>
          </a:p>
        </p:txBody>
      </p:sp>
      <p:sp>
        <p:nvSpPr>
          <p:cNvPr id="20" name="TextBox 19">
            <a:extLst>
              <a:ext uri="{FF2B5EF4-FFF2-40B4-BE49-F238E27FC236}">
                <a16:creationId xmlns:a16="http://schemas.microsoft.com/office/drawing/2014/main" id="{30028F36-9338-CA34-817C-968906C7AB67}"/>
              </a:ext>
            </a:extLst>
          </p:cNvPr>
          <p:cNvSpPr txBox="1"/>
          <p:nvPr/>
        </p:nvSpPr>
        <p:spPr>
          <a:xfrm>
            <a:off x="5016698" y="4792865"/>
            <a:ext cx="1366684" cy="646331"/>
          </a:xfrm>
          <a:prstGeom prst="rect">
            <a:avLst/>
          </a:prstGeom>
          <a:noFill/>
        </p:spPr>
        <p:txBody>
          <a:bodyPr wrap="square">
            <a:spAutoFit/>
          </a:bodyPr>
          <a:lstStyle/>
          <a:p>
            <a:r>
              <a:rPr lang="en-IN" dirty="0"/>
              <a:t>CodeBasics Team</a:t>
            </a:r>
          </a:p>
        </p:txBody>
      </p:sp>
    </p:spTree>
    <p:extLst>
      <p:ext uri="{BB962C8B-B14F-4D97-AF65-F5344CB8AC3E}">
        <p14:creationId xmlns:p14="http://schemas.microsoft.com/office/powerpoint/2010/main" val="44073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E4B9-8BE6-BC07-7A57-43ACA2B6A358}"/>
              </a:ext>
            </a:extLst>
          </p:cNvPr>
          <p:cNvSpPr>
            <a:spLocks noGrp="1"/>
          </p:cNvSpPr>
          <p:nvPr>
            <p:ph type="title"/>
          </p:nvPr>
        </p:nvSpPr>
        <p:spPr>
          <a:xfrm>
            <a:off x="3248029" y="2771738"/>
            <a:ext cx="6436746" cy="1508760"/>
          </a:xfrm>
        </p:spPr>
        <p:txBody>
          <a:bodyPr/>
          <a:lstStyle/>
          <a:p>
            <a:r>
              <a:rPr lang="en-IN" dirty="0">
                <a:solidFill>
                  <a:schemeClr val="tx1"/>
                </a:solidFill>
              </a:rPr>
              <a:t>Signing Off with Thanks</a:t>
            </a:r>
          </a:p>
        </p:txBody>
      </p:sp>
      <p:pic>
        <p:nvPicPr>
          <p:cNvPr id="4" name="Picture 3">
            <a:extLst>
              <a:ext uri="{FF2B5EF4-FFF2-40B4-BE49-F238E27FC236}">
                <a16:creationId xmlns:a16="http://schemas.microsoft.com/office/drawing/2014/main" id="{D3A5EB47-5FAB-1250-ACB1-048B6044B965}"/>
              </a:ext>
            </a:extLst>
          </p:cNvPr>
          <p:cNvPicPr>
            <a:picLocks noChangeAspect="1"/>
          </p:cNvPicPr>
          <p:nvPr/>
        </p:nvPicPr>
        <p:blipFill>
          <a:blip r:embed="rId2"/>
          <a:stretch>
            <a:fillRect/>
          </a:stretch>
        </p:blipFill>
        <p:spPr>
          <a:xfrm>
            <a:off x="1360164" y="2663982"/>
            <a:ext cx="1782313" cy="1616516"/>
          </a:xfrm>
          <a:prstGeom prst="rect">
            <a:avLst/>
          </a:prstGeom>
        </p:spPr>
      </p:pic>
    </p:spTree>
    <p:extLst>
      <p:ext uri="{BB962C8B-B14F-4D97-AF65-F5344CB8AC3E}">
        <p14:creationId xmlns:p14="http://schemas.microsoft.com/office/powerpoint/2010/main" val="26115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0908-643E-586C-1F1E-235E3D8FD1C0}"/>
              </a:ext>
            </a:extLst>
          </p:cNvPr>
          <p:cNvSpPr>
            <a:spLocks noGrp="1"/>
          </p:cNvSpPr>
          <p:nvPr>
            <p:ph type="title"/>
          </p:nvPr>
        </p:nvSpPr>
        <p:spPr>
          <a:xfrm>
            <a:off x="2058326" y="303840"/>
            <a:ext cx="5001236" cy="1508760"/>
          </a:xfrm>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0EDABE19-5E3D-4478-EA66-D169B906163F}"/>
              </a:ext>
            </a:extLst>
          </p:cNvPr>
          <p:cNvSpPr>
            <a:spLocks noGrp="1"/>
          </p:cNvSpPr>
          <p:nvPr>
            <p:ph idx="1"/>
          </p:nvPr>
        </p:nvSpPr>
        <p:spPr>
          <a:xfrm>
            <a:off x="1202919" y="2615380"/>
            <a:ext cx="9784080" cy="3602539"/>
          </a:xfrm>
        </p:spPr>
        <p:txBody>
          <a:bodyPr>
            <a:normAutofit/>
          </a:bodyPr>
          <a:lstStyle/>
          <a:p>
            <a:r>
              <a:rPr lang="en-US" sz="2800" dirty="0"/>
              <a:t>About the Company</a:t>
            </a:r>
          </a:p>
          <a:p>
            <a:r>
              <a:rPr lang="en-US" sz="2800" dirty="0"/>
              <a:t>Problem Statement</a:t>
            </a:r>
          </a:p>
          <a:p>
            <a:r>
              <a:rPr lang="en-US" sz="2800" dirty="0"/>
              <a:t>Project Goals</a:t>
            </a:r>
          </a:p>
          <a:p>
            <a:r>
              <a:rPr lang="en-US" sz="2800" dirty="0"/>
              <a:t>Data Sources and Data Modeling</a:t>
            </a:r>
          </a:p>
          <a:p>
            <a:r>
              <a:rPr lang="en-US" sz="2800" dirty="0"/>
              <a:t>Dashboard Overview</a:t>
            </a:r>
          </a:p>
          <a:p>
            <a:r>
              <a:rPr lang="en-US" sz="2800" dirty="0"/>
              <a:t>Recommendations</a:t>
            </a:r>
            <a:endParaRPr lang="en-IN" sz="2800" dirty="0"/>
          </a:p>
        </p:txBody>
      </p:sp>
      <p:pic>
        <p:nvPicPr>
          <p:cNvPr id="7" name="Picture 6">
            <a:extLst>
              <a:ext uri="{FF2B5EF4-FFF2-40B4-BE49-F238E27FC236}">
                <a16:creationId xmlns:a16="http://schemas.microsoft.com/office/drawing/2014/main" id="{04A9D26D-344C-F111-5332-5B1E1FECBEAB}"/>
              </a:ext>
            </a:extLst>
          </p:cNvPr>
          <p:cNvPicPr>
            <a:picLocks noChangeAspect="1"/>
          </p:cNvPicPr>
          <p:nvPr/>
        </p:nvPicPr>
        <p:blipFill>
          <a:blip r:embed="rId2"/>
          <a:stretch>
            <a:fillRect/>
          </a:stretch>
        </p:blipFill>
        <p:spPr>
          <a:xfrm>
            <a:off x="1036380" y="493529"/>
            <a:ext cx="1156213" cy="1129381"/>
          </a:xfrm>
          <a:prstGeom prst="rect">
            <a:avLst/>
          </a:prstGeom>
        </p:spPr>
      </p:pic>
    </p:spTree>
    <p:extLst>
      <p:ext uri="{BB962C8B-B14F-4D97-AF65-F5344CB8AC3E}">
        <p14:creationId xmlns:p14="http://schemas.microsoft.com/office/powerpoint/2010/main" val="68471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3146-076E-4929-432F-57573C5E4B5F}"/>
              </a:ext>
            </a:extLst>
          </p:cNvPr>
          <p:cNvSpPr>
            <a:spLocks noGrp="1"/>
          </p:cNvSpPr>
          <p:nvPr>
            <p:ph type="title"/>
          </p:nvPr>
        </p:nvSpPr>
        <p:spPr/>
        <p:txBody>
          <a:bodyPr/>
          <a:lstStyle/>
          <a:p>
            <a:r>
              <a:rPr lang="en-US" dirty="0"/>
              <a:t>	About the company</a:t>
            </a:r>
            <a:endParaRPr lang="en-IN" dirty="0"/>
          </a:p>
        </p:txBody>
      </p:sp>
      <p:pic>
        <p:nvPicPr>
          <p:cNvPr id="5" name="Content Placeholder 4">
            <a:extLst>
              <a:ext uri="{FF2B5EF4-FFF2-40B4-BE49-F238E27FC236}">
                <a16:creationId xmlns:a16="http://schemas.microsoft.com/office/drawing/2014/main" id="{2CDB952A-78C0-C2D7-95B9-B236FBCCE429}"/>
              </a:ext>
            </a:extLst>
          </p:cNvPr>
          <p:cNvPicPr>
            <a:picLocks noGrp="1" noChangeAspect="1"/>
          </p:cNvPicPr>
          <p:nvPr>
            <p:ph idx="1"/>
          </p:nvPr>
        </p:nvPicPr>
        <p:blipFill>
          <a:blip r:embed="rId2"/>
          <a:stretch>
            <a:fillRect/>
          </a:stretch>
        </p:blipFill>
        <p:spPr>
          <a:xfrm>
            <a:off x="1473629" y="746476"/>
            <a:ext cx="718965" cy="584159"/>
          </a:xfrm>
        </p:spPr>
      </p:pic>
      <p:sp>
        <p:nvSpPr>
          <p:cNvPr id="6" name="TextBox 5">
            <a:extLst>
              <a:ext uri="{FF2B5EF4-FFF2-40B4-BE49-F238E27FC236}">
                <a16:creationId xmlns:a16="http://schemas.microsoft.com/office/drawing/2014/main" id="{443C2F99-AA2E-4E11-5413-DAFA5EFE229E}"/>
              </a:ext>
            </a:extLst>
          </p:cNvPr>
          <p:cNvSpPr txBox="1"/>
          <p:nvPr/>
        </p:nvSpPr>
        <p:spPr>
          <a:xfrm>
            <a:off x="6430297" y="1876648"/>
            <a:ext cx="5004619" cy="4324261"/>
          </a:xfrm>
          <a:prstGeom prst="rect">
            <a:avLst/>
          </a:prstGeom>
          <a:noFill/>
        </p:spPr>
        <p:txBody>
          <a:bodyPr wrap="square" rtlCol="0">
            <a:spAutoFit/>
          </a:bodyPr>
          <a:lstStyle/>
          <a:p>
            <a:r>
              <a:rPr lang="en-US" sz="2500" dirty="0"/>
              <a:t>AtliQ Hardware is a fast-growing global brand known for its diverse range of hardware products like PC, Mouse, Keyboards, Printers through different stores like Croma , Best Buy and Staples &amp; Online platform like Amazon and Flipkart. Three main channels are  Retailers, Direct Sales and distributors across regions spanning Asia pacific, Latin America, North America and Europe.</a:t>
            </a:r>
            <a:endParaRPr lang="en-IN" dirty="0"/>
          </a:p>
        </p:txBody>
      </p:sp>
      <p:pic>
        <p:nvPicPr>
          <p:cNvPr id="7" name="Content Placeholder 4">
            <a:extLst>
              <a:ext uri="{FF2B5EF4-FFF2-40B4-BE49-F238E27FC236}">
                <a16:creationId xmlns:a16="http://schemas.microsoft.com/office/drawing/2014/main" id="{1AC35233-9665-C8E9-C5E3-0FE16B275139}"/>
              </a:ext>
            </a:extLst>
          </p:cNvPr>
          <p:cNvPicPr>
            <a:picLocks noChangeAspect="1"/>
          </p:cNvPicPr>
          <p:nvPr/>
        </p:nvPicPr>
        <p:blipFill>
          <a:blip r:embed="rId3"/>
          <a:stretch>
            <a:fillRect/>
          </a:stretch>
        </p:blipFill>
        <p:spPr>
          <a:xfrm>
            <a:off x="757084" y="2643194"/>
            <a:ext cx="5246216" cy="3468330"/>
          </a:xfrm>
          <a:prstGeom prst="rect">
            <a:avLst/>
          </a:prstGeom>
        </p:spPr>
      </p:pic>
      <p:sp>
        <p:nvSpPr>
          <p:cNvPr id="9" name="Rectangle: Rounded Corners 8">
            <a:extLst>
              <a:ext uri="{FF2B5EF4-FFF2-40B4-BE49-F238E27FC236}">
                <a16:creationId xmlns:a16="http://schemas.microsoft.com/office/drawing/2014/main" id="{8CE10AA1-2370-A63A-EB9D-69020E2A456C}"/>
              </a:ext>
            </a:extLst>
          </p:cNvPr>
          <p:cNvSpPr/>
          <p:nvPr/>
        </p:nvSpPr>
        <p:spPr>
          <a:xfrm>
            <a:off x="757084" y="5191432"/>
            <a:ext cx="1838632" cy="92009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5402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C025-4AAD-1896-8F5E-9C38C13C29D1}"/>
              </a:ext>
            </a:extLst>
          </p:cNvPr>
          <p:cNvSpPr>
            <a:spLocks noGrp="1"/>
          </p:cNvSpPr>
          <p:nvPr>
            <p:ph type="title"/>
          </p:nvPr>
        </p:nvSpPr>
        <p:spPr/>
        <p:txBody>
          <a:bodyPr/>
          <a:lstStyle/>
          <a:p>
            <a:r>
              <a:rPr lang="en-US" dirty="0"/>
              <a:t>	</a:t>
            </a:r>
            <a:r>
              <a:rPr lang="en-IN" dirty="0"/>
              <a:t>The Wake-up Call</a:t>
            </a:r>
          </a:p>
        </p:txBody>
      </p:sp>
      <p:sp>
        <p:nvSpPr>
          <p:cNvPr id="3" name="Content Placeholder 2">
            <a:extLst>
              <a:ext uri="{FF2B5EF4-FFF2-40B4-BE49-F238E27FC236}">
                <a16:creationId xmlns:a16="http://schemas.microsoft.com/office/drawing/2014/main" id="{51C6AA41-ED27-486C-0F5A-09B743191360}"/>
              </a:ext>
            </a:extLst>
          </p:cNvPr>
          <p:cNvSpPr>
            <a:spLocks noGrp="1"/>
          </p:cNvSpPr>
          <p:nvPr>
            <p:ph idx="1"/>
          </p:nvPr>
        </p:nvSpPr>
        <p:spPr>
          <a:xfrm>
            <a:off x="1202919" y="2083881"/>
            <a:ext cx="9784080" cy="4582390"/>
          </a:xfrm>
        </p:spPr>
        <p:txBody>
          <a:bodyPr>
            <a:normAutofit fontScale="92500" lnSpcReduction="20000"/>
          </a:bodyPr>
          <a:lstStyle/>
          <a:p>
            <a:r>
              <a:rPr lang="en-US" sz="2400" dirty="0"/>
              <a:t>AtliQ Hardware recently experienced huge financial losses due to insufficient market research and making the data driven decision based on only surveys before launching the store in America. Previously company was analyzing data from the fragmented sources like Excel, SQL etc.</a:t>
            </a:r>
          </a:p>
          <a:p>
            <a:pPr marL="0" indent="0">
              <a:buNone/>
            </a:pPr>
            <a:endParaRPr lang="en-US" sz="2400" dirty="0"/>
          </a:p>
          <a:p>
            <a:r>
              <a:rPr lang="en-US" sz="2400" dirty="0"/>
              <a:t>Rapid growth meet rough outcomes. AtliQ’s instinct-led decisions couldn’t keep pace with a fast-changing market.</a:t>
            </a:r>
            <a:endParaRPr lang="en-IN" sz="2400" dirty="0"/>
          </a:p>
          <a:p>
            <a:pPr marL="0" indent="0">
              <a:buNone/>
            </a:pPr>
            <a:endParaRPr lang="en-US" sz="2400" dirty="0"/>
          </a:p>
          <a:p>
            <a:r>
              <a:rPr lang="en-IN" sz="2400" dirty="0"/>
              <a:t>After observing that the competitors leverage data driven decision strategies to make the insightful decisions, AtliQ Hardware recognizes the need to establish its own data analytics team to adopt smart decision making processes and to remain a worthy competitor in the market because </a:t>
            </a:r>
            <a:r>
              <a:rPr lang="en-US" sz="2400" dirty="0"/>
              <a:t>data is only powerful when it's connected, modeled, and actionable. That realization sparked a shift toward smarter, evidence-backed strategies.</a:t>
            </a:r>
            <a:endParaRPr lang="en-IN" sz="2400" dirty="0"/>
          </a:p>
          <a:p>
            <a:endParaRPr lang="en-IN" dirty="0"/>
          </a:p>
          <a:p>
            <a:endParaRPr lang="en-IN" dirty="0"/>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BF3C1D-9737-66D0-2E75-D3247E46F4E2}"/>
                  </a:ext>
                </a:extLst>
              </p14:cNvPr>
              <p14:cNvContentPartPr/>
              <p14:nvPr/>
            </p14:nvContentPartPr>
            <p14:xfrm>
              <a:off x="-590423" y="707628"/>
              <a:ext cx="4320" cy="360"/>
            </p14:xfrm>
          </p:contentPart>
        </mc:Choice>
        <mc:Fallback xmlns="">
          <p:pic>
            <p:nvPicPr>
              <p:cNvPr id="4" name="Ink 3">
                <a:extLst>
                  <a:ext uri="{FF2B5EF4-FFF2-40B4-BE49-F238E27FC236}">
                    <a16:creationId xmlns:a16="http://schemas.microsoft.com/office/drawing/2014/main" id="{4ABF3C1D-9737-66D0-2E75-D3247E46F4E2}"/>
                  </a:ext>
                </a:extLst>
              </p:cNvPr>
              <p:cNvPicPr/>
              <p:nvPr/>
            </p:nvPicPr>
            <p:blipFill>
              <a:blip r:embed="rId3"/>
              <a:stretch>
                <a:fillRect/>
              </a:stretch>
            </p:blipFill>
            <p:spPr>
              <a:xfrm>
                <a:off x="-594743" y="703308"/>
                <a:ext cx="12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CEA6A1A-C686-6D42-D3B2-6DABCA20CF63}"/>
                  </a:ext>
                </a:extLst>
              </p14:cNvPr>
              <p14:cNvContentPartPr/>
              <p14:nvPr/>
            </p14:nvContentPartPr>
            <p14:xfrm>
              <a:off x="-432743" y="284988"/>
              <a:ext cx="360" cy="360"/>
            </p14:xfrm>
          </p:contentPart>
        </mc:Choice>
        <mc:Fallback xmlns="">
          <p:pic>
            <p:nvPicPr>
              <p:cNvPr id="5" name="Ink 4">
                <a:extLst>
                  <a:ext uri="{FF2B5EF4-FFF2-40B4-BE49-F238E27FC236}">
                    <a16:creationId xmlns:a16="http://schemas.microsoft.com/office/drawing/2014/main" id="{2CEA6A1A-C686-6D42-D3B2-6DABCA20CF63}"/>
                  </a:ext>
                </a:extLst>
              </p:cNvPr>
              <p:cNvPicPr/>
              <p:nvPr/>
            </p:nvPicPr>
            <p:blipFill>
              <a:blip r:embed="rId5"/>
              <a:stretch>
                <a:fillRect/>
              </a:stretch>
            </p:blipFill>
            <p:spPr>
              <a:xfrm>
                <a:off x="-437063" y="280668"/>
                <a:ext cx="9000" cy="9000"/>
              </a:xfrm>
              <a:prstGeom prst="rect">
                <a:avLst/>
              </a:prstGeom>
            </p:spPr>
          </p:pic>
        </mc:Fallback>
      </mc:AlternateContent>
      <p:pic>
        <p:nvPicPr>
          <p:cNvPr id="7" name="Picture 6">
            <a:extLst>
              <a:ext uri="{FF2B5EF4-FFF2-40B4-BE49-F238E27FC236}">
                <a16:creationId xmlns:a16="http://schemas.microsoft.com/office/drawing/2014/main" id="{94BCEF21-3141-A930-AF70-1291D7978EF1}"/>
              </a:ext>
            </a:extLst>
          </p:cNvPr>
          <p:cNvPicPr>
            <a:picLocks noChangeAspect="1"/>
          </p:cNvPicPr>
          <p:nvPr/>
        </p:nvPicPr>
        <p:blipFill>
          <a:blip r:embed="rId6"/>
          <a:stretch>
            <a:fillRect/>
          </a:stretch>
        </p:blipFill>
        <p:spPr>
          <a:xfrm>
            <a:off x="1202919" y="575121"/>
            <a:ext cx="978362" cy="926869"/>
          </a:xfrm>
          <a:prstGeom prst="rect">
            <a:avLst/>
          </a:prstGeom>
        </p:spPr>
      </p:pic>
    </p:spTree>
    <p:extLst>
      <p:ext uri="{BB962C8B-B14F-4D97-AF65-F5344CB8AC3E}">
        <p14:creationId xmlns:p14="http://schemas.microsoft.com/office/powerpoint/2010/main" val="124810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3412-8AEC-B526-669C-7E9AE86B31F3}"/>
              </a:ext>
            </a:extLst>
          </p:cNvPr>
          <p:cNvSpPr>
            <a:spLocks noGrp="1"/>
          </p:cNvSpPr>
          <p:nvPr>
            <p:ph type="title"/>
          </p:nvPr>
        </p:nvSpPr>
        <p:spPr>
          <a:xfrm>
            <a:off x="2084439" y="294009"/>
            <a:ext cx="9472831" cy="1508760"/>
          </a:xfrm>
        </p:spPr>
        <p:txBody>
          <a:bodyPr/>
          <a:lstStyle/>
          <a:p>
            <a:r>
              <a:rPr lang="en-US" dirty="0"/>
              <a:t>Where Instinct Ends, Intelligence Begins</a:t>
            </a:r>
            <a:endParaRPr lang="en-IN" dirty="0"/>
          </a:p>
        </p:txBody>
      </p:sp>
      <p:sp>
        <p:nvSpPr>
          <p:cNvPr id="3" name="Content Placeholder 2">
            <a:extLst>
              <a:ext uri="{FF2B5EF4-FFF2-40B4-BE49-F238E27FC236}">
                <a16:creationId xmlns:a16="http://schemas.microsoft.com/office/drawing/2014/main" id="{CFAAF58B-8120-0F72-27F2-27DAA1F3CB6B}"/>
              </a:ext>
            </a:extLst>
          </p:cNvPr>
          <p:cNvSpPr>
            <a:spLocks noGrp="1"/>
          </p:cNvSpPr>
          <p:nvPr>
            <p:ph idx="1"/>
          </p:nvPr>
        </p:nvSpPr>
        <p:spPr>
          <a:xfrm>
            <a:off x="807936" y="2521974"/>
            <a:ext cx="9784080" cy="4336026"/>
          </a:xfrm>
        </p:spPr>
        <p:txBody>
          <a:bodyPr>
            <a:normAutofit/>
          </a:bodyPr>
          <a:lstStyle/>
          <a:p>
            <a:r>
              <a:rPr lang="en-US" sz="2000" dirty="0"/>
              <a:t>AtliQ’s operations spanned continents—but its data didn’t connect the dots. Siloed systems meant business blind spots. Power BI changed that, unlocking a 360° view across finance, supply chain, marketing, and more—powering bold decisions with confidence, not guesswork.</a:t>
            </a:r>
          </a:p>
          <a:p>
            <a:r>
              <a:rPr lang="en-US" sz="2000" dirty="0"/>
              <a:t>The company plans to analyze the data from various departments to identify key metrics and to build an insightful visualization. By developing an intuitive dashboard for the AtliQ Hardware, the goal is to leverage data for smarter decision making, enhance current production strategies  and support the expansion of new stores I the upcoming quarters.</a:t>
            </a:r>
          </a:p>
          <a:p>
            <a:endParaRPr lang="en-US" sz="2000" dirty="0"/>
          </a:p>
          <a:p>
            <a:endParaRPr lang="en-US" sz="2000" dirty="0"/>
          </a:p>
        </p:txBody>
      </p:sp>
      <p:pic>
        <p:nvPicPr>
          <p:cNvPr id="5" name="Picture 4">
            <a:extLst>
              <a:ext uri="{FF2B5EF4-FFF2-40B4-BE49-F238E27FC236}">
                <a16:creationId xmlns:a16="http://schemas.microsoft.com/office/drawing/2014/main" id="{887C1C7A-E9CE-ABD9-4EA1-DC21460B8F9A}"/>
              </a:ext>
            </a:extLst>
          </p:cNvPr>
          <p:cNvPicPr>
            <a:picLocks noChangeAspect="1"/>
          </p:cNvPicPr>
          <p:nvPr/>
        </p:nvPicPr>
        <p:blipFill>
          <a:blip r:embed="rId2"/>
          <a:stretch>
            <a:fillRect/>
          </a:stretch>
        </p:blipFill>
        <p:spPr>
          <a:xfrm>
            <a:off x="963869" y="481517"/>
            <a:ext cx="1120570" cy="1120570"/>
          </a:xfrm>
          <a:prstGeom prst="rect">
            <a:avLst/>
          </a:prstGeom>
        </p:spPr>
      </p:pic>
    </p:spTree>
    <p:extLst>
      <p:ext uri="{BB962C8B-B14F-4D97-AF65-F5344CB8AC3E}">
        <p14:creationId xmlns:p14="http://schemas.microsoft.com/office/powerpoint/2010/main" val="284519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7F24-99A1-8EC3-9A74-1A35E07C9D5B}"/>
              </a:ext>
            </a:extLst>
          </p:cNvPr>
          <p:cNvSpPr>
            <a:spLocks noGrp="1"/>
          </p:cNvSpPr>
          <p:nvPr>
            <p:ph type="title"/>
          </p:nvPr>
        </p:nvSpPr>
        <p:spPr>
          <a:xfrm>
            <a:off x="1605691" y="324562"/>
            <a:ext cx="9784080" cy="1508760"/>
          </a:xfrm>
        </p:spPr>
        <p:txBody>
          <a:bodyPr/>
          <a:lstStyle/>
          <a:p>
            <a:r>
              <a:rPr lang="en-US" dirty="0"/>
              <a:t>Blueprint of Brilliance: Data Foundations  &amp;  Tools </a:t>
            </a:r>
            <a:endParaRPr lang="en-IN" dirty="0"/>
          </a:p>
        </p:txBody>
      </p:sp>
      <p:pic>
        <p:nvPicPr>
          <p:cNvPr id="9" name="Content Placeholder 8">
            <a:extLst>
              <a:ext uri="{FF2B5EF4-FFF2-40B4-BE49-F238E27FC236}">
                <a16:creationId xmlns:a16="http://schemas.microsoft.com/office/drawing/2014/main" id="{A13DF0A0-6EF5-0877-EAB6-817A58FCE82F}"/>
              </a:ext>
            </a:extLst>
          </p:cNvPr>
          <p:cNvPicPr>
            <a:picLocks noGrp="1" noChangeAspect="1"/>
          </p:cNvPicPr>
          <p:nvPr>
            <p:ph idx="1"/>
          </p:nvPr>
        </p:nvPicPr>
        <p:blipFill>
          <a:blip r:embed="rId2"/>
          <a:stretch>
            <a:fillRect/>
          </a:stretch>
        </p:blipFill>
        <p:spPr>
          <a:xfrm>
            <a:off x="774514" y="616537"/>
            <a:ext cx="698441" cy="628597"/>
          </a:xfrm>
        </p:spPr>
      </p:pic>
      <p:sp>
        <p:nvSpPr>
          <p:cNvPr id="11" name="TextBox 10">
            <a:extLst>
              <a:ext uri="{FF2B5EF4-FFF2-40B4-BE49-F238E27FC236}">
                <a16:creationId xmlns:a16="http://schemas.microsoft.com/office/drawing/2014/main" id="{FA779706-FDAC-E941-BEAD-B182A874A24A}"/>
              </a:ext>
            </a:extLst>
          </p:cNvPr>
          <p:cNvSpPr txBox="1"/>
          <p:nvPr/>
        </p:nvSpPr>
        <p:spPr>
          <a:xfrm>
            <a:off x="774865" y="2971768"/>
            <a:ext cx="1661652" cy="369332"/>
          </a:xfrm>
          <a:prstGeom prst="rect">
            <a:avLst/>
          </a:prstGeom>
          <a:noFill/>
        </p:spPr>
        <p:txBody>
          <a:bodyPr wrap="square">
            <a:spAutoFit/>
          </a:bodyPr>
          <a:lstStyle/>
          <a:p>
            <a:r>
              <a:rPr lang="en-IN" dirty="0" err="1">
                <a:solidFill>
                  <a:schemeClr val="bg1"/>
                </a:solidFill>
                <a:latin typeface="Arial" panose="020B0604020202020204" pitchFamily="34" charset="0"/>
              </a:rPr>
              <a:t>d</a:t>
            </a:r>
            <a:r>
              <a:rPr lang="en-IN" b="0" i="0" dirty="0" err="1">
                <a:solidFill>
                  <a:schemeClr val="bg1"/>
                </a:solidFill>
                <a:effectLst/>
                <a:latin typeface="Arial" panose="020B0604020202020204" pitchFamily="34" charset="0"/>
              </a:rPr>
              <a:t>im_customer</a:t>
            </a:r>
            <a:endParaRPr lang="en-IN" dirty="0">
              <a:solidFill>
                <a:schemeClr val="bg1"/>
              </a:solidFill>
            </a:endParaRPr>
          </a:p>
        </p:txBody>
      </p:sp>
      <p:sp>
        <p:nvSpPr>
          <p:cNvPr id="13" name="TextBox 12">
            <a:extLst>
              <a:ext uri="{FF2B5EF4-FFF2-40B4-BE49-F238E27FC236}">
                <a16:creationId xmlns:a16="http://schemas.microsoft.com/office/drawing/2014/main" id="{6561FFA2-4388-DB9D-14C3-7044294B49E1}"/>
              </a:ext>
            </a:extLst>
          </p:cNvPr>
          <p:cNvSpPr txBox="1"/>
          <p:nvPr/>
        </p:nvSpPr>
        <p:spPr>
          <a:xfrm>
            <a:off x="774865" y="3638682"/>
            <a:ext cx="1396181" cy="369332"/>
          </a:xfrm>
          <a:prstGeom prst="rect">
            <a:avLst/>
          </a:prstGeom>
          <a:noFill/>
        </p:spPr>
        <p:txBody>
          <a:bodyPr wrap="square">
            <a:spAutoFit/>
          </a:bodyPr>
          <a:lstStyle/>
          <a:p>
            <a:r>
              <a:rPr lang="en-IN" dirty="0" err="1">
                <a:solidFill>
                  <a:srgbClr val="333333"/>
                </a:solidFill>
                <a:latin typeface="Arial" panose="020B0604020202020204" pitchFamily="34" charset="0"/>
              </a:rPr>
              <a:t>d</a:t>
            </a:r>
            <a:r>
              <a:rPr lang="en-IN" b="0" i="0" dirty="0" err="1">
                <a:solidFill>
                  <a:srgbClr val="333333"/>
                </a:solidFill>
                <a:effectLst/>
                <a:latin typeface="Arial" panose="020B0604020202020204" pitchFamily="34" charset="0"/>
              </a:rPr>
              <a:t>im_market</a:t>
            </a:r>
            <a:endParaRPr lang="en-IN" dirty="0"/>
          </a:p>
        </p:txBody>
      </p:sp>
      <p:sp>
        <p:nvSpPr>
          <p:cNvPr id="15" name="TextBox 14">
            <a:extLst>
              <a:ext uri="{FF2B5EF4-FFF2-40B4-BE49-F238E27FC236}">
                <a16:creationId xmlns:a16="http://schemas.microsoft.com/office/drawing/2014/main" id="{1C14E27E-5000-638A-14A6-35469E2FB6FC}"/>
              </a:ext>
            </a:extLst>
          </p:cNvPr>
          <p:cNvSpPr txBox="1"/>
          <p:nvPr/>
        </p:nvSpPr>
        <p:spPr>
          <a:xfrm>
            <a:off x="774865" y="4353979"/>
            <a:ext cx="1543665"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dim_product</a:t>
            </a:r>
            <a:endParaRPr lang="en-IN" dirty="0"/>
          </a:p>
        </p:txBody>
      </p:sp>
      <p:sp>
        <p:nvSpPr>
          <p:cNvPr id="17" name="TextBox 16">
            <a:extLst>
              <a:ext uri="{FF2B5EF4-FFF2-40B4-BE49-F238E27FC236}">
                <a16:creationId xmlns:a16="http://schemas.microsoft.com/office/drawing/2014/main" id="{15CD9FB8-B4C3-B8D3-4571-EC9077D88EE3}"/>
              </a:ext>
            </a:extLst>
          </p:cNvPr>
          <p:cNvSpPr txBox="1"/>
          <p:nvPr/>
        </p:nvSpPr>
        <p:spPr>
          <a:xfrm>
            <a:off x="774865" y="5045909"/>
            <a:ext cx="2448232"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fact_forecast_monthly</a:t>
            </a:r>
            <a:endParaRPr lang="en-IN" dirty="0"/>
          </a:p>
        </p:txBody>
      </p:sp>
      <p:sp>
        <p:nvSpPr>
          <p:cNvPr id="19" name="TextBox 18">
            <a:extLst>
              <a:ext uri="{FF2B5EF4-FFF2-40B4-BE49-F238E27FC236}">
                <a16:creationId xmlns:a16="http://schemas.microsoft.com/office/drawing/2014/main" id="{63FE5E15-EF6F-DFE8-4C34-38A3246EEDE5}"/>
              </a:ext>
            </a:extLst>
          </p:cNvPr>
          <p:cNvSpPr txBox="1"/>
          <p:nvPr/>
        </p:nvSpPr>
        <p:spPr>
          <a:xfrm>
            <a:off x="774865" y="5736190"/>
            <a:ext cx="2202426"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fact_sales_monthly</a:t>
            </a:r>
            <a:endParaRPr lang="en-IN" dirty="0"/>
          </a:p>
        </p:txBody>
      </p:sp>
      <p:sp>
        <p:nvSpPr>
          <p:cNvPr id="21" name="TextBox 20">
            <a:extLst>
              <a:ext uri="{FF2B5EF4-FFF2-40B4-BE49-F238E27FC236}">
                <a16:creationId xmlns:a16="http://schemas.microsoft.com/office/drawing/2014/main" id="{A000426A-4C89-1368-4FBC-197F767F823B}"/>
              </a:ext>
            </a:extLst>
          </p:cNvPr>
          <p:cNvSpPr txBox="1"/>
          <p:nvPr/>
        </p:nvSpPr>
        <p:spPr>
          <a:xfrm>
            <a:off x="4729316" y="5736190"/>
            <a:ext cx="1396181"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freight_cost</a:t>
            </a:r>
            <a:endParaRPr lang="en-IN" dirty="0"/>
          </a:p>
        </p:txBody>
      </p:sp>
      <p:sp>
        <p:nvSpPr>
          <p:cNvPr id="23" name="TextBox 22">
            <a:extLst>
              <a:ext uri="{FF2B5EF4-FFF2-40B4-BE49-F238E27FC236}">
                <a16:creationId xmlns:a16="http://schemas.microsoft.com/office/drawing/2014/main" id="{E91A05F4-AD2F-867A-12B6-1EF0B850B420}"/>
              </a:ext>
            </a:extLst>
          </p:cNvPr>
          <p:cNvSpPr txBox="1"/>
          <p:nvPr/>
        </p:nvSpPr>
        <p:spPr>
          <a:xfrm>
            <a:off x="4729316" y="5045084"/>
            <a:ext cx="1396181"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gross_price</a:t>
            </a:r>
            <a:endParaRPr lang="en-IN" dirty="0"/>
          </a:p>
        </p:txBody>
      </p:sp>
      <p:sp>
        <p:nvSpPr>
          <p:cNvPr id="25" name="TextBox 24">
            <a:extLst>
              <a:ext uri="{FF2B5EF4-FFF2-40B4-BE49-F238E27FC236}">
                <a16:creationId xmlns:a16="http://schemas.microsoft.com/office/drawing/2014/main" id="{0A402A65-37DD-0472-8C53-1530FB3F4866}"/>
              </a:ext>
            </a:extLst>
          </p:cNvPr>
          <p:cNvSpPr txBox="1"/>
          <p:nvPr/>
        </p:nvSpPr>
        <p:spPr>
          <a:xfrm>
            <a:off x="4713526" y="2971768"/>
            <a:ext cx="2212258" cy="369332"/>
          </a:xfrm>
          <a:prstGeom prst="rect">
            <a:avLst/>
          </a:prstGeom>
          <a:noFill/>
        </p:spPr>
        <p:txBody>
          <a:bodyPr wrap="square">
            <a:spAutoFit/>
          </a:bodyPr>
          <a:lstStyle/>
          <a:p>
            <a:r>
              <a:rPr lang="en-IN" dirty="0" err="1">
                <a:solidFill>
                  <a:srgbClr val="333333"/>
                </a:solidFill>
                <a:latin typeface="Arial" panose="020B0604020202020204" pitchFamily="34" charset="0"/>
              </a:rPr>
              <a:t>m</a:t>
            </a:r>
            <a:r>
              <a:rPr lang="en-IN" b="0" i="0" dirty="0" err="1">
                <a:solidFill>
                  <a:srgbClr val="333333"/>
                </a:solidFill>
                <a:effectLst/>
                <a:latin typeface="Arial" panose="020B0604020202020204" pitchFamily="34" charset="0"/>
              </a:rPr>
              <a:t>anufacturing_cost</a:t>
            </a:r>
            <a:endParaRPr lang="en-IN" dirty="0"/>
          </a:p>
        </p:txBody>
      </p:sp>
      <p:sp>
        <p:nvSpPr>
          <p:cNvPr id="27" name="TextBox 26">
            <a:extLst>
              <a:ext uri="{FF2B5EF4-FFF2-40B4-BE49-F238E27FC236}">
                <a16:creationId xmlns:a16="http://schemas.microsoft.com/office/drawing/2014/main" id="{1CEAE38F-0B18-817D-B5A8-7A0D56C07BB9}"/>
              </a:ext>
            </a:extLst>
          </p:cNvPr>
          <p:cNvSpPr txBox="1"/>
          <p:nvPr/>
        </p:nvSpPr>
        <p:spPr>
          <a:xfrm>
            <a:off x="4713526" y="3638682"/>
            <a:ext cx="2762865"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post_invoice_deductions</a:t>
            </a:r>
            <a:endParaRPr lang="en-IN" dirty="0"/>
          </a:p>
        </p:txBody>
      </p:sp>
      <p:sp>
        <p:nvSpPr>
          <p:cNvPr id="29" name="TextBox 28">
            <a:extLst>
              <a:ext uri="{FF2B5EF4-FFF2-40B4-BE49-F238E27FC236}">
                <a16:creationId xmlns:a16="http://schemas.microsoft.com/office/drawing/2014/main" id="{38E353D0-FFD1-1E50-3BD5-E354F3010B01}"/>
              </a:ext>
            </a:extLst>
          </p:cNvPr>
          <p:cNvSpPr txBox="1"/>
          <p:nvPr/>
        </p:nvSpPr>
        <p:spPr>
          <a:xfrm>
            <a:off x="4713526" y="4353979"/>
            <a:ext cx="2762865" cy="369332"/>
          </a:xfrm>
          <a:prstGeom prst="rect">
            <a:avLst/>
          </a:prstGeom>
          <a:noFill/>
        </p:spPr>
        <p:txBody>
          <a:bodyPr wrap="square">
            <a:spAutoFit/>
          </a:bodyPr>
          <a:lstStyle/>
          <a:p>
            <a:r>
              <a:rPr lang="en-IN" b="0" i="0" dirty="0" err="1">
                <a:solidFill>
                  <a:srgbClr val="333333"/>
                </a:solidFill>
                <a:effectLst/>
                <a:latin typeface="Arial" panose="020B0604020202020204" pitchFamily="34" charset="0"/>
              </a:rPr>
              <a:t>pre_invoice_deductions</a:t>
            </a:r>
            <a:endParaRPr lang="en-IN" dirty="0"/>
          </a:p>
        </p:txBody>
      </p:sp>
      <p:sp>
        <p:nvSpPr>
          <p:cNvPr id="31" name="TextBox 30">
            <a:extLst>
              <a:ext uri="{FF2B5EF4-FFF2-40B4-BE49-F238E27FC236}">
                <a16:creationId xmlns:a16="http://schemas.microsoft.com/office/drawing/2014/main" id="{81CB71A3-AD6B-EC95-B29A-A0B4E95A23DF}"/>
              </a:ext>
            </a:extLst>
          </p:cNvPr>
          <p:cNvSpPr txBox="1"/>
          <p:nvPr/>
        </p:nvSpPr>
        <p:spPr>
          <a:xfrm>
            <a:off x="9239290" y="2139121"/>
            <a:ext cx="2448232" cy="461665"/>
          </a:xfrm>
          <a:prstGeom prst="rect">
            <a:avLst/>
          </a:prstGeom>
          <a:noFill/>
        </p:spPr>
        <p:txBody>
          <a:bodyPr wrap="square">
            <a:spAutoFit/>
          </a:bodyPr>
          <a:lstStyle/>
          <a:p>
            <a:r>
              <a:rPr lang="en-US" sz="2400" dirty="0">
                <a:latin typeface="Arial" panose="020B0604020202020204" pitchFamily="34" charset="0"/>
              </a:rPr>
              <a:t>T</a:t>
            </a:r>
            <a:r>
              <a:rPr lang="en-IN" sz="2400" dirty="0" err="1">
                <a:latin typeface="Arial" panose="020B0604020202020204" pitchFamily="34" charset="0"/>
              </a:rPr>
              <a:t>ools</a:t>
            </a:r>
            <a:r>
              <a:rPr lang="en-IN" sz="2400" dirty="0">
                <a:latin typeface="Arial" panose="020B0604020202020204" pitchFamily="34" charset="0"/>
              </a:rPr>
              <a:t> </a:t>
            </a:r>
            <a:endParaRPr lang="en-IN" sz="2400" dirty="0"/>
          </a:p>
        </p:txBody>
      </p:sp>
      <p:sp>
        <p:nvSpPr>
          <p:cNvPr id="35" name="TextBox 34">
            <a:extLst>
              <a:ext uri="{FF2B5EF4-FFF2-40B4-BE49-F238E27FC236}">
                <a16:creationId xmlns:a16="http://schemas.microsoft.com/office/drawing/2014/main" id="{E8FC9B01-D0B5-46D3-181E-4D3883277A41}"/>
              </a:ext>
            </a:extLst>
          </p:cNvPr>
          <p:cNvSpPr txBox="1"/>
          <p:nvPr/>
        </p:nvSpPr>
        <p:spPr>
          <a:xfrm>
            <a:off x="656878" y="2139122"/>
            <a:ext cx="2448232" cy="461665"/>
          </a:xfrm>
          <a:prstGeom prst="rect">
            <a:avLst/>
          </a:prstGeom>
          <a:noFill/>
        </p:spPr>
        <p:txBody>
          <a:bodyPr wrap="square">
            <a:spAutoFit/>
          </a:bodyPr>
          <a:lstStyle/>
          <a:p>
            <a:r>
              <a:rPr lang="en-IN" sz="2400" b="0" i="0" dirty="0">
                <a:effectLst/>
                <a:latin typeface="Arial" panose="020B0604020202020204" pitchFamily="34" charset="0"/>
              </a:rPr>
              <a:t>Data Sources</a:t>
            </a:r>
            <a:endParaRPr lang="en-IN" sz="2400" dirty="0"/>
          </a:p>
        </p:txBody>
      </p:sp>
      <p:pic>
        <p:nvPicPr>
          <p:cNvPr id="36" name="Content Placeholder 10">
            <a:extLst>
              <a:ext uri="{FF2B5EF4-FFF2-40B4-BE49-F238E27FC236}">
                <a16:creationId xmlns:a16="http://schemas.microsoft.com/office/drawing/2014/main" id="{EF8EC4B1-7785-5FA0-40F5-828B5B56CBE5}"/>
              </a:ext>
            </a:extLst>
          </p:cNvPr>
          <p:cNvPicPr>
            <a:picLocks noChangeAspect="1"/>
          </p:cNvPicPr>
          <p:nvPr/>
        </p:nvPicPr>
        <p:blipFill>
          <a:blip r:embed="rId3"/>
          <a:stretch>
            <a:fillRect/>
          </a:stretch>
        </p:blipFill>
        <p:spPr>
          <a:xfrm>
            <a:off x="656878" y="2721591"/>
            <a:ext cx="3639819" cy="3767699"/>
          </a:xfrm>
          <a:prstGeom prst="rect">
            <a:avLst/>
          </a:prstGeom>
        </p:spPr>
      </p:pic>
      <p:pic>
        <p:nvPicPr>
          <p:cNvPr id="37" name="Picture 36">
            <a:extLst>
              <a:ext uri="{FF2B5EF4-FFF2-40B4-BE49-F238E27FC236}">
                <a16:creationId xmlns:a16="http://schemas.microsoft.com/office/drawing/2014/main" id="{1B4D10C2-FF19-98F6-6218-8D46288446C1}"/>
              </a:ext>
            </a:extLst>
          </p:cNvPr>
          <p:cNvPicPr>
            <a:picLocks noChangeAspect="1"/>
          </p:cNvPicPr>
          <p:nvPr/>
        </p:nvPicPr>
        <p:blipFill>
          <a:blip r:embed="rId4"/>
          <a:stretch>
            <a:fillRect/>
          </a:stretch>
        </p:blipFill>
        <p:spPr>
          <a:xfrm>
            <a:off x="4605182" y="2721591"/>
            <a:ext cx="4263515" cy="3767699"/>
          </a:xfrm>
          <a:prstGeom prst="rect">
            <a:avLst/>
          </a:prstGeom>
        </p:spPr>
      </p:pic>
      <p:pic>
        <p:nvPicPr>
          <p:cNvPr id="39" name="Picture 38">
            <a:extLst>
              <a:ext uri="{FF2B5EF4-FFF2-40B4-BE49-F238E27FC236}">
                <a16:creationId xmlns:a16="http://schemas.microsoft.com/office/drawing/2014/main" id="{B89DDF9E-4E25-9227-AF9B-BC2C63A073B8}"/>
              </a:ext>
            </a:extLst>
          </p:cNvPr>
          <p:cNvPicPr>
            <a:picLocks noChangeAspect="1"/>
          </p:cNvPicPr>
          <p:nvPr/>
        </p:nvPicPr>
        <p:blipFill>
          <a:blip r:embed="rId5"/>
          <a:stretch>
            <a:fillRect/>
          </a:stretch>
        </p:blipFill>
        <p:spPr>
          <a:xfrm>
            <a:off x="9371266" y="2736493"/>
            <a:ext cx="1063130" cy="1157081"/>
          </a:xfrm>
          <a:prstGeom prst="rect">
            <a:avLst/>
          </a:prstGeom>
        </p:spPr>
      </p:pic>
      <p:pic>
        <p:nvPicPr>
          <p:cNvPr id="41" name="Picture 40">
            <a:extLst>
              <a:ext uri="{FF2B5EF4-FFF2-40B4-BE49-F238E27FC236}">
                <a16:creationId xmlns:a16="http://schemas.microsoft.com/office/drawing/2014/main" id="{E8525797-66F6-C590-4E39-7F308E95C907}"/>
              </a:ext>
            </a:extLst>
          </p:cNvPr>
          <p:cNvPicPr>
            <a:picLocks noChangeAspect="1"/>
          </p:cNvPicPr>
          <p:nvPr/>
        </p:nvPicPr>
        <p:blipFill>
          <a:blip r:embed="rId6"/>
          <a:stretch>
            <a:fillRect/>
          </a:stretch>
        </p:blipFill>
        <p:spPr>
          <a:xfrm>
            <a:off x="9371267" y="4080635"/>
            <a:ext cx="1063130" cy="1219186"/>
          </a:xfrm>
          <a:prstGeom prst="rect">
            <a:avLst/>
          </a:prstGeom>
        </p:spPr>
      </p:pic>
      <p:pic>
        <p:nvPicPr>
          <p:cNvPr id="43" name="Picture 42">
            <a:extLst>
              <a:ext uri="{FF2B5EF4-FFF2-40B4-BE49-F238E27FC236}">
                <a16:creationId xmlns:a16="http://schemas.microsoft.com/office/drawing/2014/main" id="{CA31080A-57FA-B686-9001-40CB2CB5C331}"/>
              </a:ext>
            </a:extLst>
          </p:cNvPr>
          <p:cNvPicPr>
            <a:picLocks noChangeAspect="1"/>
          </p:cNvPicPr>
          <p:nvPr/>
        </p:nvPicPr>
        <p:blipFill>
          <a:blip r:embed="rId7"/>
          <a:stretch>
            <a:fillRect/>
          </a:stretch>
        </p:blipFill>
        <p:spPr>
          <a:xfrm>
            <a:off x="9369323" y="5486882"/>
            <a:ext cx="1065073" cy="1065073"/>
          </a:xfrm>
          <a:prstGeom prst="rect">
            <a:avLst/>
          </a:prstGeom>
        </p:spPr>
      </p:pic>
    </p:spTree>
    <p:extLst>
      <p:ext uri="{BB962C8B-B14F-4D97-AF65-F5344CB8AC3E}">
        <p14:creationId xmlns:p14="http://schemas.microsoft.com/office/powerpoint/2010/main" val="405089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D3F5-469D-EC15-7D0B-6D189161E1FD}"/>
              </a:ext>
            </a:extLst>
          </p:cNvPr>
          <p:cNvSpPr>
            <a:spLocks noGrp="1"/>
          </p:cNvSpPr>
          <p:nvPr>
            <p:ph type="title"/>
          </p:nvPr>
        </p:nvSpPr>
        <p:spPr>
          <a:xfrm>
            <a:off x="1032388" y="284176"/>
            <a:ext cx="8341199" cy="1508760"/>
          </a:xfrm>
        </p:spPr>
        <p:txBody>
          <a:bodyPr/>
          <a:lstStyle/>
          <a:p>
            <a:r>
              <a:rPr lang="en-IN" dirty="0"/>
              <a:t>	Wiring the Intelligence Grid</a:t>
            </a:r>
          </a:p>
        </p:txBody>
      </p:sp>
      <p:pic>
        <p:nvPicPr>
          <p:cNvPr id="17" name="Picture 16">
            <a:extLst>
              <a:ext uri="{FF2B5EF4-FFF2-40B4-BE49-F238E27FC236}">
                <a16:creationId xmlns:a16="http://schemas.microsoft.com/office/drawing/2014/main" id="{2B1F60D4-107F-A706-791C-DDEB24A3ABBA}"/>
              </a:ext>
            </a:extLst>
          </p:cNvPr>
          <p:cNvPicPr>
            <a:picLocks noChangeAspect="1"/>
          </p:cNvPicPr>
          <p:nvPr/>
        </p:nvPicPr>
        <p:blipFill>
          <a:blip r:embed="rId2"/>
          <a:stretch>
            <a:fillRect/>
          </a:stretch>
        </p:blipFill>
        <p:spPr>
          <a:xfrm>
            <a:off x="1032388" y="579343"/>
            <a:ext cx="910576" cy="918426"/>
          </a:xfrm>
          <a:prstGeom prst="rect">
            <a:avLst/>
          </a:prstGeom>
        </p:spPr>
      </p:pic>
      <p:pic>
        <p:nvPicPr>
          <p:cNvPr id="19" name="Picture 18">
            <a:extLst>
              <a:ext uri="{FF2B5EF4-FFF2-40B4-BE49-F238E27FC236}">
                <a16:creationId xmlns:a16="http://schemas.microsoft.com/office/drawing/2014/main" id="{E0EB17AA-435C-1BD5-1F77-E94D82DF3E05}"/>
              </a:ext>
            </a:extLst>
          </p:cNvPr>
          <p:cNvPicPr>
            <a:picLocks noChangeAspect="1"/>
          </p:cNvPicPr>
          <p:nvPr/>
        </p:nvPicPr>
        <p:blipFill>
          <a:blip r:embed="rId3"/>
          <a:stretch>
            <a:fillRect/>
          </a:stretch>
        </p:blipFill>
        <p:spPr>
          <a:xfrm>
            <a:off x="1032388" y="1877961"/>
            <a:ext cx="9743768" cy="4906297"/>
          </a:xfrm>
          <a:prstGeom prst="rect">
            <a:avLst/>
          </a:prstGeom>
        </p:spPr>
      </p:pic>
    </p:spTree>
    <p:extLst>
      <p:ext uri="{BB962C8B-B14F-4D97-AF65-F5344CB8AC3E}">
        <p14:creationId xmlns:p14="http://schemas.microsoft.com/office/powerpoint/2010/main" val="61125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A5E3-9BC0-6E74-E803-AC8BCD6D7A1F}"/>
              </a:ext>
            </a:extLst>
          </p:cNvPr>
          <p:cNvSpPr>
            <a:spLocks noGrp="1"/>
          </p:cNvSpPr>
          <p:nvPr>
            <p:ph type="title"/>
          </p:nvPr>
        </p:nvSpPr>
        <p:spPr>
          <a:xfrm>
            <a:off x="3031591" y="392330"/>
            <a:ext cx="7973961" cy="1508760"/>
          </a:xfrm>
        </p:spPr>
        <p:txBody>
          <a:bodyPr/>
          <a:lstStyle/>
          <a:p>
            <a:r>
              <a:rPr lang="en-US" dirty="0"/>
              <a:t>DASHBOARD OVERVIEW</a:t>
            </a:r>
            <a:endParaRPr lang="en-IN" dirty="0"/>
          </a:p>
        </p:txBody>
      </p:sp>
      <p:pic>
        <p:nvPicPr>
          <p:cNvPr id="5" name="Content Placeholder 4">
            <a:extLst>
              <a:ext uri="{FF2B5EF4-FFF2-40B4-BE49-F238E27FC236}">
                <a16:creationId xmlns:a16="http://schemas.microsoft.com/office/drawing/2014/main" id="{8911BEA4-1ED6-320A-5F3C-3ECAA97B2724}"/>
              </a:ext>
            </a:extLst>
          </p:cNvPr>
          <p:cNvPicPr>
            <a:picLocks noGrp="1" noChangeAspect="1"/>
          </p:cNvPicPr>
          <p:nvPr>
            <p:ph idx="1"/>
          </p:nvPr>
        </p:nvPicPr>
        <p:blipFill>
          <a:blip r:embed="rId2"/>
          <a:stretch>
            <a:fillRect/>
          </a:stretch>
        </p:blipFill>
        <p:spPr>
          <a:xfrm>
            <a:off x="2241755" y="631507"/>
            <a:ext cx="789836" cy="1010480"/>
          </a:xfrm>
        </p:spPr>
      </p:pic>
      <p:pic>
        <p:nvPicPr>
          <p:cNvPr id="7" name="Picture 6">
            <a:extLst>
              <a:ext uri="{FF2B5EF4-FFF2-40B4-BE49-F238E27FC236}">
                <a16:creationId xmlns:a16="http://schemas.microsoft.com/office/drawing/2014/main" id="{B2287F99-6FAA-C312-CB16-8A98F32A103B}"/>
              </a:ext>
            </a:extLst>
          </p:cNvPr>
          <p:cNvPicPr>
            <a:picLocks noChangeAspect="1"/>
          </p:cNvPicPr>
          <p:nvPr/>
        </p:nvPicPr>
        <p:blipFill>
          <a:blip r:embed="rId3"/>
          <a:stretch>
            <a:fillRect/>
          </a:stretch>
        </p:blipFill>
        <p:spPr>
          <a:xfrm>
            <a:off x="1317522" y="1896737"/>
            <a:ext cx="9586451" cy="4877689"/>
          </a:xfrm>
          <a:prstGeom prst="rect">
            <a:avLst/>
          </a:prstGeom>
        </p:spPr>
      </p:pic>
    </p:spTree>
    <p:extLst>
      <p:ext uri="{BB962C8B-B14F-4D97-AF65-F5344CB8AC3E}">
        <p14:creationId xmlns:p14="http://schemas.microsoft.com/office/powerpoint/2010/main" val="73255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E750-138D-0940-821F-8747175B6C1E}"/>
              </a:ext>
            </a:extLst>
          </p:cNvPr>
          <p:cNvSpPr>
            <a:spLocks noGrp="1"/>
          </p:cNvSpPr>
          <p:nvPr>
            <p:ph type="title"/>
          </p:nvPr>
        </p:nvSpPr>
        <p:spPr>
          <a:xfrm>
            <a:off x="5086661" y="254679"/>
            <a:ext cx="6407249" cy="1508760"/>
          </a:xfrm>
        </p:spPr>
        <p:txBody>
          <a:bodyPr/>
          <a:lstStyle/>
          <a:p>
            <a:r>
              <a:rPr lang="en-US" dirty="0"/>
              <a:t>Finance view</a:t>
            </a:r>
            <a:endParaRPr lang="en-IN" dirty="0"/>
          </a:p>
        </p:txBody>
      </p:sp>
      <p:pic>
        <p:nvPicPr>
          <p:cNvPr id="5" name="Content Placeholder 4">
            <a:extLst>
              <a:ext uri="{FF2B5EF4-FFF2-40B4-BE49-F238E27FC236}">
                <a16:creationId xmlns:a16="http://schemas.microsoft.com/office/drawing/2014/main" id="{AF96392F-095D-CE7B-95BC-D82C0C0A5FE0}"/>
              </a:ext>
            </a:extLst>
          </p:cNvPr>
          <p:cNvPicPr>
            <a:picLocks noGrp="1" noChangeAspect="1"/>
          </p:cNvPicPr>
          <p:nvPr>
            <p:ph idx="1"/>
          </p:nvPr>
        </p:nvPicPr>
        <p:blipFill>
          <a:blip r:embed="rId2"/>
          <a:stretch>
            <a:fillRect/>
          </a:stretch>
        </p:blipFill>
        <p:spPr>
          <a:xfrm>
            <a:off x="3873910" y="526271"/>
            <a:ext cx="1114428" cy="1114428"/>
          </a:xfrm>
        </p:spPr>
      </p:pic>
      <p:pic>
        <p:nvPicPr>
          <p:cNvPr id="9" name="Picture 8">
            <a:extLst>
              <a:ext uri="{FF2B5EF4-FFF2-40B4-BE49-F238E27FC236}">
                <a16:creationId xmlns:a16="http://schemas.microsoft.com/office/drawing/2014/main" id="{358B3DAB-D6EE-A238-EF38-0E15B6BCEF20}"/>
              </a:ext>
            </a:extLst>
          </p:cNvPr>
          <p:cNvPicPr>
            <a:picLocks noChangeAspect="1"/>
          </p:cNvPicPr>
          <p:nvPr/>
        </p:nvPicPr>
        <p:blipFill>
          <a:blip r:embed="rId3"/>
          <a:stretch>
            <a:fillRect/>
          </a:stretch>
        </p:blipFill>
        <p:spPr>
          <a:xfrm>
            <a:off x="1169437" y="1763440"/>
            <a:ext cx="9853126" cy="5094560"/>
          </a:xfrm>
          <a:prstGeom prst="rect">
            <a:avLst/>
          </a:prstGeom>
        </p:spPr>
      </p:pic>
    </p:spTree>
    <p:extLst>
      <p:ext uri="{BB962C8B-B14F-4D97-AF65-F5344CB8AC3E}">
        <p14:creationId xmlns:p14="http://schemas.microsoft.com/office/powerpoint/2010/main" val="869051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documentManagement/types"/>
    <ds:schemaRef ds:uri="http://www.w3.org/XML/1998/namespace"/>
    <ds:schemaRef ds:uri="http://schemas.openxmlformats.org/package/2006/metadata/core-properties"/>
    <ds:schemaRef ds:uri="http://purl.org/dc/elements/1.1/"/>
    <ds:schemaRef ds:uri="16c05727-aa75-4e4a-9b5f-8a80a1165891"/>
    <ds:schemaRef ds:uri="http://schemas.microsoft.com/office/infopath/2007/PartnerControls"/>
    <ds:schemaRef ds:uri="http://purl.org/dc/terms/"/>
    <ds:schemaRef ds:uri="71af3243-3dd4-4a8d-8c0d-dd76da1f02a5"/>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TM03090430[[fn=Banded]]</Template>
  <TotalTime>682</TotalTime>
  <Words>584</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Corbel</vt:lpstr>
      <vt:lpstr>Wingdings</vt:lpstr>
      <vt:lpstr>Banded</vt:lpstr>
      <vt:lpstr>ATLIQ hardware  Business Insights 360°</vt:lpstr>
      <vt:lpstr>Table Of Contents</vt:lpstr>
      <vt:lpstr> About the company</vt:lpstr>
      <vt:lpstr> The Wake-up Call</vt:lpstr>
      <vt:lpstr>Where Instinct Ends, Intelligence Begins</vt:lpstr>
      <vt:lpstr>Blueprint of Brilliance: Data Foundations  &amp;  Tools </vt:lpstr>
      <vt:lpstr> Wiring the Intelligence Grid</vt:lpstr>
      <vt:lpstr>DASHBOARD OVERVIEW</vt:lpstr>
      <vt:lpstr>Finance view</vt:lpstr>
      <vt:lpstr>Sales view</vt:lpstr>
      <vt:lpstr>Marketing view</vt:lpstr>
      <vt:lpstr>Supply chain view</vt:lpstr>
      <vt:lpstr>Executive view</vt:lpstr>
      <vt:lpstr>support</vt:lpstr>
      <vt:lpstr>PowerPoint Presentation</vt:lpstr>
      <vt:lpstr>Core suggestions : From Dashboard to Boardroom</vt:lpstr>
      <vt:lpstr>Thank You for Lighting the Way</vt:lpstr>
      <vt:lpstr>Signing Off with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kikanijyot94@outlook.com</dc:creator>
  <cp:lastModifiedBy>kikanijyot94@outlook.com</cp:lastModifiedBy>
  <cp:revision>6</cp:revision>
  <dcterms:created xsi:type="dcterms:W3CDTF">2025-06-28T18:50:01Z</dcterms:created>
  <dcterms:modified xsi:type="dcterms:W3CDTF">2025-06-30T17:35:06Z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