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5"/>
  </p:notesMasterIdLst>
  <p:handoutMasterIdLst>
    <p:handoutMasterId r:id="rId26"/>
  </p:handoutMasterIdLst>
  <p:sldIdLst>
    <p:sldId id="312" r:id="rId5"/>
    <p:sldId id="304" r:id="rId6"/>
    <p:sldId id="324" r:id="rId7"/>
    <p:sldId id="323" r:id="rId8"/>
    <p:sldId id="307" r:id="rId9"/>
    <p:sldId id="281" r:id="rId10"/>
    <p:sldId id="282" r:id="rId11"/>
    <p:sldId id="314" r:id="rId12"/>
    <p:sldId id="315" r:id="rId13"/>
    <p:sldId id="317" r:id="rId14"/>
    <p:sldId id="318" r:id="rId15"/>
    <p:sldId id="319" r:id="rId16"/>
    <p:sldId id="325" r:id="rId17"/>
    <p:sldId id="326" r:id="rId18"/>
    <p:sldId id="327" r:id="rId19"/>
    <p:sldId id="330" r:id="rId20"/>
    <p:sldId id="328" r:id="rId21"/>
    <p:sldId id="329" r:id="rId22"/>
    <p:sldId id="321" r:id="rId23"/>
    <p:sldId id="322" r:id="rId2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837" autoAdjust="0"/>
  </p:normalViewPr>
  <p:slideViewPr>
    <p:cSldViewPr snapToGrid="0" snapToObjects="1">
      <p:cViewPr varScale="1">
        <p:scale>
          <a:sx n="70" d="100"/>
          <a:sy n="70" d="100"/>
        </p:scale>
        <p:origin x="1166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2C1C5-4399-089F-5D6F-FFA4E643A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62EFCD-F961-5D74-3E4D-A390C329C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D0EC8A-9CEA-F641-CFD5-C0011428E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40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8C107-1FBA-9654-FF81-CFD12EEC4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DF6018-CA82-112A-2F32-E03902395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5CA097-A379-45E8-C81A-AB71F3062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67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640A5-F673-7F07-DA5F-67D66D14D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45693-79AF-B16B-1B78-DF98E24949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CCED5-4CD1-49FB-F6A4-84F9D8F3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69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00722-7C50-E89A-EFE1-6528E8C09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E02086-023C-C969-A29A-9C85F5F8B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50C54B-8718-E58E-ECE4-47F3483E2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2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2BC5F-D7A3-BD7A-1247-5C20BCB82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F76CF8-B569-BEBA-329E-D6EFB3C2E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008673-6DAE-7C27-ED4A-5E1C98181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34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CB197-B1F6-8460-8364-201363EE5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FA6B3D-4FF3-E401-5708-6AC9691376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6E0F-289D-ED22-6621-82400706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8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Sales &amp;</a:t>
            </a:r>
            <a:br>
              <a:rPr lang="en-US" dirty="0"/>
            </a:br>
            <a:r>
              <a:rPr lang="en-US" dirty="0"/>
              <a:t>financial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ECE9C-11D5-6269-C5CF-592DF553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16" y="3429000"/>
            <a:ext cx="2674223" cy="1395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CF5BAF-4811-7500-FCB3-B43F82B29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666" y="517675"/>
            <a:ext cx="1193058" cy="11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C147F-705C-6CF9-141D-787C4A2DF657}"/>
              </a:ext>
            </a:extLst>
          </p:cNvPr>
          <p:cNvSpPr txBox="1"/>
          <p:nvPr/>
        </p:nvSpPr>
        <p:spPr>
          <a:xfrm>
            <a:off x="5952749" y="715406"/>
            <a:ext cx="195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AtliQ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Hardware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05" y="1213730"/>
            <a:ext cx="7631709" cy="519278"/>
          </a:xfrm>
        </p:spPr>
        <p:txBody>
          <a:bodyPr/>
          <a:lstStyle/>
          <a:p>
            <a:r>
              <a:rPr lang="en-US" dirty="0"/>
              <a:t>REPORTS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E027B-6010-ECA8-CD89-9267E068146C}"/>
              </a:ext>
            </a:extLst>
          </p:cNvPr>
          <p:cNvSpPr txBox="1"/>
          <p:nvPr/>
        </p:nvSpPr>
        <p:spPr>
          <a:xfrm>
            <a:off x="1814966" y="1895187"/>
            <a:ext cx="1519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Aptos" panose="020B0004020202020204" pitchFamily="34" charset="0"/>
              </a:rPr>
              <a:t>SALES</a:t>
            </a:r>
            <a:endParaRPr lang="en-IN" sz="2800" dirty="0">
              <a:solidFill>
                <a:schemeClr val="accent6"/>
              </a:solidFill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A5E2C-C3AC-8654-6E68-77D9D093F44D}"/>
              </a:ext>
            </a:extLst>
          </p:cNvPr>
          <p:cNvSpPr txBox="1"/>
          <p:nvPr/>
        </p:nvSpPr>
        <p:spPr>
          <a:xfrm>
            <a:off x="5824992" y="1895187"/>
            <a:ext cx="189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Aptos" panose="020B0004020202020204" pitchFamily="34" charset="0"/>
              </a:rPr>
              <a:t>FINANCE</a:t>
            </a:r>
            <a:endParaRPr lang="en-IN" sz="2800" dirty="0">
              <a:solidFill>
                <a:schemeClr val="accent6"/>
              </a:solidFill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571A7-F361-BE60-0BF3-D83DAF76AA99}"/>
              </a:ext>
            </a:extLst>
          </p:cNvPr>
          <p:cNvSpPr txBox="1"/>
          <p:nvPr/>
        </p:nvSpPr>
        <p:spPr>
          <a:xfrm>
            <a:off x="847875" y="2555763"/>
            <a:ext cx="36356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Customer Performance Report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Market Performance Report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Top 10 Products by Net Sales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Division Report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Top a&amp; Bottom 5 products by Quantity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New Products of 2021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Top 5 Countries by Net Sales</a:t>
            </a:r>
            <a:endParaRPr lang="en-IN" sz="2000" dirty="0">
              <a:solidFill>
                <a:schemeClr val="accent6"/>
              </a:solidFill>
              <a:latin typeface="Aptos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7AC2B-3AE5-7DC6-682C-EC211A5D7C20}"/>
              </a:ext>
            </a:extLst>
          </p:cNvPr>
          <p:cNvSpPr txBox="1"/>
          <p:nvPr/>
        </p:nvSpPr>
        <p:spPr>
          <a:xfrm>
            <a:off x="5470234" y="2555763"/>
            <a:ext cx="28746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P&amp;L by Fiscal Year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P&amp;L by Fiscal Months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P&amp;L by Market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GM% Quarterly</a:t>
            </a:r>
          </a:p>
          <a:p>
            <a:endParaRPr lang="en-IN" sz="2000" dirty="0">
              <a:solidFill>
                <a:schemeClr val="accent6"/>
              </a:solidFill>
              <a:latin typeface="Aptos" panose="020B00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898292-EFB2-B78B-2DCE-21296CDE5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735" y="1297857"/>
            <a:ext cx="3519950" cy="5373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5F7343D-DA56-B4E8-6351-18A744832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401" y="46230"/>
            <a:ext cx="1193058" cy="11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Sales reports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8D9B8-EB3B-5C47-274D-60927805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3" y="233043"/>
            <a:ext cx="1193058" cy="116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AE64D-E5DD-3C54-8FA3-C2F69F7C7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258" y="2576051"/>
            <a:ext cx="7620000" cy="393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749" y="410081"/>
            <a:ext cx="7985669" cy="980844"/>
          </a:xfrm>
        </p:spPr>
        <p:txBody>
          <a:bodyPr/>
          <a:lstStyle/>
          <a:p>
            <a:r>
              <a:rPr lang="en-US" sz="2400" dirty="0"/>
              <a:t>Customer performance report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9F2A2-A694-D61C-21B7-EEA39A961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3" y="233043"/>
            <a:ext cx="1193058" cy="1167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B2128F-1DD9-EDFE-468F-12E9F634F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02" y="1592825"/>
            <a:ext cx="5316079" cy="51004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7B51A8-5D72-89C4-84F5-6E9FE282D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20645"/>
            <a:ext cx="5249254" cy="497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97764-CA27-8718-5522-4BBA4B222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A021D8-9BC0-EEAE-677C-D6180042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723" y="336338"/>
            <a:ext cx="7985669" cy="980844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sz="2400" dirty="0"/>
              <a:t>market performance report &amp; Top 10 Products by Net Sales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7192A-33CB-0A15-F765-D8E1AFDAE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28085B-F8E2-C71A-A35C-1EEA155CD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3" y="233043"/>
            <a:ext cx="1193058" cy="116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8CE2A5-541B-F324-A549-AFB5E4EE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93" y="1563330"/>
            <a:ext cx="5297303" cy="4984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DED65-0973-C5E6-0D98-7BDC00A6D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889" y="1541338"/>
            <a:ext cx="5270918" cy="50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2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E80E7-EBD4-934B-6F7E-0A5A8D638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E06CB6-8ED1-0740-33E8-E0D48A5F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902" y="157499"/>
            <a:ext cx="7985669" cy="980844"/>
          </a:xfrm>
        </p:spPr>
        <p:txBody>
          <a:bodyPr/>
          <a:lstStyle/>
          <a:p>
            <a:r>
              <a:rPr lang="en-US" sz="2400" dirty="0"/>
              <a:t>Divisional report and top - bottom 5 products by qty report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11C50-F89D-47AF-E0BA-5BD6F9279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5CD3D-1C6B-3EA4-E6FD-5A6D71A83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3" y="233043"/>
            <a:ext cx="1193058" cy="116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08FFED-48E5-8C91-BFF1-069E959D9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5" y="1194269"/>
            <a:ext cx="3692071" cy="5312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4ED94-5CF4-9B95-8B68-CC6B13F3D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271" y="1793902"/>
            <a:ext cx="4213064" cy="4811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08A5A8-F7C6-EA98-A6F6-77B45D168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380" y="2239807"/>
            <a:ext cx="4307626" cy="450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9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6BDA2-9D5A-E18E-96E0-1CCF5785D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CF678C-B015-88A0-5C95-B94DEEA4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1" y="-15701"/>
            <a:ext cx="7741083" cy="980844"/>
          </a:xfrm>
        </p:spPr>
        <p:txBody>
          <a:bodyPr/>
          <a:lstStyle/>
          <a:p>
            <a:r>
              <a:rPr lang="en-US" sz="2400" dirty="0"/>
              <a:t>New Products 2021 &amp;</a:t>
            </a:r>
            <a:br>
              <a:rPr lang="en-US" sz="2400" dirty="0"/>
            </a:br>
            <a:r>
              <a:rPr lang="en-US" sz="2400" dirty="0"/>
              <a:t>Top 5 countries by net sales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3A20E-512F-6E09-3721-82C3CAB623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A20D5A-C338-ADDE-71AF-EFC1D11C8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3" y="233043"/>
            <a:ext cx="1193058" cy="116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279EE7-E355-8CCD-5440-EAB02D3B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74" y="1140542"/>
            <a:ext cx="5242820" cy="5427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15A3B-8C56-1B0C-A0C1-E0F5A5326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231" y="1140542"/>
            <a:ext cx="5229795" cy="54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8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C1178-212E-3596-7643-AC40EE2B8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90995-7A3D-1589-8659-A0FCF77F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P &amp; l reports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5ACA8-266D-D2F8-01D4-BEC3B3C8D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A34DB-3607-DD84-E231-CB90DE8B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3" y="233043"/>
            <a:ext cx="1193058" cy="116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E854E6-9034-E029-C893-D7ACC44A6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138" y="2275115"/>
            <a:ext cx="671172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0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20DB7-BA27-08EE-65CB-757D0F5F1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D9E87-4871-C3C4-8378-F868F070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826" y="410081"/>
            <a:ext cx="7652592" cy="518607"/>
          </a:xfrm>
        </p:spPr>
        <p:txBody>
          <a:bodyPr/>
          <a:lstStyle/>
          <a:p>
            <a:r>
              <a:rPr lang="en-US" sz="2400" dirty="0"/>
              <a:t>P &amp; l by fiscal year &amp; Month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6A5BE-FF17-F802-20B4-4FDD58781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D171D5-C320-0FCC-0AB3-3A2D30CE7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3" y="233043"/>
            <a:ext cx="1193058" cy="116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19A061-1FF0-9E07-BABC-A3AD63692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23" y="1447295"/>
            <a:ext cx="4954184" cy="5147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AD5505-8B5E-4D67-7C8D-9CC69D952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895" y="1499795"/>
            <a:ext cx="4954184" cy="510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A89B9-F674-855E-A5E8-1B224A4D7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F1F571-0521-47DF-A51C-C391A52E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902" y="410081"/>
            <a:ext cx="7985669" cy="518607"/>
          </a:xfrm>
        </p:spPr>
        <p:txBody>
          <a:bodyPr/>
          <a:lstStyle/>
          <a:p>
            <a:r>
              <a:rPr lang="en-US" sz="2400" dirty="0"/>
              <a:t>P &amp; l by market and gm% quarterly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4FD110-DC92-0DEC-B174-F5CCCD129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E1E5D6-928D-4BF5-B40A-C937E4C49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3" y="233043"/>
            <a:ext cx="1193058" cy="116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AB7DAE-3DB6-4282-D5EA-4C792B566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05387"/>
            <a:ext cx="5076251" cy="5067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430EE4-0498-ED12-FD31-EE7A4654E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165" y="1305386"/>
            <a:ext cx="5076251" cy="50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6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627396"/>
            <a:ext cx="9875463" cy="999746"/>
          </a:xfrm>
        </p:spPr>
        <p:txBody>
          <a:bodyPr/>
          <a:lstStyle/>
          <a:p>
            <a:r>
              <a:rPr lang="en-US" sz="3200" dirty="0"/>
              <a:t>Thank You for Lighting the Way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7A111-D8EB-F83B-8FAE-1FF88566C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136" y="43646"/>
            <a:ext cx="1193058" cy="116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8AFF2D-CA5F-8E27-618D-4673967AF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08" y="928688"/>
            <a:ext cx="811154" cy="999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7B99FE-F029-8F75-3E57-04D772567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047" y="2831344"/>
            <a:ext cx="2186970" cy="2186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53C698-37AF-AB3F-C376-192FCDAD9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284" y="2817181"/>
            <a:ext cx="2135288" cy="22011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31BCEC-12BC-DD65-6056-98C1359EF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7469" y="2831344"/>
            <a:ext cx="2186970" cy="21869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6013D3-6751-81EA-5D66-9DB1CB7C2D1D}"/>
              </a:ext>
            </a:extLst>
          </p:cNvPr>
          <p:cNvSpPr txBox="1"/>
          <p:nvPr/>
        </p:nvSpPr>
        <p:spPr>
          <a:xfrm>
            <a:off x="1735088" y="5399314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ptos" panose="020B0004020202020204" pitchFamily="34" charset="0"/>
              </a:rPr>
              <a:t>Dhaval Patel</a:t>
            </a:r>
            <a:endParaRPr lang="en-IN" dirty="0">
              <a:solidFill>
                <a:schemeClr val="accent6"/>
              </a:solidFill>
              <a:latin typeface="Aptos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8C10D3-93BA-8545-274D-2AED8D715FAB}"/>
              </a:ext>
            </a:extLst>
          </p:cNvPr>
          <p:cNvSpPr txBox="1"/>
          <p:nvPr/>
        </p:nvSpPr>
        <p:spPr>
          <a:xfrm>
            <a:off x="5867400" y="5398923"/>
            <a:ext cx="173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Aptos" panose="020B0004020202020204" pitchFamily="34" charset="0"/>
              </a:rPr>
              <a:t>CodeBasics</a:t>
            </a:r>
            <a:r>
              <a:rPr lang="en-US" dirty="0">
                <a:solidFill>
                  <a:schemeClr val="accent6"/>
                </a:solidFill>
                <a:latin typeface="Aptos" panose="020B0004020202020204" pitchFamily="34" charset="0"/>
              </a:rPr>
              <a:t> Content team</a:t>
            </a:r>
            <a:endParaRPr lang="en-IN" dirty="0">
              <a:solidFill>
                <a:schemeClr val="accent6"/>
              </a:solidFill>
              <a:latin typeface="Aptos" panose="020B00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EC963-15E2-F55B-D632-0CD6DD3D9868}"/>
              </a:ext>
            </a:extLst>
          </p:cNvPr>
          <p:cNvSpPr txBox="1"/>
          <p:nvPr/>
        </p:nvSpPr>
        <p:spPr>
          <a:xfrm>
            <a:off x="9597469" y="5399314"/>
            <a:ext cx="237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ptos" panose="020B0004020202020204" pitchFamily="34" charset="0"/>
              </a:rPr>
              <a:t>Hemanand Vadivel</a:t>
            </a:r>
            <a:endParaRPr lang="en-IN" dirty="0">
              <a:solidFill>
                <a:schemeClr val="accent6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379" y="1818968"/>
            <a:ext cx="6583680" cy="3903406"/>
          </a:xfrm>
        </p:spPr>
        <p:txBody>
          <a:bodyPr/>
          <a:lstStyle/>
          <a:p>
            <a:r>
              <a:rPr lang="en-US" b="1" dirty="0"/>
              <a:t>Microsoft Excel Project</a:t>
            </a:r>
          </a:p>
          <a:p>
            <a:endParaRPr lang="en-US" b="1" dirty="0"/>
          </a:p>
          <a:p>
            <a:r>
              <a:rPr lang="en-US" b="1" dirty="0" err="1"/>
              <a:t>CodeBasics</a:t>
            </a:r>
            <a:r>
              <a:rPr lang="en-US" b="1" dirty="0"/>
              <a:t> Data Analytics Bootcamp</a:t>
            </a:r>
          </a:p>
          <a:p>
            <a:endParaRPr lang="en-US" b="1" dirty="0"/>
          </a:p>
          <a:p>
            <a:r>
              <a:rPr lang="en-US" b="1" dirty="0"/>
              <a:t>Presented by</a:t>
            </a:r>
          </a:p>
          <a:p>
            <a:endParaRPr lang="en-US" b="1" dirty="0"/>
          </a:p>
          <a:p>
            <a:r>
              <a:rPr lang="en-US" b="1" dirty="0"/>
              <a:t>Jyot </a:t>
            </a:r>
            <a:r>
              <a:rPr lang="en-US" b="1" dirty="0" err="1"/>
              <a:t>Kikani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3F1D7-6576-30E6-737F-329870724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234" y="1818968"/>
            <a:ext cx="563880" cy="594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8FE973-4226-06B4-C85B-340CF2A02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51" y="3012280"/>
            <a:ext cx="576580" cy="594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34527B-F96C-B6D1-2930-E52FEF0AC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918" y="4002877"/>
            <a:ext cx="563880" cy="656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278C5A-435A-8C6D-3716-A9C3207C0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603" y="5155328"/>
            <a:ext cx="624271" cy="6242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57DDFC-223B-1E23-A3BE-D34ACBBC47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8737" y="109193"/>
            <a:ext cx="1193058" cy="11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8" y="1278451"/>
            <a:ext cx="10511627" cy="1012785"/>
          </a:xfrm>
        </p:spPr>
        <p:txBody>
          <a:bodyPr/>
          <a:lstStyle/>
          <a:p>
            <a:r>
              <a:rPr lang="en-IN" sz="4000" dirty="0">
                <a:latin typeface="Aptos" panose="020B0004020202020204" pitchFamily="34" charset="0"/>
              </a:rPr>
              <a:t>Signing Off with Thanks</a:t>
            </a:r>
            <a:endParaRPr lang="en-US" sz="4000" dirty="0">
              <a:latin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E8537-DF47-0738-2CAD-61CF54AC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93" y="3125268"/>
            <a:ext cx="2295413" cy="20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D7D53-3E11-E956-FF0F-06E943AC5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1E9E6-32A8-0011-0615-D42D1B919308}"/>
              </a:ext>
            </a:extLst>
          </p:cNvPr>
          <p:cNvSpPr txBox="1"/>
          <p:nvPr/>
        </p:nvSpPr>
        <p:spPr>
          <a:xfrm>
            <a:off x="5044890" y="3059668"/>
            <a:ext cx="6125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/>
                </a:solidFill>
                <a:latin typeface="+mj-lt"/>
              </a:rPr>
              <a:t>From Margins to Millions: AtliQ’s Sales Journey</a:t>
            </a:r>
            <a:endParaRPr lang="en-IN" sz="4800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56B836-592C-EC4C-EBD4-B9A123D8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167" y="289804"/>
            <a:ext cx="2452956" cy="24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A36A-BA74-9202-47D4-BAA73F99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928688"/>
            <a:ext cx="6328041" cy="7499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F7ED3-A4A5-0D53-0BD7-5F415E0F3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D8E2A-C583-E40F-12BB-E71088A8B333}"/>
              </a:ext>
            </a:extLst>
          </p:cNvPr>
          <p:cNvSpPr txBox="1"/>
          <p:nvPr/>
        </p:nvSpPr>
        <p:spPr>
          <a:xfrm>
            <a:off x="501445" y="2035277"/>
            <a:ext cx="71873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About the Company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Project Goals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Data Sources and Data Modeling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Dashboard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Recommendations</a:t>
            </a:r>
            <a:endParaRPr lang="en-IN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470B0-27F5-9E5F-3122-7B597712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82" y="136187"/>
            <a:ext cx="1193058" cy="11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0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C18D0C-CFDE-2D3D-CA60-E745B477BB53}"/>
              </a:ext>
            </a:extLst>
          </p:cNvPr>
          <p:cNvSpPr txBox="1"/>
          <p:nvPr/>
        </p:nvSpPr>
        <p:spPr>
          <a:xfrm>
            <a:off x="2251588" y="471493"/>
            <a:ext cx="597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solidFill>
                  <a:schemeClr val="accent6"/>
                </a:solidFill>
                <a:latin typeface="+mj-lt"/>
              </a:rPr>
              <a:t>ABOUNT THE COMPANY</a:t>
            </a:r>
            <a:endParaRPr lang="en-IN" sz="2800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D3BFFB-5BCE-734D-3680-70C4CDA3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639" y="425836"/>
            <a:ext cx="876245" cy="711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44ADC7-9612-5194-BAFD-E4761C985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620" y="1868129"/>
            <a:ext cx="5525728" cy="37559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0E0C59-0524-85EB-4DFD-0AC342FFE047}"/>
              </a:ext>
            </a:extLst>
          </p:cNvPr>
          <p:cNvSpPr txBox="1"/>
          <p:nvPr/>
        </p:nvSpPr>
        <p:spPr>
          <a:xfrm>
            <a:off x="796413" y="1868129"/>
            <a:ext cx="573220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ptos" panose="020B0004020202020204" pitchFamily="34" charset="0"/>
              </a:rPr>
              <a:t>AtliQ Hardware is a fast-growing global brand known for its diverse range of hardware products like PC, Mouse, Keyboards, Printers through different stores like Croma , Best Buy and Staples &amp; Online platform like Amazon and Flipkart. Three main channels are  Retailers, Direct Sales and distributors across regions spanning Asia pacific, Latin America, North America and Europe.</a:t>
            </a:r>
            <a:endParaRPr lang="en-IN" sz="2400" dirty="0">
              <a:solidFill>
                <a:schemeClr val="accent6"/>
              </a:solidFill>
              <a:latin typeface="Aptos" panose="020B0004020202020204" pitchFamily="34" charset="0"/>
            </a:endParaRPr>
          </a:p>
          <a:p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AA3B70-71FD-FFBE-A030-EE12F1ABB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6492" y="149353"/>
            <a:ext cx="1193058" cy="11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948506"/>
          </a:xfrm>
        </p:spPr>
        <p:txBody>
          <a:bodyPr/>
          <a:lstStyle/>
          <a:p>
            <a:r>
              <a:rPr lang="en-IN" dirty="0"/>
              <a:t>Challenge Overview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C82C4-2B89-3856-C09F-6F2044C81E86}"/>
              </a:ext>
            </a:extLst>
          </p:cNvPr>
          <p:cNvSpPr txBox="1"/>
          <p:nvPr/>
        </p:nvSpPr>
        <p:spPr>
          <a:xfrm flipH="1">
            <a:off x="1042217" y="2487561"/>
            <a:ext cx="51317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6"/>
                </a:solidFill>
                <a:latin typeface="Aptos" panose="020B0004020202020204" pitchFamily="34" charset="0"/>
              </a:rPr>
              <a:t>AtliQ Hardware is facing significant losses in the recent years.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accent6"/>
              </a:solidFill>
              <a:latin typeface="Aptos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6"/>
                </a:solidFill>
                <a:latin typeface="Aptos" panose="020B0004020202020204" pitchFamily="34" charset="0"/>
              </a:rPr>
              <a:t>Rely on Hand-written reports and surveys.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accent6"/>
              </a:solidFill>
              <a:latin typeface="Aptos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6"/>
                </a:solidFill>
                <a:latin typeface="Aptos" panose="020B0004020202020204" pitchFamily="34" charset="0"/>
              </a:rPr>
              <a:t>Need for Insightful Decision-making strategies.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accent6"/>
              </a:solidFill>
              <a:latin typeface="Aptos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6"/>
                </a:solidFill>
                <a:latin typeface="Aptos" panose="020B0004020202020204" pitchFamily="34" charset="0"/>
              </a:rPr>
              <a:t>Need to analyze the Sales and Financial reports over the years to make the actionable steps.</a:t>
            </a:r>
            <a:endParaRPr lang="en-IN" sz="2200" dirty="0">
              <a:solidFill>
                <a:schemeClr val="accent6"/>
              </a:solidFill>
              <a:latin typeface="Aptos" panose="020B0004020202020204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6F1DE7E-7148-3D06-87E5-E980FCD4F61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542" b="542"/>
          <a:stretch>
            <a:fillRect/>
          </a:stretch>
        </p:blipFill>
        <p:spPr>
          <a:xfrm>
            <a:off x="6381136" y="410780"/>
            <a:ext cx="5377754" cy="599985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177223-50E1-3C58-0E8E-80CEE7D5F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1071" y="75223"/>
            <a:ext cx="1193058" cy="11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Data Foundations  &amp;  Tools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F6E3-DB0A-D384-DA72-5D71E42D4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401" y="2935063"/>
            <a:ext cx="6549788" cy="2688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C118C-2BEE-38B3-E045-42D0A7E21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911" y="109193"/>
            <a:ext cx="1193058" cy="11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680" y="341721"/>
            <a:ext cx="7043617" cy="948507"/>
          </a:xfrm>
        </p:spPr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4BF517-4145-65DD-6114-6A40DB48C4D8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569110" y="1405706"/>
            <a:ext cx="8396748" cy="536871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01FBE-5FF2-1663-6E07-FAE93610A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104" y="83575"/>
            <a:ext cx="1193058" cy="11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758191"/>
          </a:xfrm>
        </p:spPr>
        <p:txBody>
          <a:bodyPr/>
          <a:lstStyle/>
          <a:p>
            <a:r>
              <a:rPr lang="en-US" dirty="0"/>
              <a:t>DAX MEASURES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B72AB2-ED76-C918-B1A7-333615B880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7756" y="1858297"/>
            <a:ext cx="7533615" cy="484730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0CA3F3-68E1-E180-7FFE-9DE145232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4543" y="46230"/>
            <a:ext cx="1193058" cy="11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{B0C6D81E-2A91-4463-B5BE-07322617B93F}tf78438558_win32</Template>
  <TotalTime>332</TotalTime>
  <Words>311</Words>
  <Application>Microsoft Office PowerPoint</Application>
  <PresentationFormat>Widescreen</PresentationFormat>
  <Paragraphs>85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Arial Black</vt:lpstr>
      <vt:lpstr>Calibri</vt:lpstr>
      <vt:lpstr>Sabon Next LT</vt:lpstr>
      <vt:lpstr>Wingdings</vt:lpstr>
      <vt:lpstr>Custom</vt:lpstr>
      <vt:lpstr>Sales &amp; financial analysis</vt:lpstr>
      <vt:lpstr>PowerPoint Presentation</vt:lpstr>
      <vt:lpstr>PowerPoint Presentation</vt:lpstr>
      <vt:lpstr>agenda</vt:lpstr>
      <vt:lpstr>PowerPoint Presentation</vt:lpstr>
      <vt:lpstr>Challenge Overview</vt:lpstr>
      <vt:lpstr>Data Foundations  &amp;  Tools</vt:lpstr>
      <vt:lpstr>DATA MODELING</vt:lpstr>
      <vt:lpstr>DAX MEASURES</vt:lpstr>
      <vt:lpstr>REPORTS</vt:lpstr>
      <vt:lpstr>Sales reports</vt:lpstr>
      <vt:lpstr>Customer performance report</vt:lpstr>
      <vt:lpstr>  market performance report &amp; Top 10 Products by Net Sales</vt:lpstr>
      <vt:lpstr>Divisional report and top - bottom 5 products by qty report</vt:lpstr>
      <vt:lpstr>New Products 2021 &amp; Top 5 countries by net sales</vt:lpstr>
      <vt:lpstr>P &amp; l reports</vt:lpstr>
      <vt:lpstr>P &amp; l by fiscal year &amp; Month</vt:lpstr>
      <vt:lpstr>P &amp; l by market and gm% quarterly</vt:lpstr>
      <vt:lpstr>Thank You for Lighting the Way</vt:lpstr>
      <vt:lpstr>Signing Off with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kikanijyot94@outlook.com</dc:creator>
  <cp:lastModifiedBy>kikanijyot94@outlook.com</cp:lastModifiedBy>
  <cp:revision>3</cp:revision>
  <dcterms:created xsi:type="dcterms:W3CDTF">2025-07-27T11:41:12Z</dcterms:created>
  <dcterms:modified xsi:type="dcterms:W3CDTF">2025-07-27T18:02:55Z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