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310AA71B-7044-4BED-AB29-F572347F033B}" type="datetimeFigureOut">
              <a:rPr lang="en-IN" smtClean="0"/>
              <a:t>10-10-2022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660E7C1-B538-4947-84C2-A4CD99005F8B}"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91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0AA71B-7044-4BED-AB29-F572347F033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60E7C1-B538-4947-84C2-A4CD99005F8B}" type="slidenum">
              <a:rPr lang="en-IN" smtClean="0"/>
              <a:t>‹#›</a:t>
            </a:fld>
            <a:endParaRPr lang="en-IN"/>
          </a:p>
        </p:txBody>
      </p:sp>
    </p:spTree>
    <p:extLst>
      <p:ext uri="{BB962C8B-B14F-4D97-AF65-F5344CB8AC3E}">
        <p14:creationId xmlns:p14="http://schemas.microsoft.com/office/powerpoint/2010/main" val="987749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0AA71B-7044-4BED-AB29-F572347F033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60E7C1-B538-4947-84C2-A4CD99005F8B}" type="slidenum">
              <a:rPr lang="en-IN" smtClean="0"/>
              <a:t>‹#›</a:t>
            </a:fld>
            <a:endParaRPr lang="en-IN"/>
          </a:p>
        </p:txBody>
      </p:sp>
    </p:spTree>
    <p:extLst>
      <p:ext uri="{BB962C8B-B14F-4D97-AF65-F5344CB8AC3E}">
        <p14:creationId xmlns:p14="http://schemas.microsoft.com/office/powerpoint/2010/main" val="793831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0AA71B-7044-4BED-AB29-F572347F033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60E7C1-B538-4947-84C2-A4CD99005F8B}" type="slidenum">
              <a:rPr lang="en-IN" smtClean="0"/>
              <a:t>‹#›</a:t>
            </a:fld>
            <a:endParaRPr lang="en-IN"/>
          </a:p>
        </p:txBody>
      </p:sp>
    </p:spTree>
    <p:extLst>
      <p:ext uri="{BB962C8B-B14F-4D97-AF65-F5344CB8AC3E}">
        <p14:creationId xmlns:p14="http://schemas.microsoft.com/office/powerpoint/2010/main" val="3738491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0AA71B-7044-4BED-AB29-F572347F033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60E7C1-B538-4947-84C2-A4CD99005F8B}"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370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0AA71B-7044-4BED-AB29-F572347F033B}"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60E7C1-B538-4947-84C2-A4CD99005F8B}" type="slidenum">
              <a:rPr lang="en-IN" smtClean="0"/>
              <a:t>‹#›</a:t>
            </a:fld>
            <a:endParaRPr lang="en-IN"/>
          </a:p>
        </p:txBody>
      </p:sp>
    </p:spTree>
    <p:extLst>
      <p:ext uri="{BB962C8B-B14F-4D97-AF65-F5344CB8AC3E}">
        <p14:creationId xmlns:p14="http://schemas.microsoft.com/office/powerpoint/2010/main" val="2109335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0AA71B-7044-4BED-AB29-F572347F033B}" type="datetimeFigureOut">
              <a:rPr lang="en-IN" smtClean="0"/>
              <a:t>10-10-2022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60E7C1-B538-4947-84C2-A4CD99005F8B}" type="slidenum">
              <a:rPr lang="en-IN" smtClean="0"/>
              <a:t>‹#›</a:t>
            </a:fld>
            <a:endParaRPr lang="en-IN"/>
          </a:p>
        </p:txBody>
      </p:sp>
    </p:spTree>
    <p:extLst>
      <p:ext uri="{BB962C8B-B14F-4D97-AF65-F5344CB8AC3E}">
        <p14:creationId xmlns:p14="http://schemas.microsoft.com/office/powerpoint/2010/main" val="2440192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0AA71B-7044-4BED-AB29-F572347F033B}" type="datetimeFigureOut">
              <a:rPr lang="en-IN" smtClean="0"/>
              <a:t>10-10-2022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60E7C1-B538-4947-84C2-A4CD99005F8B}" type="slidenum">
              <a:rPr lang="en-IN" smtClean="0"/>
              <a:t>‹#›</a:t>
            </a:fld>
            <a:endParaRPr lang="en-IN"/>
          </a:p>
        </p:txBody>
      </p:sp>
    </p:spTree>
    <p:extLst>
      <p:ext uri="{BB962C8B-B14F-4D97-AF65-F5344CB8AC3E}">
        <p14:creationId xmlns:p14="http://schemas.microsoft.com/office/powerpoint/2010/main" val="3995049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0AA71B-7044-4BED-AB29-F572347F033B}" type="datetimeFigureOut">
              <a:rPr lang="en-IN" smtClean="0"/>
              <a:t>10-10-2022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60E7C1-B538-4947-84C2-A4CD99005F8B}" type="slidenum">
              <a:rPr lang="en-IN" smtClean="0"/>
              <a:t>‹#›</a:t>
            </a:fld>
            <a:endParaRPr lang="en-IN"/>
          </a:p>
        </p:txBody>
      </p:sp>
    </p:spTree>
    <p:extLst>
      <p:ext uri="{BB962C8B-B14F-4D97-AF65-F5344CB8AC3E}">
        <p14:creationId xmlns:p14="http://schemas.microsoft.com/office/powerpoint/2010/main" val="4110996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0AA71B-7044-4BED-AB29-F572347F033B}"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60E7C1-B538-4947-84C2-A4CD99005F8B}" type="slidenum">
              <a:rPr lang="en-IN" smtClean="0"/>
              <a:t>‹#›</a:t>
            </a:fld>
            <a:endParaRPr lang="en-IN"/>
          </a:p>
        </p:txBody>
      </p:sp>
    </p:spTree>
    <p:extLst>
      <p:ext uri="{BB962C8B-B14F-4D97-AF65-F5344CB8AC3E}">
        <p14:creationId xmlns:p14="http://schemas.microsoft.com/office/powerpoint/2010/main" val="983914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0AA71B-7044-4BED-AB29-F572347F033B}"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660E7C1-B538-4947-84C2-A4CD99005F8B}" type="slidenum">
              <a:rPr lang="en-IN" smtClean="0"/>
              <a:t>‹#›</a:t>
            </a:fld>
            <a:endParaRPr lang="en-IN"/>
          </a:p>
        </p:txBody>
      </p:sp>
    </p:spTree>
    <p:extLst>
      <p:ext uri="{BB962C8B-B14F-4D97-AF65-F5344CB8AC3E}">
        <p14:creationId xmlns:p14="http://schemas.microsoft.com/office/powerpoint/2010/main" val="20389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10AA71B-7044-4BED-AB29-F572347F033B}" type="datetimeFigureOut">
              <a:rPr lang="en-IN" smtClean="0"/>
              <a:t>10-10-2022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660E7C1-B538-4947-84C2-A4CD99005F8B}" type="slidenum">
              <a:rPr lang="en-IN" smtClean="0"/>
              <a:t>‹#›</a:t>
            </a:fld>
            <a:endParaRPr lang="en-IN"/>
          </a:p>
        </p:txBody>
      </p:sp>
    </p:spTree>
    <p:extLst>
      <p:ext uri="{BB962C8B-B14F-4D97-AF65-F5344CB8AC3E}">
        <p14:creationId xmlns:p14="http://schemas.microsoft.com/office/powerpoint/2010/main" val="399377869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F6F3EE-8E06-EFD9-BA28-6CDA3526E6EE}"/>
              </a:ext>
            </a:extLst>
          </p:cNvPr>
          <p:cNvSpPr txBox="1"/>
          <p:nvPr/>
        </p:nvSpPr>
        <p:spPr>
          <a:xfrm>
            <a:off x="1828800" y="2675824"/>
            <a:ext cx="8932244" cy="3139321"/>
          </a:xfrm>
          <a:prstGeom prst="rect">
            <a:avLst/>
          </a:prstGeom>
          <a:noFill/>
        </p:spPr>
        <p:txBody>
          <a:bodyPr wrap="square" rtlCol="0">
            <a:spAutoFit/>
          </a:bodyPr>
          <a:lstStyle/>
          <a:p>
            <a:r>
              <a:rPr lang="en-IN" sz="6600" dirty="0"/>
              <a:t>Lending Club Case Study</a:t>
            </a:r>
          </a:p>
          <a:p>
            <a:r>
              <a:rPr lang="en-IN" sz="6600" dirty="0"/>
              <a:t>							</a:t>
            </a:r>
          </a:p>
          <a:p>
            <a:r>
              <a:rPr lang="en-IN" sz="6600" dirty="0"/>
              <a:t>					     </a:t>
            </a:r>
            <a:r>
              <a:rPr lang="en-IN" sz="4800" dirty="0"/>
              <a:t>Jyotee Ingale</a:t>
            </a:r>
          </a:p>
        </p:txBody>
      </p:sp>
    </p:spTree>
    <p:extLst>
      <p:ext uri="{BB962C8B-B14F-4D97-AF65-F5344CB8AC3E}">
        <p14:creationId xmlns:p14="http://schemas.microsoft.com/office/powerpoint/2010/main" val="346245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3858EB-B9CC-9973-16E2-BA041B296D87}"/>
              </a:ext>
            </a:extLst>
          </p:cNvPr>
          <p:cNvSpPr txBox="1"/>
          <p:nvPr/>
        </p:nvSpPr>
        <p:spPr>
          <a:xfrm>
            <a:off x="741145" y="914401"/>
            <a:ext cx="10568539" cy="1785104"/>
          </a:xfrm>
          <a:prstGeom prst="rect">
            <a:avLst/>
          </a:prstGeom>
          <a:noFill/>
        </p:spPr>
        <p:txBody>
          <a:bodyPr wrap="square" rtlCol="0">
            <a:spAutoFit/>
          </a:bodyPr>
          <a:lstStyle/>
          <a:p>
            <a:r>
              <a:rPr lang="en-IN" sz="3200" b="1" dirty="0"/>
              <a:t>Problem Statement</a:t>
            </a:r>
          </a:p>
          <a:p>
            <a:endParaRPr lang="en-IN" dirty="0"/>
          </a:p>
          <a:p>
            <a:pPr algn="just"/>
            <a:r>
              <a:rPr lang="en-US" sz="2000" b="0" i="0" dirty="0">
                <a:solidFill>
                  <a:srgbClr val="091E42"/>
                </a:solidFill>
                <a:effectLst/>
                <a:latin typeface="freight-text-pro"/>
              </a:rPr>
              <a:t>The company wants to understand the </a:t>
            </a:r>
            <a:r>
              <a:rPr lang="en-US" sz="2000" b="1" i="0" dirty="0">
                <a:solidFill>
                  <a:srgbClr val="091E42"/>
                </a:solidFill>
                <a:effectLst/>
                <a:latin typeface="freight-text-pro"/>
              </a:rPr>
              <a:t>driving factors (or driver variables) </a:t>
            </a:r>
            <a:r>
              <a:rPr lang="en-US" sz="2000" b="0" i="0" dirty="0">
                <a:solidFill>
                  <a:srgbClr val="091E42"/>
                </a:solidFill>
                <a:effectLst/>
                <a:latin typeface="freight-text-pro"/>
              </a:rPr>
              <a:t>behind loan default, i.e. the variables which are strong indicators of default.  The company can utilize this knowledge for its portfolio and risk assessment. </a:t>
            </a:r>
            <a:endParaRPr lang="en-IN" sz="2000" dirty="0"/>
          </a:p>
        </p:txBody>
      </p:sp>
      <p:sp>
        <p:nvSpPr>
          <p:cNvPr id="3" name="TextBox 2">
            <a:extLst>
              <a:ext uri="{FF2B5EF4-FFF2-40B4-BE49-F238E27FC236}">
                <a16:creationId xmlns:a16="http://schemas.microsoft.com/office/drawing/2014/main" id="{3A03737C-442E-EFFF-20E4-CEA25C97E512}"/>
              </a:ext>
            </a:extLst>
          </p:cNvPr>
          <p:cNvSpPr txBox="1"/>
          <p:nvPr/>
        </p:nvSpPr>
        <p:spPr>
          <a:xfrm>
            <a:off x="741145" y="3429000"/>
            <a:ext cx="10318282" cy="2862322"/>
          </a:xfrm>
          <a:prstGeom prst="rect">
            <a:avLst/>
          </a:prstGeom>
          <a:noFill/>
        </p:spPr>
        <p:txBody>
          <a:bodyPr wrap="square" rtlCol="0">
            <a:spAutoFit/>
          </a:bodyPr>
          <a:lstStyle/>
          <a:p>
            <a:r>
              <a:rPr lang="en-IN" sz="2400" b="1" dirty="0"/>
              <a:t>Approach</a:t>
            </a:r>
            <a:br>
              <a:rPr lang="en-IN" dirty="0"/>
            </a:br>
            <a:endParaRPr lang="en-IN" dirty="0"/>
          </a:p>
          <a:p>
            <a:pPr marL="285750" indent="-285750" algn="just">
              <a:buFont typeface="Arial" panose="020B0604020202020204" pitchFamily="34" charset="0"/>
              <a:buChar char="•"/>
            </a:pPr>
            <a:r>
              <a:rPr lang="en-IN" sz="2000" dirty="0"/>
              <a:t>I first understood the data and then based on understanding I removed the current </a:t>
            </a:r>
            <a:r>
              <a:rPr lang="en-IN" sz="2000" dirty="0" err="1"/>
              <a:t>loan_status</a:t>
            </a:r>
            <a:r>
              <a:rPr lang="en-IN" sz="2000" dirty="0"/>
              <a:t> rows as they don’t add any value in data insights.</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r>
              <a:rPr lang="en-IN" sz="2000" dirty="0"/>
              <a:t>I cleanse the data by removing NULL columns, rows &amp; duplicate values</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r>
              <a:rPr lang="en-IN" sz="2000" dirty="0"/>
              <a:t>Removed the columns related to current borrower which has not fully paid or defaulted.</a:t>
            </a:r>
          </a:p>
          <a:p>
            <a:endParaRPr lang="en-IN" dirty="0"/>
          </a:p>
        </p:txBody>
      </p:sp>
    </p:spTree>
    <p:extLst>
      <p:ext uri="{BB962C8B-B14F-4D97-AF65-F5344CB8AC3E}">
        <p14:creationId xmlns:p14="http://schemas.microsoft.com/office/powerpoint/2010/main" val="413861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370888-8744-EE93-3044-62BE476E4519}"/>
              </a:ext>
            </a:extLst>
          </p:cNvPr>
          <p:cNvPicPr>
            <a:picLocks noChangeAspect="1"/>
          </p:cNvPicPr>
          <p:nvPr/>
        </p:nvPicPr>
        <p:blipFill>
          <a:blip r:embed="rId2"/>
          <a:stretch>
            <a:fillRect/>
          </a:stretch>
        </p:blipFill>
        <p:spPr>
          <a:xfrm>
            <a:off x="615557" y="1921196"/>
            <a:ext cx="4862069" cy="4190846"/>
          </a:xfrm>
          <a:prstGeom prst="rect">
            <a:avLst/>
          </a:prstGeom>
        </p:spPr>
      </p:pic>
      <p:pic>
        <p:nvPicPr>
          <p:cNvPr id="6" name="Picture 5">
            <a:extLst>
              <a:ext uri="{FF2B5EF4-FFF2-40B4-BE49-F238E27FC236}">
                <a16:creationId xmlns:a16="http://schemas.microsoft.com/office/drawing/2014/main" id="{E965EA12-3368-4B02-1C42-7282DDF43F80}"/>
              </a:ext>
            </a:extLst>
          </p:cNvPr>
          <p:cNvPicPr>
            <a:picLocks noChangeAspect="1"/>
          </p:cNvPicPr>
          <p:nvPr/>
        </p:nvPicPr>
        <p:blipFill>
          <a:blip r:embed="rId3"/>
          <a:stretch>
            <a:fillRect/>
          </a:stretch>
        </p:blipFill>
        <p:spPr>
          <a:xfrm>
            <a:off x="6486469" y="1914210"/>
            <a:ext cx="4707712" cy="4168466"/>
          </a:xfrm>
          <a:prstGeom prst="rect">
            <a:avLst/>
          </a:prstGeom>
        </p:spPr>
      </p:pic>
      <p:sp>
        <p:nvSpPr>
          <p:cNvPr id="7" name="TextBox 6">
            <a:extLst>
              <a:ext uri="{FF2B5EF4-FFF2-40B4-BE49-F238E27FC236}">
                <a16:creationId xmlns:a16="http://schemas.microsoft.com/office/drawing/2014/main" id="{6E183063-A4B0-9EA7-3DC9-7C1175CF68F8}"/>
              </a:ext>
            </a:extLst>
          </p:cNvPr>
          <p:cNvSpPr txBox="1"/>
          <p:nvPr/>
        </p:nvSpPr>
        <p:spPr>
          <a:xfrm>
            <a:off x="490888" y="289980"/>
            <a:ext cx="10809170" cy="1631216"/>
          </a:xfrm>
          <a:prstGeom prst="rect">
            <a:avLst/>
          </a:prstGeom>
          <a:noFill/>
        </p:spPr>
        <p:txBody>
          <a:bodyPr wrap="square" rtlCol="0">
            <a:spAutoFit/>
          </a:bodyPr>
          <a:lstStyle/>
          <a:p>
            <a:r>
              <a:rPr lang="en-IN" sz="2000" dirty="0"/>
              <a:t>Below is the Univariate variable where you can see how we can show the described data using only one variable.</a:t>
            </a:r>
          </a:p>
          <a:p>
            <a:endParaRPr lang="en-IN" sz="2000" dirty="0"/>
          </a:p>
          <a:p>
            <a:r>
              <a:rPr lang="en-IN" sz="2000" dirty="0"/>
              <a:t>First graph shows the number of loans taken over the 5 years of period.</a:t>
            </a:r>
          </a:p>
          <a:p>
            <a:r>
              <a:rPr lang="en-IN" sz="2000" dirty="0"/>
              <a:t>Second graph shows number of members with different home ownership status.</a:t>
            </a:r>
          </a:p>
        </p:txBody>
      </p:sp>
    </p:spTree>
    <p:extLst>
      <p:ext uri="{BB962C8B-B14F-4D97-AF65-F5344CB8AC3E}">
        <p14:creationId xmlns:p14="http://schemas.microsoft.com/office/powerpoint/2010/main" val="334104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87078C-2E44-DC10-1336-4FB2A7BD9A8C}"/>
              </a:ext>
            </a:extLst>
          </p:cNvPr>
          <p:cNvPicPr>
            <a:picLocks noChangeAspect="1"/>
          </p:cNvPicPr>
          <p:nvPr/>
        </p:nvPicPr>
        <p:blipFill>
          <a:blip r:embed="rId2"/>
          <a:stretch>
            <a:fillRect/>
          </a:stretch>
        </p:blipFill>
        <p:spPr>
          <a:xfrm>
            <a:off x="0" y="2247215"/>
            <a:ext cx="6368862" cy="4610785"/>
          </a:xfrm>
          <a:prstGeom prst="rect">
            <a:avLst/>
          </a:prstGeom>
        </p:spPr>
      </p:pic>
      <p:pic>
        <p:nvPicPr>
          <p:cNvPr id="5" name="Picture 4">
            <a:extLst>
              <a:ext uri="{FF2B5EF4-FFF2-40B4-BE49-F238E27FC236}">
                <a16:creationId xmlns:a16="http://schemas.microsoft.com/office/drawing/2014/main" id="{3EE697D5-3103-0789-C94C-CE008B913D6F}"/>
              </a:ext>
            </a:extLst>
          </p:cNvPr>
          <p:cNvPicPr>
            <a:picLocks noChangeAspect="1"/>
          </p:cNvPicPr>
          <p:nvPr/>
        </p:nvPicPr>
        <p:blipFill>
          <a:blip r:embed="rId3"/>
          <a:stretch>
            <a:fillRect/>
          </a:stretch>
        </p:blipFill>
        <p:spPr>
          <a:xfrm>
            <a:off x="6292807" y="2247215"/>
            <a:ext cx="5899193" cy="4610785"/>
          </a:xfrm>
          <a:prstGeom prst="rect">
            <a:avLst/>
          </a:prstGeom>
        </p:spPr>
      </p:pic>
      <p:sp>
        <p:nvSpPr>
          <p:cNvPr id="6" name="TextBox 5">
            <a:extLst>
              <a:ext uri="{FF2B5EF4-FFF2-40B4-BE49-F238E27FC236}">
                <a16:creationId xmlns:a16="http://schemas.microsoft.com/office/drawing/2014/main" id="{4E5C8B8F-5792-CDEA-C5ED-D93E8A401BDD}"/>
              </a:ext>
            </a:extLst>
          </p:cNvPr>
          <p:cNvSpPr txBox="1"/>
          <p:nvPr/>
        </p:nvSpPr>
        <p:spPr>
          <a:xfrm>
            <a:off x="436345" y="240632"/>
            <a:ext cx="11319310" cy="2246769"/>
          </a:xfrm>
          <a:prstGeom prst="rect">
            <a:avLst/>
          </a:prstGeom>
          <a:noFill/>
        </p:spPr>
        <p:txBody>
          <a:bodyPr wrap="square" rtlCol="0">
            <a:spAutoFit/>
          </a:bodyPr>
          <a:lstStyle/>
          <a:p>
            <a:pPr algn="just"/>
            <a:r>
              <a:rPr lang="en-IN" sz="2000" dirty="0"/>
              <a:t>Below is the Univariate variable where you can see how we can show the described data using two variables.</a:t>
            </a:r>
          </a:p>
          <a:p>
            <a:pPr algn="just"/>
            <a:endParaRPr lang="en-IN" sz="2000" dirty="0"/>
          </a:p>
          <a:p>
            <a:pPr algn="just"/>
            <a:r>
              <a:rPr lang="en-IN" sz="2000" dirty="0"/>
              <a:t>First graph shows the number of members with their respective grades as fully paid or defaulted.</a:t>
            </a:r>
          </a:p>
          <a:p>
            <a:pPr algn="just"/>
            <a:r>
              <a:rPr lang="en-IN" sz="2000" dirty="0"/>
              <a:t>Second graph shows number of members with different home ownership status as wither fully paid or defaulted.</a:t>
            </a:r>
          </a:p>
          <a:p>
            <a:pPr algn="just"/>
            <a:endParaRPr lang="en-IN" sz="2000" dirty="0"/>
          </a:p>
        </p:txBody>
      </p:sp>
    </p:spTree>
    <p:extLst>
      <p:ext uri="{BB962C8B-B14F-4D97-AF65-F5344CB8AC3E}">
        <p14:creationId xmlns:p14="http://schemas.microsoft.com/office/powerpoint/2010/main" val="1507528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80C39C-AA4E-F9E2-50A4-D38A9D2A0C80}"/>
              </a:ext>
            </a:extLst>
          </p:cNvPr>
          <p:cNvSpPr txBox="1"/>
          <p:nvPr/>
        </p:nvSpPr>
        <p:spPr>
          <a:xfrm>
            <a:off x="683394" y="827772"/>
            <a:ext cx="10356783" cy="3447098"/>
          </a:xfrm>
          <a:prstGeom prst="rect">
            <a:avLst/>
          </a:prstGeom>
          <a:noFill/>
        </p:spPr>
        <p:txBody>
          <a:bodyPr wrap="square" rtlCol="0">
            <a:spAutoFit/>
          </a:bodyPr>
          <a:lstStyle/>
          <a:p>
            <a:pPr algn="just"/>
            <a:r>
              <a:rPr lang="en-IN" sz="3200" b="1" dirty="0"/>
              <a:t>Recommendations</a:t>
            </a:r>
          </a:p>
          <a:p>
            <a:pPr algn="just"/>
            <a:endParaRPr lang="en-IN" dirty="0"/>
          </a:p>
          <a:p>
            <a:pPr algn="just"/>
            <a:endParaRPr lang="en-IN" sz="2400" dirty="0"/>
          </a:p>
          <a:p>
            <a:pPr marL="285750" indent="-285750" algn="just">
              <a:buFont typeface="Arial" panose="020B0604020202020204" pitchFamily="34" charset="0"/>
              <a:buChar char="•"/>
            </a:pPr>
            <a:r>
              <a:rPr lang="en-IN" sz="2400" dirty="0"/>
              <a:t>While giving the loan or verifying the borrower we should consider the rejected data as well like when was the last time borrower applied for the loan. So rejected data also should be in the dataset.</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Borrower should have at least 6 months of experience and source verified which can decrease the risk of not paying the loan. </a:t>
            </a:r>
          </a:p>
        </p:txBody>
      </p:sp>
    </p:spTree>
    <p:extLst>
      <p:ext uri="{BB962C8B-B14F-4D97-AF65-F5344CB8AC3E}">
        <p14:creationId xmlns:p14="http://schemas.microsoft.com/office/powerpoint/2010/main" val="429244648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38</TotalTime>
  <Words>287</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Corbel</vt:lpstr>
      <vt:lpstr>freight-text-pro</vt:lpstr>
      <vt:lpstr>Basis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Jyotee</dc:creator>
  <cp:lastModifiedBy>Jyotee</cp:lastModifiedBy>
  <cp:revision>1</cp:revision>
  <dcterms:created xsi:type="dcterms:W3CDTF">2022-10-10T00:09:25Z</dcterms:created>
  <dcterms:modified xsi:type="dcterms:W3CDTF">2022-10-10T00:47:58Z</dcterms:modified>
</cp:coreProperties>
</file>