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98" r:id="rId6"/>
    <p:sldId id="299" r:id="rId7"/>
    <p:sldId id="316" r:id="rId8"/>
    <p:sldId id="325" r:id="rId9"/>
    <p:sldId id="324" r:id="rId10"/>
    <p:sldId id="327" r:id="rId11"/>
    <p:sldId id="326" r:id="rId12"/>
    <p:sldId id="31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361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E15"/>
    <a:srgbClr val="D89A8E"/>
    <a:srgbClr val="52C3E5"/>
    <a:srgbClr val="B7472A"/>
    <a:srgbClr val="F5F5F5"/>
    <a:srgbClr val="D24726"/>
    <a:srgbClr val="9FCDB3"/>
    <a:srgbClr val="217346"/>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DC1E09-4F3C-B67B-AF58-D821E4502D15}" v="9" dt="2024-04-29T09:52:45.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1" autoAdjust="0"/>
  </p:normalViewPr>
  <p:slideViewPr>
    <p:cSldViewPr snapToGrid="0">
      <p:cViewPr>
        <p:scale>
          <a:sx n="110" d="100"/>
          <a:sy n="110" d="100"/>
        </p:scale>
        <p:origin x="1542" y="96"/>
      </p:cViewPr>
      <p:guideLst>
        <p:guide orient="horz" pos="2880"/>
        <p:guide pos="3618"/>
      </p:guideLst>
    </p:cSldViewPr>
  </p:slideViewPr>
  <p:outlineViewPr>
    <p:cViewPr>
      <p:scale>
        <a:sx n="33" d="100"/>
        <a:sy n="33" d="100"/>
      </p:scale>
      <p:origin x="0" y="0"/>
    </p:cViewPr>
  </p:outlineViewPr>
  <p:notesTextViewPr>
    <p:cViewPr>
      <p:scale>
        <a:sx n="1" d="1"/>
        <a:sy n="1" d="1"/>
      </p:scale>
      <p:origin x="0" y="0"/>
    </p:cViewPr>
  </p:notesTextViewPr>
  <p:sorterViewPr>
    <p:cViewPr>
      <p:scale>
        <a:sx n="137" d="100"/>
        <a:sy n="137"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 Ampally" userId="S::jyothi.ampally@techroot.academy::cdc306c6-9f09-4f69-94cb-6d49c119ff85" providerId="AD" clId="Web-{E9DC1E09-4F3C-B67B-AF58-D821E4502D15}"/>
    <pc:docChg chg="modSld">
      <pc:chgData name="Jyothi Ampally" userId="S::jyothi.ampally@techroot.academy::cdc306c6-9f09-4f69-94cb-6d49c119ff85" providerId="AD" clId="Web-{E9DC1E09-4F3C-B67B-AF58-D821E4502D15}" dt="2024-04-29T09:52:45.860" v="8"/>
      <pc:docMkLst>
        <pc:docMk/>
      </pc:docMkLst>
      <pc:sldChg chg="delSp">
        <pc:chgData name="Jyothi Ampally" userId="S::jyothi.ampally@techroot.academy::cdc306c6-9f09-4f69-94cb-6d49c119ff85" providerId="AD" clId="Web-{E9DC1E09-4F3C-B67B-AF58-D821E4502D15}" dt="2024-04-29T09:52:03.656" v="1"/>
        <pc:sldMkLst>
          <pc:docMk/>
          <pc:sldMk cId="2471807738" sldId="256"/>
        </pc:sldMkLst>
        <pc:spChg chg="del">
          <ac:chgData name="Jyothi Ampally" userId="S::jyothi.ampally@techroot.academy::cdc306c6-9f09-4f69-94cb-6d49c119ff85" providerId="AD" clId="Web-{E9DC1E09-4F3C-B67B-AF58-D821E4502D15}" dt="2024-04-29T09:52:03.656" v="1"/>
          <ac:spMkLst>
            <pc:docMk/>
            <pc:sldMk cId="2471807738" sldId="256"/>
            <ac:spMk id="3" creationId="{00000000-0000-0000-0000-000000000000}"/>
          </ac:spMkLst>
        </pc:spChg>
        <pc:spChg chg="del">
          <ac:chgData name="Jyothi Ampally" userId="S::jyothi.ampally@techroot.academy::cdc306c6-9f09-4f69-94cb-6d49c119ff85" providerId="AD" clId="Web-{E9DC1E09-4F3C-B67B-AF58-D821E4502D15}" dt="2024-04-29T09:52:00.078" v="0"/>
          <ac:spMkLst>
            <pc:docMk/>
            <pc:sldMk cId="2471807738" sldId="256"/>
            <ac:spMk id="4" creationId="{8A642064-6FBA-8246-3828-571CBC78780E}"/>
          </ac:spMkLst>
        </pc:spChg>
      </pc:sldChg>
      <pc:sldChg chg="delSp">
        <pc:chgData name="Jyothi Ampally" userId="S::jyothi.ampally@techroot.academy::cdc306c6-9f09-4f69-94cb-6d49c119ff85" providerId="AD" clId="Web-{E9DC1E09-4F3C-B67B-AF58-D821E4502D15}" dt="2024-04-29T09:52:08.265" v="2"/>
        <pc:sldMkLst>
          <pc:docMk/>
          <pc:sldMk cId="3772426636" sldId="298"/>
        </pc:sldMkLst>
        <pc:spChg chg="del topLvl">
          <ac:chgData name="Jyothi Ampally" userId="S::jyothi.ampally@techroot.academy::cdc306c6-9f09-4f69-94cb-6d49c119ff85" providerId="AD" clId="Web-{E9DC1E09-4F3C-B67B-AF58-D821E4502D15}" dt="2024-04-29T09:52:08.265" v="2"/>
          <ac:spMkLst>
            <pc:docMk/>
            <pc:sldMk cId="3772426636" sldId="298"/>
            <ac:spMk id="5" creationId="{327A2DC1-66DF-23AD-5F47-B7EDE8388189}"/>
          </ac:spMkLst>
        </pc:spChg>
        <pc:grpChg chg="del">
          <ac:chgData name="Jyothi Ampally" userId="S::jyothi.ampally@techroot.academy::cdc306c6-9f09-4f69-94cb-6d49c119ff85" providerId="AD" clId="Web-{E9DC1E09-4F3C-B67B-AF58-D821E4502D15}" dt="2024-04-29T09:52:08.265" v="2"/>
          <ac:grpSpMkLst>
            <pc:docMk/>
            <pc:sldMk cId="3772426636" sldId="298"/>
            <ac:grpSpMk id="3" creationId="{9FCE11D5-4255-C4F6-B3CD-D7077FB813F9}"/>
          </ac:grpSpMkLst>
        </pc:grpChg>
        <pc:grpChg chg="topLvl">
          <ac:chgData name="Jyothi Ampally" userId="S::jyothi.ampally@techroot.academy::cdc306c6-9f09-4f69-94cb-6d49c119ff85" providerId="AD" clId="Web-{E9DC1E09-4F3C-B67B-AF58-D821E4502D15}" dt="2024-04-29T09:52:08.265" v="2"/>
          <ac:grpSpMkLst>
            <pc:docMk/>
            <pc:sldMk cId="3772426636" sldId="298"/>
            <ac:grpSpMk id="6" creationId="{B9EF4E53-DC94-3009-C0C1-2F79AB21301D}"/>
          </ac:grpSpMkLst>
        </pc:grpChg>
      </pc:sldChg>
      <pc:sldChg chg="delSp">
        <pc:chgData name="Jyothi Ampally" userId="S::jyothi.ampally@techroot.academy::cdc306c6-9f09-4f69-94cb-6d49c119ff85" providerId="AD" clId="Web-{E9DC1E09-4F3C-B67B-AF58-D821E4502D15}" dt="2024-04-29T09:52:13.750" v="3"/>
        <pc:sldMkLst>
          <pc:docMk/>
          <pc:sldMk cId="3206353905" sldId="299"/>
        </pc:sldMkLst>
        <pc:spChg chg="del topLvl">
          <ac:chgData name="Jyothi Ampally" userId="S::jyothi.ampally@techroot.academy::cdc306c6-9f09-4f69-94cb-6d49c119ff85" providerId="AD" clId="Web-{E9DC1E09-4F3C-B67B-AF58-D821E4502D15}" dt="2024-04-29T09:52:13.750" v="3"/>
          <ac:spMkLst>
            <pc:docMk/>
            <pc:sldMk cId="3206353905" sldId="299"/>
            <ac:spMk id="7" creationId="{D24B4056-0026-F094-FAF2-5C658C7F0F86}"/>
          </ac:spMkLst>
        </pc:spChg>
        <pc:grpChg chg="del">
          <ac:chgData name="Jyothi Ampally" userId="S::jyothi.ampally@techroot.academy::cdc306c6-9f09-4f69-94cb-6d49c119ff85" providerId="AD" clId="Web-{E9DC1E09-4F3C-B67B-AF58-D821E4502D15}" dt="2024-04-29T09:52:13.750" v="3"/>
          <ac:grpSpMkLst>
            <pc:docMk/>
            <pc:sldMk cId="3206353905" sldId="299"/>
            <ac:grpSpMk id="6" creationId="{EF1E1976-8109-3BED-57B8-F5AFA8625812}"/>
          </ac:grpSpMkLst>
        </pc:grpChg>
        <pc:grpChg chg="topLvl">
          <ac:chgData name="Jyothi Ampally" userId="S::jyothi.ampally@techroot.academy::cdc306c6-9f09-4f69-94cb-6d49c119ff85" providerId="AD" clId="Web-{E9DC1E09-4F3C-B67B-AF58-D821E4502D15}" dt="2024-04-29T09:52:13.750" v="3"/>
          <ac:grpSpMkLst>
            <pc:docMk/>
            <pc:sldMk cId="3206353905" sldId="299"/>
            <ac:grpSpMk id="9" creationId="{C5ECF75C-54F2-200B-71CF-7984C1EB60F6}"/>
          </ac:grpSpMkLst>
        </pc:grpChg>
      </pc:sldChg>
      <pc:sldChg chg="delSp">
        <pc:chgData name="Jyothi Ampally" userId="S::jyothi.ampally@techroot.academy::cdc306c6-9f09-4f69-94cb-6d49c119ff85" providerId="AD" clId="Web-{E9DC1E09-4F3C-B67B-AF58-D821E4502D15}" dt="2024-04-29T09:52:20.922" v="4"/>
        <pc:sldMkLst>
          <pc:docMk/>
          <pc:sldMk cId="1673088992" sldId="316"/>
        </pc:sldMkLst>
        <pc:spChg chg="del topLvl">
          <ac:chgData name="Jyothi Ampally" userId="S::jyothi.ampally@techroot.academy::cdc306c6-9f09-4f69-94cb-6d49c119ff85" providerId="AD" clId="Web-{E9DC1E09-4F3C-B67B-AF58-D821E4502D15}" dt="2024-04-29T09:52:20.922" v="4"/>
          <ac:spMkLst>
            <pc:docMk/>
            <pc:sldMk cId="1673088992" sldId="316"/>
            <ac:spMk id="4" creationId="{171EAAC8-A5FA-A844-5F11-EEF9EFAA40A3}"/>
          </ac:spMkLst>
        </pc:spChg>
        <pc:grpChg chg="del">
          <ac:chgData name="Jyothi Ampally" userId="S::jyothi.ampally@techroot.academy::cdc306c6-9f09-4f69-94cb-6d49c119ff85" providerId="AD" clId="Web-{E9DC1E09-4F3C-B67B-AF58-D821E4502D15}" dt="2024-04-29T09:52:20.922" v="4"/>
          <ac:grpSpMkLst>
            <pc:docMk/>
            <pc:sldMk cId="1673088992" sldId="316"/>
            <ac:grpSpMk id="3" creationId="{3E0102D3-7B89-9091-9424-91E35EF0A022}"/>
          </ac:grpSpMkLst>
        </pc:grpChg>
        <pc:grpChg chg="topLvl">
          <ac:chgData name="Jyothi Ampally" userId="S::jyothi.ampally@techroot.academy::cdc306c6-9f09-4f69-94cb-6d49c119ff85" providerId="AD" clId="Web-{E9DC1E09-4F3C-B67B-AF58-D821E4502D15}" dt="2024-04-29T09:52:20.922" v="4"/>
          <ac:grpSpMkLst>
            <pc:docMk/>
            <pc:sldMk cId="1673088992" sldId="316"/>
            <ac:grpSpMk id="5" creationId="{15A8D757-EC1F-438E-AE6C-A7866C444D13}"/>
          </ac:grpSpMkLst>
        </pc:grpChg>
      </pc:sldChg>
      <pc:sldChg chg="delSp">
        <pc:chgData name="Jyothi Ampally" userId="S::jyothi.ampally@techroot.academy::cdc306c6-9f09-4f69-94cb-6d49c119ff85" providerId="AD" clId="Web-{E9DC1E09-4F3C-B67B-AF58-D821E4502D15}" dt="2024-04-29T09:52:32.094" v="6"/>
        <pc:sldMkLst>
          <pc:docMk/>
          <pc:sldMk cId="3051986883" sldId="324"/>
        </pc:sldMkLst>
        <pc:spChg chg="del topLvl">
          <ac:chgData name="Jyothi Ampally" userId="S::jyothi.ampally@techroot.academy::cdc306c6-9f09-4f69-94cb-6d49c119ff85" providerId="AD" clId="Web-{E9DC1E09-4F3C-B67B-AF58-D821E4502D15}" dt="2024-04-29T09:52:32.094" v="6"/>
          <ac:spMkLst>
            <pc:docMk/>
            <pc:sldMk cId="3051986883" sldId="324"/>
            <ac:spMk id="4" creationId="{7ACABC11-35FD-B049-B511-B74052696544}"/>
          </ac:spMkLst>
        </pc:spChg>
        <pc:grpChg chg="del">
          <ac:chgData name="Jyothi Ampally" userId="S::jyothi.ampally@techroot.academy::cdc306c6-9f09-4f69-94cb-6d49c119ff85" providerId="AD" clId="Web-{E9DC1E09-4F3C-B67B-AF58-D821E4502D15}" dt="2024-04-29T09:52:32.094" v="6"/>
          <ac:grpSpMkLst>
            <pc:docMk/>
            <pc:sldMk cId="3051986883" sldId="324"/>
            <ac:grpSpMk id="3" creationId="{73197A0C-C259-C68A-F9FB-91B6DA029E04}"/>
          </ac:grpSpMkLst>
        </pc:grpChg>
        <pc:grpChg chg="topLvl">
          <ac:chgData name="Jyothi Ampally" userId="S::jyothi.ampally@techroot.academy::cdc306c6-9f09-4f69-94cb-6d49c119ff85" providerId="AD" clId="Web-{E9DC1E09-4F3C-B67B-AF58-D821E4502D15}" dt="2024-04-29T09:52:32.094" v="6"/>
          <ac:grpSpMkLst>
            <pc:docMk/>
            <pc:sldMk cId="3051986883" sldId="324"/>
            <ac:grpSpMk id="5" creationId="{A93779CF-85DB-0988-B017-F3560E0C1BFD}"/>
          </ac:grpSpMkLst>
        </pc:grpChg>
      </pc:sldChg>
      <pc:sldChg chg="delSp">
        <pc:chgData name="Jyothi Ampally" userId="S::jyothi.ampally@techroot.academy::cdc306c6-9f09-4f69-94cb-6d49c119ff85" providerId="AD" clId="Web-{E9DC1E09-4F3C-B67B-AF58-D821E4502D15}" dt="2024-04-29T09:52:26.406" v="5"/>
        <pc:sldMkLst>
          <pc:docMk/>
          <pc:sldMk cId="3160715577" sldId="325"/>
        </pc:sldMkLst>
        <pc:spChg chg="del topLvl">
          <ac:chgData name="Jyothi Ampally" userId="S::jyothi.ampally@techroot.academy::cdc306c6-9f09-4f69-94cb-6d49c119ff85" providerId="AD" clId="Web-{E9DC1E09-4F3C-B67B-AF58-D821E4502D15}" dt="2024-04-29T09:52:26.406" v="5"/>
          <ac:spMkLst>
            <pc:docMk/>
            <pc:sldMk cId="3160715577" sldId="325"/>
            <ac:spMk id="4" creationId="{171EAAC8-A5FA-A844-5F11-EEF9EFAA40A3}"/>
          </ac:spMkLst>
        </pc:spChg>
        <pc:grpChg chg="del">
          <ac:chgData name="Jyothi Ampally" userId="S::jyothi.ampally@techroot.academy::cdc306c6-9f09-4f69-94cb-6d49c119ff85" providerId="AD" clId="Web-{E9DC1E09-4F3C-B67B-AF58-D821E4502D15}" dt="2024-04-29T09:52:26.406" v="5"/>
          <ac:grpSpMkLst>
            <pc:docMk/>
            <pc:sldMk cId="3160715577" sldId="325"/>
            <ac:grpSpMk id="3" creationId="{3E0102D3-7B89-9091-9424-91E35EF0A022}"/>
          </ac:grpSpMkLst>
        </pc:grpChg>
        <pc:grpChg chg="topLvl">
          <ac:chgData name="Jyothi Ampally" userId="S::jyothi.ampally@techroot.academy::cdc306c6-9f09-4f69-94cb-6d49c119ff85" providerId="AD" clId="Web-{E9DC1E09-4F3C-B67B-AF58-D821E4502D15}" dt="2024-04-29T09:52:26.406" v="5"/>
          <ac:grpSpMkLst>
            <pc:docMk/>
            <pc:sldMk cId="3160715577" sldId="325"/>
            <ac:grpSpMk id="5" creationId="{15A8D757-EC1F-438E-AE6C-A7866C444D13}"/>
          </ac:grpSpMkLst>
        </pc:grpChg>
      </pc:sldChg>
      <pc:sldChg chg="delSp">
        <pc:chgData name="Jyothi Ampally" userId="S::jyothi.ampally@techroot.academy::cdc306c6-9f09-4f69-94cb-6d49c119ff85" providerId="AD" clId="Web-{E9DC1E09-4F3C-B67B-AF58-D821E4502D15}" dt="2024-04-29T09:52:45.860" v="8"/>
        <pc:sldMkLst>
          <pc:docMk/>
          <pc:sldMk cId="3779390266" sldId="326"/>
        </pc:sldMkLst>
        <pc:spChg chg="del topLvl">
          <ac:chgData name="Jyothi Ampally" userId="S::jyothi.ampally@techroot.academy::cdc306c6-9f09-4f69-94cb-6d49c119ff85" providerId="AD" clId="Web-{E9DC1E09-4F3C-B67B-AF58-D821E4502D15}" dt="2024-04-29T09:52:45.860" v="8"/>
          <ac:spMkLst>
            <pc:docMk/>
            <pc:sldMk cId="3779390266" sldId="326"/>
            <ac:spMk id="4" creationId="{7ACABC11-35FD-B049-B511-B74052696544}"/>
          </ac:spMkLst>
        </pc:spChg>
        <pc:grpChg chg="del">
          <ac:chgData name="Jyothi Ampally" userId="S::jyothi.ampally@techroot.academy::cdc306c6-9f09-4f69-94cb-6d49c119ff85" providerId="AD" clId="Web-{E9DC1E09-4F3C-B67B-AF58-D821E4502D15}" dt="2024-04-29T09:52:45.860" v="8"/>
          <ac:grpSpMkLst>
            <pc:docMk/>
            <pc:sldMk cId="3779390266" sldId="326"/>
            <ac:grpSpMk id="3" creationId="{73197A0C-C259-C68A-F9FB-91B6DA029E04}"/>
          </ac:grpSpMkLst>
        </pc:grpChg>
        <pc:grpChg chg="topLvl">
          <ac:chgData name="Jyothi Ampally" userId="S::jyothi.ampally@techroot.academy::cdc306c6-9f09-4f69-94cb-6d49c119ff85" providerId="AD" clId="Web-{E9DC1E09-4F3C-B67B-AF58-D821E4502D15}" dt="2024-04-29T09:52:45.860" v="8"/>
          <ac:grpSpMkLst>
            <pc:docMk/>
            <pc:sldMk cId="3779390266" sldId="326"/>
            <ac:grpSpMk id="5" creationId="{A93779CF-85DB-0988-B017-F3560E0C1BFD}"/>
          </ac:grpSpMkLst>
        </pc:grpChg>
      </pc:sldChg>
      <pc:sldChg chg="delSp">
        <pc:chgData name="Jyothi Ampally" userId="S::jyothi.ampally@techroot.academy::cdc306c6-9f09-4f69-94cb-6d49c119ff85" providerId="AD" clId="Web-{E9DC1E09-4F3C-B67B-AF58-D821E4502D15}" dt="2024-04-29T09:52:41.828" v="7"/>
        <pc:sldMkLst>
          <pc:docMk/>
          <pc:sldMk cId="2431469626" sldId="327"/>
        </pc:sldMkLst>
        <pc:spChg chg="del topLvl">
          <ac:chgData name="Jyothi Ampally" userId="S::jyothi.ampally@techroot.academy::cdc306c6-9f09-4f69-94cb-6d49c119ff85" providerId="AD" clId="Web-{E9DC1E09-4F3C-B67B-AF58-D821E4502D15}" dt="2024-04-29T09:52:41.828" v="7"/>
          <ac:spMkLst>
            <pc:docMk/>
            <pc:sldMk cId="2431469626" sldId="327"/>
            <ac:spMk id="4" creationId="{7ACABC11-35FD-B049-B511-B74052696544}"/>
          </ac:spMkLst>
        </pc:spChg>
        <pc:grpChg chg="del">
          <ac:chgData name="Jyothi Ampally" userId="S::jyothi.ampally@techroot.academy::cdc306c6-9f09-4f69-94cb-6d49c119ff85" providerId="AD" clId="Web-{E9DC1E09-4F3C-B67B-AF58-D821E4502D15}" dt="2024-04-29T09:52:41.828" v="7"/>
          <ac:grpSpMkLst>
            <pc:docMk/>
            <pc:sldMk cId="2431469626" sldId="327"/>
            <ac:grpSpMk id="3" creationId="{73197A0C-C259-C68A-F9FB-91B6DA029E04}"/>
          </ac:grpSpMkLst>
        </pc:grpChg>
        <pc:grpChg chg="topLvl">
          <ac:chgData name="Jyothi Ampally" userId="S::jyothi.ampally@techroot.academy::cdc306c6-9f09-4f69-94cb-6d49c119ff85" providerId="AD" clId="Web-{E9DC1E09-4F3C-B67B-AF58-D821E4502D15}" dt="2024-04-29T09:52:41.828" v="7"/>
          <ac:grpSpMkLst>
            <pc:docMk/>
            <pc:sldMk cId="2431469626" sldId="327"/>
            <ac:grpSpMk id="5" creationId="{A93779CF-85DB-0988-B017-F3560E0C1BFD}"/>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4/29/2024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4/29/2024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46550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2797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567847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66831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199267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795822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657723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3680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03232" y="2484471"/>
            <a:ext cx="4097318" cy="2130561"/>
          </a:xfrm>
        </p:spPr>
        <p:txBody>
          <a:bodyPr/>
          <a:lstStyle>
            <a:lvl1pPr>
              <a:defRPr sz="405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FCBEF536-489F-C046-89E4-0C15732FD71B}"/>
              </a:ext>
            </a:extLst>
          </p:cNvPr>
          <p:cNvPicPr>
            <a:picLocks noChangeAspect="1"/>
          </p:cNvPicPr>
          <p:nvPr userDrawn="1"/>
        </p:nvPicPr>
        <p:blipFill>
          <a:blip r:embed="rId2"/>
          <a:stretch>
            <a:fillRect/>
          </a:stretch>
        </p:blipFill>
        <p:spPr>
          <a:xfrm>
            <a:off x="190345" y="138820"/>
            <a:ext cx="1776986"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a:xfrm>
            <a:off x="304800" y="448056"/>
            <a:ext cx="8410575" cy="555554"/>
          </a:xfrm>
        </p:spPr>
        <p:txBody>
          <a:bodyPr anchor="t" anchorCtr="0">
            <a:normAutofit/>
          </a:bodyPr>
          <a:lstStyle>
            <a:lvl1pPr>
              <a:defRPr sz="2100">
                <a:solidFill>
                  <a:schemeClr val="bg2">
                    <a:lumMod val="25000"/>
                  </a:schemeClr>
                </a:solidFill>
              </a:defRPr>
            </a:lvl1pPr>
          </a:lstStyle>
          <a:p>
            <a:r>
              <a:rPr lang="en-US"/>
              <a:t>Click to edit Master title style</a:t>
            </a:r>
          </a:p>
        </p:txBody>
      </p:sp>
      <p:sp>
        <p:nvSpPr>
          <p:cNvPr id="3" name="Content Placeholder 2"/>
          <p:cNvSpPr>
            <a:spLocks noGrp="1"/>
          </p:cNvSpPr>
          <p:nvPr>
            <p:ph sz="quarter" idx="10"/>
          </p:nvPr>
        </p:nvSpPr>
        <p:spPr>
          <a:xfrm>
            <a:off x="333375" y="1460500"/>
            <a:ext cx="3995928" cy="3977640"/>
          </a:xfrm>
        </p:spPr>
        <p:txBody>
          <a:bodyPr vert="horz" lIns="91440" tIns="45720" rIns="91440" bIns="45720" rtlCol="0">
            <a:normAutofit/>
          </a:bodyPr>
          <a:lstStyle>
            <a:lvl1pPr>
              <a:lnSpc>
                <a:spcPct val="100000"/>
              </a:lnSpc>
              <a:defRPr lang="en-US" sz="1050" smtClean="0">
                <a:solidFill>
                  <a:schemeClr val="tx1">
                    <a:lumMod val="75000"/>
                    <a:lumOff val="25000"/>
                  </a:schemeClr>
                </a:solidFill>
              </a:defRPr>
            </a:lvl1pPr>
            <a:lvl2pPr>
              <a:lnSpc>
                <a:spcPct val="100000"/>
              </a:lnSpc>
              <a:defRPr lang="en-US" sz="1050" smtClean="0">
                <a:solidFill>
                  <a:schemeClr val="tx1">
                    <a:lumMod val="75000"/>
                    <a:lumOff val="25000"/>
                  </a:schemeClr>
                </a:solidFill>
              </a:defRPr>
            </a:lvl2pPr>
            <a:lvl3pPr>
              <a:lnSpc>
                <a:spcPct val="100000"/>
              </a:lnSpc>
              <a:defRPr lang="en-US" sz="1050" smtClean="0">
                <a:solidFill>
                  <a:schemeClr val="tx1">
                    <a:lumMod val="75000"/>
                    <a:lumOff val="25000"/>
                  </a:schemeClr>
                </a:solidFill>
              </a:defRPr>
            </a:lvl3pPr>
            <a:lvl4pPr>
              <a:lnSpc>
                <a:spcPct val="100000"/>
              </a:lnSpc>
              <a:defRPr lang="en-US" sz="1050" smtClean="0">
                <a:solidFill>
                  <a:schemeClr val="tx1">
                    <a:lumMod val="75000"/>
                    <a:lumOff val="25000"/>
                  </a:schemeClr>
                </a:solidFill>
              </a:defRPr>
            </a:lvl4pPr>
            <a:lvl5pPr>
              <a:lnSpc>
                <a:spcPct val="100000"/>
              </a:lnSpc>
              <a:defRPr lang="en-US" sz="105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9" name="Straight Connector 8">
            <a:extLst>
              <a:ext uri="{FF2B5EF4-FFF2-40B4-BE49-F238E27FC236}">
                <a16:creationId xmlns:a16="http://schemas.microsoft.com/office/drawing/2014/main" id="{6C12209E-8E76-B442-B030-6BD76BB7563A}"/>
              </a:ext>
            </a:extLst>
          </p:cNvPr>
          <p:cNvCxnSpPr>
            <a:cxnSpLocks/>
          </p:cNvCxnSpPr>
          <p:nvPr userDrawn="1"/>
        </p:nvCxnSpPr>
        <p:spPr>
          <a:xfrm>
            <a:off x="400050" y="1104900"/>
            <a:ext cx="833932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48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37947"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n-lt"/>
              </a:defRPr>
            </a:lvl1pPr>
            <a:lvl2pPr>
              <a:defRPr lang="en-US" sz="900" dirty="0" smtClean="0">
                <a:solidFill>
                  <a:schemeClr val="tx1">
                    <a:lumMod val="75000"/>
                    <a:lumOff val="25000"/>
                  </a:schemeClr>
                </a:solidFill>
                <a:latin typeface="+mn-lt"/>
              </a:defRPr>
            </a:lvl2pPr>
            <a:lvl3pPr>
              <a:defRPr lang="en-US" sz="900" dirty="0" smtClean="0">
                <a:solidFill>
                  <a:schemeClr val="tx1">
                    <a:lumMod val="75000"/>
                    <a:lumOff val="25000"/>
                  </a:schemeClr>
                </a:solidFill>
                <a:latin typeface="+mn-lt"/>
              </a:defRPr>
            </a:lvl3pPr>
            <a:lvl4pPr>
              <a:defRPr lang="en-US" sz="900" dirty="0" smtClean="0">
                <a:solidFill>
                  <a:schemeClr val="tx1">
                    <a:lumMod val="75000"/>
                    <a:lumOff val="25000"/>
                  </a:schemeClr>
                </a:solidFill>
                <a:latin typeface="+mn-lt"/>
              </a:defRPr>
            </a:lvl4pPr>
            <a:lvl5pPr>
              <a:defRPr lang="en-US" sz="900" dirty="0">
                <a:solidFill>
                  <a:schemeClr val="tx1">
                    <a:lumMod val="75000"/>
                    <a:lumOff val="25000"/>
                  </a:schemeClr>
                </a:solidFill>
                <a:latin typeface="+mn-lt"/>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p>
        </p:txBody>
      </p:sp>
      <p:cxnSp>
        <p:nvCxnSpPr>
          <p:cNvPr id="3" name="Straight Connector 2">
            <a:extLst>
              <a:ext uri="{FF2B5EF4-FFF2-40B4-BE49-F238E27FC236}">
                <a16:creationId xmlns:a16="http://schemas.microsoft.com/office/drawing/2014/main" id="{9DCD3EE7-B67C-4541-A9DA-51688552CF86}"/>
              </a:ext>
            </a:extLst>
          </p:cNvPr>
          <p:cNvCxnSpPr>
            <a:cxnSpLocks/>
          </p:cNvCxnSpPr>
          <p:nvPr userDrawn="1"/>
        </p:nvCxnSpPr>
        <p:spPr>
          <a:xfrm>
            <a:off x="400050" y="1104900"/>
            <a:ext cx="833932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51F76A8-6DB7-48E4-957A-9BF0C69BD4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375" y="430609"/>
            <a:ext cx="5247513" cy="640080"/>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314325" y="1447800"/>
            <a:ext cx="3995928"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685800" rtl="0" eaLnBrk="1" latinLnBrk="0" hangingPunct="1">
        <a:spcBef>
          <a:spcPct val="0"/>
        </a:spcBef>
        <a:buNone/>
        <a:defRPr sz="2100" kern="1200">
          <a:solidFill>
            <a:schemeClr val="tx1"/>
          </a:solidFill>
          <a:latin typeface="+mn-lt"/>
          <a:ea typeface="+mj-ea"/>
          <a:cs typeface="+mj-cs"/>
        </a:defRPr>
      </a:lvl1pPr>
    </p:titleStyle>
    <p:body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88" userDrawn="1">
          <p15:clr>
            <a:srgbClr val="F26B43"/>
          </p15:clr>
        </p15:guide>
        <p15:guide id="2" pos="252" userDrawn="1">
          <p15:clr>
            <a:srgbClr val="F26B43"/>
          </p15:clr>
        </p15:guide>
        <p15:guide id="3" pos="549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27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loud computing illustration by Alex Kiselev on Dribbble">
            <a:extLst>
              <a:ext uri="{FF2B5EF4-FFF2-40B4-BE49-F238E27FC236}">
                <a16:creationId xmlns:a16="http://schemas.microsoft.com/office/drawing/2014/main" id="{3354FD9C-395D-F862-1289-D2B74440B1C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l="14921" t="6751" r="13824" b="7357"/>
          <a:stretch/>
        </p:blipFill>
        <p:spPr bwMode="auto">
          <a:xfrm>
            <a:off x="4406538" y="1787218"/>
            <a:ext cx="4521920" cy="408799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A369366E-5591-2A4E-80C1-0ED941C6FF4A}"/>
              </a:ext>
            </a:extLst>
          </p:cNvPr>
          <p:cNvSpPr>
            <a:spLocks noGrp="1"/>
          </p:cNvSpPr>
          <p:nvPr>
            <p:ph type="title"/>
          </p:nvPr>
        </p:nvSpPr>
        <p:spPr>
          <a:xfrm>
            <a:off x="215542" y="1705428"/>
            <a:ext cx="6115134" cy="1321355"/>
          </a:xfrm>
        </p:spPr>
        <p:txBody>
          <a:bodyPr>
            <a:noAutofit/>
          </a:bodyPr>
          <a:lstStyle/>
          <a:p>
            <a:r>
              <a:rPr lang="en-US" sz="3900" dirty="0"/>
              <a:t>Infrastructure as a Service</a:t>
            </a:r>
          </a:p>
        </p:txBody>
      </p:sp>
      <p:sp>
        <p:nvSpPr>
          <p:cNvPr id="8" name="TextBox 7">
            <a:extLst>
              <a:ext uri="{FF2B5EF4-FFF2-40B4-BE49-F238E27FC236}">
                <a16:creationId xmlns:a16="http://schemas.microsoft.com/office/drawing/2014/main" id="{1101C0B2-F53E-7D11-6BCF-D711C0AD2DEB}"/>
              </a:ext>
            </a:extLst>
          </p:cNvPr>
          <p:cNvSpPr txBox="1"/>
          <p:nvPr/>
        </p:nvSpPr>
        <p:spPr>
          <a:xfrm>
            <a:off x="2119955" y="2366106"/>
            <a:ext cx="4573166" cy="323165"/>
          </a:xfrm>
          <a:prstGeom prst="rect">
            <a:avLst/>
          </a:prstGeom>
          <a:noFill/>
        </p:spPr>
        <p:txBody>
          <a:bodyPr wrap="square">
            <a:spAutoFit/>
          </a:bodyPr>
          <a:lstStyle/>
          <a:p>
            <a:r>
              <a:rPr lang="en-US" sz="1500" dirty="0">
                <a:solidFill>
                  <a:schemeClr val="bg1">
                    <a:lumMod val="50000"/>
                  </a:schemeClr>
                </a:solidFill>
              </a:rPr>
              <a:t>Fundamentals of IaaS</a:t>
            </a:r>
            <a:endParaRPr lang="en-IN" sz="1500" dirty="0">
              <a:solidFill>
                <a:schemeClr val="bg1">
                  <a:lumMod val="50000"/>
                </a:schemeClr>
              </a:solidFill>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frastructure as a Service (IaaS) -services like AWS EC2, VMs,... |  Download Scientific Diagram">
            <a:extLst>
              <a:ext uri="{FF2B5EF4-FFF2-40B4-BE49-F238E27FC236}">
                <a16:creationId xmlns:a16="http://schemas.microsoft.com/office/drawing/2014/main" id="{A98C2204-DF2D-57FA-DA68-27C3DDBEE955}"/>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4514" t="11174" r="4627" b="16318"/>
          <a:stretch/>
        </p:blipFill>
        <p:spPr bwMode="auto">
          <a:xfrm>
            <a:off x="4812721" y="3222726"/>
            <a:ext cx="3946727" cy="31495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Introduction</a:t>
            </a:r>
            <a:endParaRPr lang="en-US" dirty="0"/>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What is IaaS?</a:t>
            </a:r>
          </a:p>
        </p:txBody>
      </p:sp>
      <p:sp>
        <p:nvSpPr>
          <p:cNvPr id="8" name="TextBox 7">
            <a:extLst>
              <a:ext uri="{FF2B5EF4-FFF2-40B4-BE49-F238E27FC236}">
                <a16:creationId xmlns:a16="http://schemas.microsoft.com/office/drawing/2014/main" id="{D5274120-97C5-33B8-ECDA-0356B7BA0A84}"/>
              </a:ext>
            </a:extLst>
          </p:cNvPr>
          <p:cNvSpPr txBox="1"/>
          <p:nvPr/>
        </p:nvSpPr>
        <p:spPr>
          <a:xfrm>
            <a:off x="1065428" y="1871211"/>
            <a:ext cx="7013144" cy="1477328"/>
          </a:xfrm>
          <a:prstGeom prst="rect">
            <a:avLst/>
          </a:prstGeom>
          <a:noFill/>
        </p:spPr>
        <p:txBody>
          <a:bodyPr wrap="square">
            <a:spAutoFit/>
          </a:bodyPr>
          <a:lstStyle/>
          <a:p>
            <a:pPr marL="122873">
              <a:spcBef>
                <a:spcPts val="236"/>
              </a:spcBef>
              <a:buClr>
                <a:srgbClr val="0000FF"/>
              </a:buClr>
              <a:tabLst>
                <a:tab pos="218599" algn="l"/>
              </a:tabLst>
            </a:pPr>
            <a:r>
              <a:rPr lang="en-US" i="1" spc="-4" dirty="0">
                <a:latin typeface="Segoe UI (Body)"/>
                <a:cs typeface="Arial"/>
              </a:rPr>
              <a:t>Cloud infrastructure is the fundamental framework of hardware and software resources that empower cloud computing services. It encompasses essential components like servers, storage, networking, and virtualization enabling businesses to securely store, process and retrieve their data and applications in the cloud.</a:t>
            </a:r>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23071" y="2316480"/>
            <a:ext cx="276999" cy="3936949"/>
            <a:chOff x="8723071" y="2297975"/>
            <a:chExt cx="276999" cy="3936949"/>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46220" y="4581073"/>
              <a:ext cx="3030702" cy="276999"/>
            </a:xfrm>
            <a:prstGeom prst="rect">
              <a:avLst/>
            </a:prstGeom>
            <a:noFill/>
          </p:spPr>
          <p:txBody>
            <a:bodyPr wrap="square">
              <a:spAutoFit/>
            </a:bodyPr>
            <a:lstStyle/>
            <a:p>
              <a:r>
                <a:rPr lang="en-IN" sz="1200" b="1" dirty="0"/>
                <a:t>Infrastructure as a Service</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
        <p:nvSpPr>
          <p:cNvPr id="14" name="TextBox 13">
            <a:extLst>
              <a:ext uri="{FF2B5EF4-FFF2-40B4-BE49-F238E27FC236}">
                <a16:creationId xmlns:a16="http://schemas.microsoft.com/office/drawing/2014/main" id="{EF093BBC-CDA8-B571-6301-B9A21881103D}"/>
              </a:ext>
            </a:extLst>
          </p:cNvPr>
          <p:cNvSpPr txBox="1"/>
          <p:nvPr/>
        </p:nvSpPr>
        <p:spPr>
          <a:xfrm>
            <a:off x="1101542" y="3635273"/>
            <a:ext cx="4327722" cy="2308324"/>
          </a:xfrm>
          <a:prstGeom prst="rect">
            <a:avLst/>
          </a:prstGeom>
          <a:noFill/>
        </p:spPr>
        <p:txBody>
          <a:bodyPr wrap="square">
            <a:spAutoFit/>
          </a:bodyPr>
          <a:lstStyle/>
          <a:p>
            <a:r>
              <a:rPr lang="en-US" sz="1600" dirty="0"/>
              <a:t>Cloud infrastructure refers to the foundation of hardware and software resources that enable cloud computing services.</a:t>
            </a:r>
          </a:p>
          <a:p>
            <a:endParaRPr lang="en-US" sz="1600" dirty="0"/>
          </a:p>
          <a:p>
            <a:r>
              <a:rPr lang="en-US" sz="1600" dirty="0"/>
              <a:t> It provides the necessary infrastructure components, such as servers, storage, networking, and virtualization, for businesses to store, process, and access data and applications in the cloud.</a:t>
            </a:r>
            <a:endParaRPr lang="en-IN" sz="1600" dirty="0"/>
          </a:p>
        </p:txBody>
      </p:sp>
    </p:spTree>
    <p:extLst>
      <p:ext uri="{BB962C8B-B14F-4D97-AF65-F5344CB8AC3E}">
        <p14:creationId xmlns:p14="http://schemas.microsoft.com/office/powerpoint/2010/main" val="377242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6433185" cy="640080"/>
          </a:xfrm>
        </p:spPr>
        <p:txBody>
          <a:bodyPr>
            <a:normAutofit/>
          </a:bodyPr>
          <a:lstStyle/>
          <a:p>
            <a:r>
              <a:rPr lang="en-IN" sz="2400" spc="-10" dirty="0"/>
              <a:t>Components of Infrastructure as a Service</a:t>
            </a:r>
            <a:endParaRPr lang="en-US" dirty="0"/>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970913" y="1339079"/>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Key components of IaaS</a:t>
            </a:r>
            <a:endParaRPr lang="en-US" sz="15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185107" y="2023039"/>
            <a:ext cx="6993972" cy="4124206"/>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b="1" spc="-4" dirty="0">
                <a:latin typeface="Segoe UI (Body)"/>
                <a:cs typeface="Arial"/>
              </a:rPr>
              <a:t>Virtual Machines (VMs)</a:t>
            </a:r>
            <a:r>
              <a:rPr lang="en-US" spc="-4" dirty="0">
                <a:latin typeface="Segoe UI (Body)"/>
                <a:cs typeface="Arial"/>
              </a:rPr>
              <a:t>: These are virtual instances of computers that provide computing power, including processing, memory, and storage, on demand.</a:t>
            </a:r>
          </a:p>
          <a:p>
            <a:pPr marL="122873">
              <a:spcBef>
                <a:spcPts val="236"/>
              </a:spcBef>
              <a:buClr>
                <a:srgbClr val="0000FF"/>
              </a:buClr>
              <a:tabLst>
                <a:tab pos="218599" algn="l"/>
              </a:tabLst>
            </a:pPr>
            <a:endParaRPr lang="en-US" spc="-4" dirty="0">
              <a:latin typeface="Segoe UI (Body)"/>
              <a:cs typeface="Arial"/>
            </a:endParaRPr>
          </a:p>
          <a:p>
            <a:pPr marL="122873">
              <a:spcBef>
                <a:spcPts val="236"/>
              </a:spcBef>
              <a:buClr>
                <a:srgbClr val="0000FF"/>
              </a:buClr>
              <a:tabLst>
                <a:tab pos="218599" algn="l"/>
              </a:tabLst>
            </a:pPr>
            <a:r>
              <a:rPr lang="en-US" b="1" spc="-4" dirty="0">
                <a:latin typeface="Segoe UI (Body)"/>
                <a:cs typeface="Arial"/>
              </a:rPr>
              <a:t>Storage</a:t>
            </a:r>
            <a:r>
              <a:rPr lang="en-US" spc="-4" dirty="0">
                <a:latin typeface="Segoe UI (Body)"/>
                <a:cs typeface="Arial"/>
              </a:rPr>
              <a:t>: IaaS offers scalable and reliable storage solutions that allow businesses to store and access data as needed.</a:t>
            </a:r>
          </a:p>
          <a:p>
            <a:pPr marL="122873">
              <a:spcBef>
                <a:spcPts val="236"/>
              </a:spcBef>
              <a:buClr>
                <a:srgbClr val="0000FF"/>
              </a:buClr>
              <a:tabLst>
                <a:tab pos="218599" algn="l"/>
              </a:tabLst>
            </a:pPr>
            <a:endParaRPr lang="en-US" spc="-4" dirty="0">
              <a:latin typeface="Segoe UI (Body)"/>
              <a:cs typeface="Arial"/>
            </a:endParaRPr>
          </a:p>
          <a:p>
            <a:pPr marL="122873">
              <a:spcBef>
                <a:spcPts val="236"/>
              </a:spcBef>
              <a:buClr>
                <a:srgbClr val="0000FF"/>
              </a:buClr>
              <a:tabLst>
                <a:tab pos="218599" algn="l"/>
              </a:tabLst>
            </a:pPr>
            <a:r>
              <a:rPr lang="en-US" b="1" spc="-4" dirty="0">
                <a:latin typeface="Segoe UI (Body)"/>
                <a:cs typeface="Arial"/>
              </a:rPr>
              <a:t>Networking</a:t>
            </a:r>
            <a:r>
              <a:rPr lang="en-US" spc="-4" dirty="0">
                <a:latin typeface="Segoe UI (Body)"/>
                <a:cs typeface="Arial"/>
              </a:rPr>
              <a:t>: IaaS provides networking capabilities, including virtual networks, load balancers, and firewalls, to connect and secure the infrastructure.</a:t>
            </a:r>
          </a:p>
          <a:p>
            <a:pPr marL="122873">
              <a:spcBef>
                <a:spcPts val="236"/>
              </a:spcBef>
              <a:buClr>
                <a:srgbClr val="0000FF"/>
              </a:buClr>
              <a:tabLst>
                <a:tab pos="218599" algn="l"/>
              </a:tabLst>
            </a:pPr>
            <a:endParaRPr lang="en-US" spc="-4" dirty="0">
              <a:latin typeface="Segoe UI (Body)"/>
              <a:cs typeface="Arial"/>
            </a:endParaRPr>
          </a:p>
          <a:p>
            <a:pPr marL="122873">
              <a:spcBef>
                <a:spcPts val="236"/>
              </a:spcBef>
              <a:buClr>
                <a:srgbClr val="0000FF"/>
              </a:buClr>
              <a:tabLst>
                <a:tab pos="218599" algn="l"/>
              </a:tabLst>
            </a:pPr>
            <a:r>
              <a:rPr lang="en-US" b="1" spc="-4" dirty="0">
                <a:latin typeface="Segoe UI (Body)"/>
                <a:cs typeface="Arial"/>
              </a:rPr>
              <a:t>Management Tools</a:t>
            </a:r>
            <a:r>
              <a:rPr lang="en-US" spc="-4" dirty="0">
                <a:latin typeface="Segoe UI (Body)"/>
                <a:cs typeface="Arial"/>
              </a:rPr>
              <a:t>: IaaS platforms offer management tools that allow users to provision, monitor, and manage their infrastructure efficiently.</a:t>
            </a:r>
          </a:p>
        </p:txBody>
      </p:sp>
      <p:sp>
        <p:nvSpPr>
          <p:cNvPr id="5" name="Content Placeholder 17">
            <a:extLst>
              <a:ext uri="{FF2B5EF4-FFF2-40B4-BE49-F238E27FC236}">
                <a16:creationId xmlns:a16="http://schemas.microsoft.com/office/drawing/2014/main" id="{8B3B1F5D-C38A-0AD7-4E00-441C040E4254}"/>
              </a:ext>
            </a:extLst>
          </p:cNvPr>
          <p:cNvSpPr txBox="1">
            <a:spLocks/>
          </p:cNvSpPr>
          <p:nvPr/>
        </p:nvSpPr>
        <p:spPr>
          <a:xfrm>
            <a:off x="970913" y="1681059"/>
            <a:ext cx="4141018" cy="364997"/>
          </a:xfrm>
          <a:prstGeom prst="rect">
            <a:avLst/>
          </a:prstGeom>
          <a:noFill/>
          <a:ln>
            <a:noFill/>
          </a:ln>
        </p:spPr>
        <p:txBody>
          <a:bodyPr vert="horz" lIns="68580" tIns="34290" rIns="68580" bIns="34290" rtlCol="0" anchor="t">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36"/>
              </a:spcBef>
              <a:buClr>
                <a:srgbClr val="0000FF"/>
              </a:buClr>
              <a:buNone/>
              <a:tabLst>
                <a:tab pos="218599" algn="l"/>
              </a:tabLst>
            </a:pPr>
            <a:r>
              <a:rPr lang="en-US" sz="1400" b="1" spc="-4" dirty="0">
                <a:latin typeface="Segoe UI (Body)"/>
                <a:cs typeface="Arial"/>
              </a:rPr>
              <a:t>	IaaS comprises several essential components:</a:t>
            </a:r>
          </a:p>
        </p:txBody>
      </p:sp>
      <p:grpSp>
        <p:nvGrpSpPr>
          <p:cNvPr id="9" name="Group 8">
            <a:extLst>
              <a:ext uri="{FF2B5EF4-FFF2-40B4-BE49-F238E27FC236}">
                <a16:creationId xmlns:a16="http://schemas.microsoft.com/office/drawing/2014/main" id="{C5ECF75C-54F2-200B-71CF-7984C1EB60F6}"/>
              </a:ext>
            </a:extLst>
          </p:cNvPr>
          <p:cNvGrpSpPr/>
          <p:nvPr/>
        </p:nvGrpSpPr>
        <p:grpSpPr>
          <a:xfrm>
            <a:off x="8723071" y="2316480"/>
            <a:ext cx="276999" cy="3936949"/>
            <a:chOff x="8723071" y="2297975"/>
            <a:chExt cx="276999" cy="3936949"/>
          </a:xfrm>
          <a:solidFill>
            <a:srgbClr val="B7472A"/>
          </a:solidFill>
        </p:grpSpPr>
        <p:sp>
          <p:nvSpPr>
            <p:cNvPr id="10" name="TextBox 9">
              <a:extLst>
                <a:ext uri="{FF2B5EF4-FFF2-40B4-BE49-F238E27FC236}">
                  <a16:creationId xmlns:a16="http://schemas.microsoft.com/office/drawing/2014/main" id="{8FB0C611-841C-9B89-538C-BACAB4613A8B}"/>
                </a:ext>
              </a:extLst>
            </p:cNvPr>
            <p:cNvSpPr txBox="1"/>
            <p:nvPr/>
          </p:nvSpPr>
          <p:spPr>
            <a:xfrm rot="16200000">
              <a:off x="7346220" y="4581073"/>
              <a:ext cx="3030702" cy="276999"/>
            </a:xfrm>
            <a:prstGeom prst="rect">
              <a:avLst/>
            </a:prstGeom>
            <a:noFill/>
          </p:spPr>
          <p:txBody>
            <a:bodyPr wrap="square">
              <a:spAutoFit/>
            </a:bodyPr>
            <a:lstStyle/>
            <a:p>
              <a:r>
                <a:rPr lang="en-IN" sz="1200" b="1" dirty="0"/>
                <a:t>Infrastructure as a Service</a:t>
              </a:r>
              <a:endParaRPr lang="en-IN" sz="1200" dirty="0"/>
            </a:p>
          </p:txBody>
        </p:sp>
        <p:sp>
          <p:nvSpPr>
            <p:cNvPr id="11" name="TextBox 10">
              <a:extLst>
                <a:ext uri="{FF2B5EF4-FFF2-40B4-BE49-F238E27FC236}">
                  <a16:creationId xmlns:a16="http://schemas.microsoft.com/office/drawing/2014/main" id="{2ECFF3A2-FACF-E569-F84C-61BF8A7D8A3C}"/>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320635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normAutofit/>
          </a:bodyPr>
          <a:lstStyle/>
          <a:p>
            <a:r>
              <a:rPr lang="en-US" sz="2400" spc="-10" dirty="0"/>
              <a:t>Benefits of IaaS</a:t>
            </a:r>
          </a:p>
        </p:txBody>
      </p:sp>
      <p:sp>
        <p:nvSpPr>
          <p:cNvPr id="8" name="TextBox 7">
            <a:extLst>
              <a:ext uri="{FF2B5EF4-FFF2-40B4-BE49-F238E27FC236}">
                <a16:creationId xmlns:a16="http://schemas.microsoft.com/office/drawing/2014/main" id="{D5274120-97C5-33B8-ECDA-0356B7BA0A84}"/>
              </a:ext>
            </a:extLst>
          </p:cNvPr>
          <p:cNvSpPr txBox="1"/>
          <p:nvPr/>
        </p:nvSpPr>
        <p:spPr>
          <a:xfrm>
            <a:off x="1000815" y="1826809"/>
            <a:ext cx="7420373" cy="3200876"/>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sz="1600" b="1" spc="-4" dirty="0">
                <a:latin typeface="Segoe UI (Body)"/>
                <a:cs typeface="Arial"/>
              </a:rPr>
              <a:t>Scalability</a:t>
            </a:r>
            <a:r>
              <a:rPr lang="en-US" sz="1600" spc="-4" dirty="0">
                <a:latin typeface="Segoe UI (Body)"/>
                <a:cs typeface="Arial"/>
              </a:rPr>
              <a:t>: IaaS enables businesses to scale their infrastructure up or down instantly, providing agility and cost optimization.</a:t>
            </a:r>
          </a:p>
          <a:p>
            <a:pPr marL="408623" indent="-285750">
              <a:spcBef>
                <a:spcPts val="236"/>
              </a:spcBef>
              <a:buClr>
                <a:srgbClr val="0000FF"/>
              </a:buClr>
              <a:buFont typeface="Arial" panose="020B0604020202020204" pitchFamily="34" charset="0"/>
              <a:buChar char="•"/>
              <a:tabLst>
                <a:tab pos="218599" algn="l"/>
              </a:tabLst>
            </a:pPr>
            <a:endParaRPr lang="en-US" sz="1600"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z="1600" b="1" spc="-4" dirty="0">
                <a:latin typeface="Segoe UI (Body)"/>
                <a:cs typeface="Arial"/>
              </a:rPr>
              <a:t>Cost Savings</a:t>
            </a:r>
            <a:r>
              <a:rPr lang="en-US" sz="1600" spc="-4" dirty="0">
                <a:latin typeface="Segoe UI (Body)"/>
                <a:cs typeface="Arial"/>
              </a:rPr>
              <a:t>: With IaaS, businesses can avoid the upfront costs of purchasing and maintaining physical hardware, paying only for the resources they consume.</a:t>
            </a:r>
          </a:p>
          <a:p>
            <a:pPr marL="408623" indent="-285750">
              <a:spcBef>
                <a:spcPts val="236"/>
              </a:spcBef>
              <a:buClr>
                <a:srgbClr val="0000FF"/>
              </a:buClr>
              <a:buFont typeface="Arial" panose="020B0604020202020204" pitchFamily="34" charset="0"/>
              <a:buChar char="•"/>
              <a:tabLst>
                <a:tab pos="218599" algn="l"/>
              </a:tabLst>
            </a:pPr>
            <a:endParaRPr lang="en-US" sz="1600"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z="1600" b="1" spc="-4" dirty="0">
                <a:latin typeface="Segoe UI (Body)"/>
                <a:cs typeface="Arial"/>
              </a:rPr>
              <a:t>Flexibility</a:t>
            </a:r>
            <a:r>
              <a:rPr lang="en-US" sz="1600" spc="-4" dirty="0">
                <a:latin typeface="Segoe UI (Body)"/>
                <a:cs typeface="Arial"/>
              </a:rPr>
              <a:t>: IaaS allows businesses to choose the infrastructure components they need and customize their environments to meet specific requirements.</a:t>
            </a:r>
          </a:p>
          <a:p>
            <a:pPr marL="408623" indent="-285750">
              <a:spcBef>
                <a:spcPts val="236"/>
              </a:spcBef>
              <a:buClr>
                <a:srgbClr val="0000FF"/>
              </a:buClr>
              <a:buFont typeface="Arial" panose="020B0604020202020204" pitchFamily="34" charset="0"/>
              <a:buChar char="•"/>
              <a:tabLst>
                <a:tab pos="218599" algn="l"/>
              </a:tabLst>
            </a:pPr>
            <a:endParaRPr lang="en-US" sz="1600"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z="1600" b="1" spc="-4" dirty="0">
                <a:latin typeface="Segoe UI (Body)"/>
                <a:cs typeface="Arial"/>
              </a:rPr>
              <a:t>Reliability</a:t>
            </a:r>
            <a:r>
              <a:rPr lang="en-US" sz="1600" spc="-4" dirty="0">
                <a:latin typeface="Segoe UI (Body)"/>
                <a:cs typeface="Arial"/>
              </a:rPr>
              <a:t>: IaaS providers ensure high availability and redundancy, minimizing downtime and providing reliable infrastructure services.</a:t>
            </a:r>
          </a:p>
        </p:txBody>
      </p:sp>
      <p:grpSp>
        <p:nvGrpSpPr>
          <p:cNvPr id="5" name="Group 4">
            <a:extLst>
              <a:ext uri="{FF2B5EF4-FFF2-40B4-BE49-F238E27FC236}">
                <a16:creationId xmlns:a16="http://schemas.microsoft.com/office/drawing/2014/main" id="{15A8D757-EC1F-438E-AE6C-A7866C444D13}"/>
              </a:ext>
            </a:extLst>
          </p:cNvPr>
          <p:cNvGrpSpPr/>
          <p:nvPr/>
        </p:nvGrpSpPr>
        <p:grpSpPr>
          <a:xfrm>
            <a:off x="8723071" y="2316480"/>
            <a:ext cx="276999" cy="3936949"/>
            <a:chOff x="8723071" y="2297975"/>
            <a:chExt cx="276999" cy="3936949"/>
          </a:xfrm>
          <a:solidFill>
            <a:srgbClr val="B7472A"/>
          </a:solidFill>
        </p:grpSpPr>
        <p:sp>
          <p:nvSpPr>
            <p:cNvPr id="6" name="TextBox 5">
              <a:extLst>
                <a:ext uri="{FF2B5EF4-FFF2-40B4-BE49-F238E27FC236}">
                  <a16:creationId xmlns:a16="http://schemas.microsoft.com/office/drawing/2014/main" id="{DF9E5888-2C45-84DF-39D2-BE1A37A3AEB0}"/>
                </a:ext>
              </a:extLst>
            </p:cNvPr>
            <p:cNvSpPr txBox="1"/>
            <p:nvPr/>
          </p:nvSpPr>
          <p:spPr>
            <a:xfrm rot="16200000">
              <a:off x="7346220" y="4581073"/>
              <a:ext cx="3030702" cy="276999"/>
            </a:xfrm>
            <a:prstGeom prst="rect">
              <a:avLst/>
            </a:prstGeom>
            <a:noFill/>
          </p:spPr>
          <p:txBody>
            <a:bodyPr wrap="square">
              <a:spAutoFit/>
            </a:bodyPr>
            <a:lstStyle/>
            <a:p>
              <a:r>
                <a:rPr lang="en-IN" sz="1200" b="1" dirty="0"/>
                <a:t>Infrastructure as a Service</a:t>
              </a:r>
              <a:endParaRPr lang="en-IN" sz="1200" dirty="0"/>
            </a:p>
          </p:txBody>
        </p:sp>
        <p:sp>
          <p:nvSpPr>
            <p:cNvPr id="7" name="TextBox 6">
              <a:extLst>
                <a:ext uri="{FF2B5EF4-FFF2-40B4-BE49-F238E27FC236}">
                  <a16:creationId xmlns:a16="http://schemas.microsoft.com/office/drawing/2014/main" id="{2B13EFFB-118C-70C3-EFD5-891F9F96C4B1}"/>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
        <p:nvSpPr>
          <p:cNvPr id="12" name="TextBox 11">
            <a:extLst>
              <a:ext uri="{FF2B5EF4-FFF2-40B4-BE49-F238E27FC236}">
                <a16:creationId xmlns:a16="http://schemas.microsoft.com/office/drawing/2014/main" id="{537D930F-7A6A-2FE9-2526-BE90947EF474}"/>
              </a:ext>
            </a:extLst>
          </p:cNvPr>
          <p:cNvSpPr txBox="1"/>
          <p:nvPr/>
        </p:nvSpPr>
        <p:spPr>
          <a:xfrm>
            <a:off x="671131" y="1266758"/>
            <a:ext cx="5433578" cy="369332"/>
          </a:xfrm>
          <a:prstGeom prst="rect">
            <a:avLst/>
          </a:prstGeom>
          <a:noFill/>
        </p:spPr>
        <p:txBody>
          <a:bodyPr wrap="square">
            <a:spAutoFit/>
          </a:bodyPr>
          <a:lstStyle/>
          <a:p>
            <a:r>
              <a:rPr lang="en-IN" b="1" dirty="0"/>
              <a:t>IaaS offers numerous benefits for businesses:</a:t>
            </a:r>
          </a:p>
        </p:txBody>
      </p:sp>
    </p:spTree>
    <p:extLst>
      <p:ext uri="{BB962C8B-B14F-4D97-AF65-F5344CB8AC3E}">
        <p14:creationId xmlns:p14="http://schemas.microsoft.com/office/powerpoint/2010/main" val="167308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normAutofit/>
          </a:bodyPr>
          <a:lstStyle/>
          <a:p>
            <a:r>
              <a:rPr lang="en-US" sz="2400" spc="-10" dirty="0"/>
              <a:t>IaaS for Adoption</a:t>
            </a:r>
          </a:p>
        </p:txBody>
      </p:sp>
      <p:sp>
        <p:nvSpPr>
          <p:cNvPr id="8" name="TextBox 7">
            <a:extLst>
              <a:ext uri="{FF2B5EF4-FFF2-40B4-BE49-F238E27FC236}">
                <a16:creationId xmlns:a16="http://schemas.microsoft.com/office/drawing/2014/main" id="{D5274120-97C5-33B8-ECDA-0356B7BA0A84}"/>
              </a:ext>
            </a:extLst>
          </p:cNvPr>
          <p:cNvSpPr txBox="1"/>
          <p:nvPr/>
        </p:nvSpPr>
        <p:spPr>
          <a:xfrm>
            <a:off x="1000815" y="1826809"/>
            <a:ext cx="7420373" cy="3965188"/>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endParaRPr lang="en-US" sz="1600"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z="1600" b="1" spc="-4" dirty="0">
                <a:latin typeface="Segoe UI (Body)"/>
                <a:cs typeface="Arial"/>
              </a:rPr>
              <a:t>Security</a:t>
            </a:r>
            <a:r>
              <a:rPr lang="en-US" sz="1600" spc="-4" dirty="0">
                <a:latin typeface="Segoe UI (Body)"/>
                <a:cs typeface="Arial"/>
              </a:rPr>
              <a:t>: Implementing robust security measures to protect data and applications is essential. This includes access controls, encryption, and compliance with relevant regulations.</a:t>
            </a:r>
          </a:p>
          <a:p>
            <a:pPr marL="408623" indent="-285750">
              <a:spcBef>
                <a:spcPts val="236"/>
              </a:spcBef>
              <a:buClr>
                <a:srgbClr val="0000FF"/>
              </a:buClr>
              <a:buFont typeface="Arial" panose="020B0604020202020204" pitchFamily="34" charset="0"/>
              <a:buChar char="•"/>
              <a:tabLst>
                <a:tab pos="218599" algn="l"/>
              </a:tabLst>
            </a:pPr>
            <a:endParaRPr lang="en-US" sz="1600"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z="1600" b="1" spc="-4" dirty="0">
                <a:latin typeface="Segoe UI (Body)"/>
                <a:cs typeface="Arial"/>
              </a:rPr>
              <a:t>Performance</a:t>
            </a:r>
            <a:r>
              <a:rPr lang="en-US" sz="1600" spc="-4" dirty="0">
                <a:latin typeface="Segoe UI (Body)"/>
                <a:cs typeface="Arial"/>
              </a:rPr>
              <a:t>: Optimizing network performance, latency, and bandwidth is crucial to ensure a seamless user experience.</a:t>
            </a:r>
          </a:p>
          <a:p>
            <a:pPr marL="408623" indent="-285750">
              <a:spcBef>
                <a:spcPts val="236"/>
              </a:spcBef>
              <a:buClr>
                <a:srgbClr val="0000FF"/>
              </a:buClr>
              <a:buFont typeface="Arial" panose="020B0604020202020204" pitchFamily="34" charset="0"/>
              <a:buChar char="•"/>
              <a:tabLst>
                <a:tab pos="218599" algn="l"/>
              </a:tabLst>
            </a:pPr>
            <a:endParaRPr lang="en-US" sz="1600"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z="1600" b="1" spc="-4" dirty="0">
                <a:latin typeface="Segoe UI (Body)"/>
                <a:cs typeface="Arial"/>
              </a:rPr>
              <a:t>Vendor Selection</a:t>
            </a:r>
            <a:r>
              <a:rPr lang="en-US" sz="1600" spc="-4" dirty="0">
                <a:latin typeface="Segoe UI (Body)"/>
                <a:cs typeface="Arial"/>
              </a:rPr>
              <a:t>: Choose a reputable and reliable IaaS provider that aligns with your business needs and offers adequate support and service level agreements (SLAs).</a:t>
            </a:r>
          </a:p>
          <a:p>
            <a:pPr marL="408623" indent="-285750">
              <a:spcBef>
                <a:spcPts val="236"/>
              </a:spcBef>
              <a:buClr>
                <a:srgbClr val="0000FF"/>
              </a:buClr>
              <a:buFont typeface="Arial" panose="020B0604020202020204" pitchFamily="34" charset="0"/>
              <a:buChar char="•"/>
              <a:tabLst>
                <a:tab pos="218599" algn="l"/>
              </a:tabLst>
            </a:pPr>
            <a:endParaRPr lang="en-US" sz="1600"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z="1600" b="1" spc="-4" dirty="0">
                <a:latin typeface="Segoe UI (Body)"/>
                <a:cs typeface="Arial"/>
              </a:rPr>
              <a:t>Data Transfer and Integration</a:t>
            </a:r>
            <a:r>
              <a:rPr lang="en-US" sz="1600" spc="-4" dirty="0">
                <a:latin typeface="Segoe UI (Body)"/>
                <a:cs typeface="Arial"/>
              </a:rPr>
              <a:t>: Consider the ease of transferring data to and from the IaaS environment and integrating it with other systems or services.</a:t>
            </a:r>
          </a:p>
        </p:txBody>
      </p:sp>
      <p:grpSp>
        <p:nvGrpSpPr>
          <p:cNvPr id="5" name="Group 4">
            <a:extLst>
              <a:ext uri="{FF2B5EF4-FFF2-40B4-BE49-F238E27FC236}">
                <a16:creationId xmlns:a16="http://schemas.microsoft.com/office/drawing/2014/main" id="{15A8D757-EC1F-438E-AE6C-A7866C444D13}"/>
              </a:ext>
            </a:extLst>
          </p:cNvPr>
          <p:cNvGrpSpPr/>
          <p:nvPr/>
        </p:nvGrpSpPr>
        <p:grpSpPr>
          <a:xfrm>
            <a:off x="8723071" y="2316480"/>
            <a:ext cx="276999" cy="3936949"/>
            <a:chOff x="8723071" y="2297975"/>
            <a:chExt cx="276999" cy="3936949"/>
          </a:xfrm>
          <a:solidFill>
            <a:srgbClr val="B7472A"/>
          </a:solidFill>
        </p:grpSpPr>
        <p:sp>
          <p:nvSpPr>
            <p:cNvPr id="6" name="TextBox 5">
              <a:extLst>
                <a:ext uri="{FF2B5EF4-FFF2-40B4-BE49-F238E27FC236}">
                  <a16:creationId xmlns:a16="http://schemas.microsoft.com/office/drawing/2014/main" id="{DF9E5888-2C45-84DF-39D2-BE1A37A3AEB0}"/>
                </a:ext>
              </a:extLst>
            </p:cNvPr>
            <p:cNvSpPr txBox="1"/>
            <p:nvPr/>
          </p:nvSpPr>
          <p:spPr>
            <a:xfrm rot="16200000">
              <a:off x="7346220" y="4581073"/>
              <a:ext cx="3030702" cy="276999"/>
            </a:xfrm>
            <a:prstGeom prst="rect">
              <a:avLst/>
            </a:prstGeom>
            <a:noFill/>
          </p:spPr>
          <p:txBody>
            <a:bodyPr wrap="square">
              <a:spAutoFit/>
            </a:bodyPr>
            <a:lstStyle/>
            <a:p>
              <a:r>
                <a:rPr lang="en-IN" sz="1200" b="1" dirty="0"/>
                <a:t>Infrastructure as a Service</a:t>
              </a:r>
              <a:endParaRPr lang="en-IN" sz="1200" dirty="0"/>
            </a:p>
          </p:txBody>
        </p:sp>
        <p:sp>
          <p:nvSpPr>
            <p:cNvPr id="7" name="TextBox 6">
              <a:extLst>
                <a:ext uri="{FF2B5EF4-FFF2-40B4-BE49-F238E27FC236}">
                  <a16:creationId xmlns:a16="http://schemas.microsoft.com/office/drawing/2014/main" id="{2B13EFFB-118C-70C3-EFD5-891F9F96C4B1}"/>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
        <p:nvSpPr>
          <p:cNvPr id="12" name="TextBox 11">
            <a:extLst>
              <a:ext uri="{FF2B5EF4-FFF2-40B4-BE49-F238E27FC236}">
                <a16:creationId xmlns:a16="http://schemas.microsoft.com/office/drawing/2014/main" id="{537D930F-7A6A-2FE9-2526-BE90947EF474}"/>
              </a:ext>
            </a:extLst>
          </p:cNvPr>
          <p:cNvSpPr txBox="1"/>
          <p:nvPr/>
        </p:nvSpPr>
        <p:spPr>
          <a:xfrm>
            <a:off x="584045" y="1375569"/>
            <a:ext cx="6234766" cy="369332"/>
          </a:xfrm>
          <a:prstGeom prst="rect">
            <a:avLst/>
          </a:prstGeom>
          <a:noFill/>
        </p:spPr>
        <p:txBody>
          <a:bodyPr wrap="square">
            <a:spAutoFit/>
          </a:bodyPr>
          <a:lstStyle/>
          <a:p>
            <a:pPr marL="122873">
              <a:spcBef>
                <a:spcPts val="236"/>
              </a:spcBef>
              <a:buClr>
                <a:srgbClr val="0000FF"/>
              </a:buClr>
              <a:tabLst>
                <a:tab pos="218599" algn="l"/>
              </a:tabLst>
            </a:pPr>
            <a:r>
              <a:rPr lang="en-US" sz="1800" spc="-4" dirty="0">
                <a:latin typeface="Segoe UI (Body)"/>
                <a:cs typeface="Arial"/>
              </a:rPr>
              <a:t>When adopting IaaS, What organizations should consider?</a:t>
            </a:r>
          </a:p>
        </p:txBody>
      </p:sp>
    </p:spTree>
    <p:extLst>
      <p:ext uri="{BB962C8B-B14F-4D97-AF65-F5344CB8AC3E}">
        <p14:creationId xmlns:p14="http://schemas.microsoft.com/office/powerpoint/2010/main" val="316071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7695928" cy="640080"/>
          </a:xfrm>
        </p:spPr>
        <p:txBody>
          <a:bodyPr>
            <a:normAutofit/>
          </a:bodyPr>
          <a:lstStyle/>
          <a:p>
            <a:r>
              <a:rPr lang="en-US" sz="2400" spc="-10" dirty="0"/>
              <a:t>Cloud Infrastructure Simplified with IaaS: Key Takeaways</a:t>
            </a:r>
          </a:p>
        </p:txBody>
      </p:sp>
      <p:sp>
        <p:nvSpPr>
          <p:cNvPr id="8" name="TextBox 7">
            <a:extLst>
              <a:ext uri="{FF2B5EF4-FFF2-40B4-BE49-F238E27FC236}">
                <a16:creationId xmlns:a16="http://schemas.microsoft.com/office/drawing/2014/main" id="{D5274120-97C5-33B8-ECDA-0356B7BA0A84}"/>
              </a:ext>
            </a:extLst>
          </p:cNvPr>
          <p:cNvSpPr txBox="1"/>
          <p:nvPr/>
        </p:nvSpPr>
        <p:spPr>
          <a:xfrm>
            <a:off x="678597" y="1498940"/>
            <a:ext cx="7794843" cy="3570208"/>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Cloud infrastructure serves as the foundation for cloud computing services, enabling businesses to store, process, and access data and applications in the cloud.</a:t>
            </a:r>
          </a:p>
          <a:p>
            <a:pPr marL="408623" indent="-285750">
              <a:spcBef>
                <a:spcPts val="236"/>
              </a:spcBef>
              <a:buClr>
                <a:srgbClr val="0000FF"/>
              </a:buClr>
              <a:buFont typeface="Arial" panose="020B0604020202020204" pitchFamily="34" charset="0"/>
              <a:buChar char="•"/>
              <a:tabLst>
                <a:tab pos="218599" algn="l"/>
              </a:tabLst>
            </a:pPr>
            <a:endParaRPr lang="en-US"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IaaS provides virtualized computing resources, scalable storage, networking capabilities, and management tools.</a:t>
            </a:r>
          </a:p>
          <a:p>
            <a:pPr marL="408623" indent="-285750">
              <a:spcBef>
                <a:spcPts val="236"/>
              </a:spcBef>
              <a:buClr>
                <a:srgbClr val="0000FF"/>
              </a:buClr>
              <a:buFont typeface="Arial" panose="020B0604020202020204" pitchFamily="34" charset="0"/>
              <a:buChar char="•"/>
              <a:tabLst>
                <a:tab pos="218599" algn="l"/>
              </a:tabLst>
            </a:pPr>
            <a:endParaRPr lang="en-US"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Key benefits of IaaS include scalability, cost savings, flexibility, and reliability.</a:t>
            </a:r>
          </a:p>
          <a:p>
            <a:pPr marL="408623" indent="-285750">
              <a:spcBef>
                <a:spcPts val="236"/>
              </a:spcBef>
              <a:buClr>
                <a:srgbClr val="0000FF"/>
              </a:buClr>
              <a:buFont typeface="Arial" panose="020B0604020202020204" pitchFamily="34" charset="0"/>
              <a:buChar char="•"/>
              <a:tabLst>
                <a:tab pos="218599" algn="l"/>
              </a:tabLst>
            </a:pPr>
            <a:endParaRPr lang="en-US"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Security, performance, vendor selection, and data transfer are important considerations when adopting IaaS.</a:t>
            </a:r>
          </a:p>
        </p:txBody>
      </p:sp>
      <p:grpSp>
        <p:nvGrpSpPr>
          <p:cNvPr id="5" name="Group 4">
            <a:extLst>
              <a:ext uri="{FF2B5EF4-FFF2-40B4-BE49-F238E27FC236}">
                <a16:creationId xmlns:a16="http://schemas.microsoft.com/office/drawing/2014/main" id="{A93779CF-85DB-0988-B017-F3560E0C1BFD}"/>
              </a:ext>
            </a:extLst>
          </p:cNvPr>
          <p:cNvGrpSpPr/>
          <p:nvPr/>
        </p:nvGrpSpPr>
        <p:grpSpPr>
          <a:xfrm>
            <a:off x="8723071" y="2316480"/>
            <a:ext cx="276999" cy="3936949"/>
            <a:chOff x="8723071" y="2297975"/>
            <a:chExt cx="276999" cy="3936949"/>
          </a:xfrm>
          <a:solidFill>
            <a:srgbClr val="B7472A"/>
          </a:solidFill>
        </p:grpSpPr>
        <p:sp>
          <p:nvSpPr>
            <p:cNvPr id="6" name="TextBox 5">
              <a:extLst>
                <a:ext uri="{FF2B5EF4-FFF2-40B4-BE49-F238E27FC236}">
                  <a16:creationId xmlns:a16="http://schemas.microsoft.com/office/drawing/2014/main" id="{16B21997-D592-C239-2450-4E8F96DABDE5}"/>
                </a:ext>
              </a:extLst>
            </p:cNvPr>
            <p:cNvSpPr txBox="1"/>
            <p:nvPr/>
          </p:nvSpPr>
          <p:spPr>
            <a:xfrm rot="16200000">
              <a:off x="7346220" y="4581073"/>
              <a:ext cx="3030702" cy="276999"/>
            </a:xfrm>
            <a:prstGeom prst="rect">
              <a:avLst/>
            </a:prstGeom>
            <a:noFill/>
          </p:spPr>
          <p:txBody>
            <a:bodyPr wrap="square">
              <a:spAutoFit/>
            </a:bodyPr>
            <a:lstStyle/>
            <a:p>
              <a:r>
                <a:rPr lang="en-IN" sz="1200" b="1" dirty="0"/>
                <a:t>Infrastructure as a Service</a:t>
              </a:r>
              <a:endParaRPr lang="en-IN" sz="1200" dirty="0"/>
            </a:p>
          </p:txBody>
        </p:sp>
        <p:sp>
          <p:nvSpPr>
            <p:cNvPr id="7" name="TextBox 6">
              <a:extLst>
                <a:ext uri="{FF2B5EF4-FFF2-40B4-BE49-F238E27FC236}">
                  <a16:creationId xmlns:a16="http://schemas.microsoft.com/office/drawing/2014/main" id="{44B391DA-770E-8849-65FA-06477453EBF9}"/>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305198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7695928" cy="640080"/>
          </a:xfrm>
        </p:spPr>
        <p:txBody>
          <a:bodyPr>
            <a:normAutofit/>
          </a:bodyPr>
          <a:lstStyle/>
          <a:p>
            <a:r>
              <a:rPr lang="en-US" sz="2400" spc="-10" dirty="0"/>
              <a:t>Use cases of IaaS</a:t>
            </a:r>
          </a:p>
        </p:txBody>
      </p:sp>
      <p:sp>
        <p:nvSpPr>
          <p:cNvPr id="8" name="TextBox 7">
            <a:extLst>
              <a:ext uri="{FF2B5EF4-FFF2-40B4-BE49-F238E27FC236}">
                <a16:creationId xmlns:a16="http://schemas.microsoft.com/office/drawing/2014/main" id="{D5274120-97C5-33B8-ECDA-0356B7BA0A84}"/>
              </a:ext>
            </a:extLst>
          </p:cNvPr>
          <p:cNvSpPr txBox="1"/>
          <p:nvPr/>
        </p:nvSpPr>
        <p:spPr>
          <a:xfrm>
            <a:off x="678597" y="1498940"/>
            <a:ext cx="7794843" cy="3570208"/>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Development and Testing Environments</a:t>
            </a:r>
            <a:r>
              <a:rPr lang="en-US" spc="-4" dirty="0">
                <a:latin typeface="Segoe UI (Body)"/>
                <a:cs typeface="Arial"/>
              </a:rPr>
              <a:t>: IaaS is commonly used to create and manage development and testing environments, allowing businesses to rapidly provision resources and reduce time-to-market.</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Web and Mobile Applications</a:t>
            </a:r>
            <a:r>
              <a:rPr lang="en-US" spc="-4" dirty="0">
                <a:latin typeface="Segoe UI (Body)"/>
                <a:cs typeface="Arial"/>
              </a:rPr>
              <a:t>: IaaS provides a scalable and reliable infrastructure for hosting web and mobile applications, ensuring optimal performance and availability.</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Big Data Analytics</a:t>
            </a:r>
            <a:r>
              <a:rPr lang="en-US" spc="-4" dirty="0">
                <a:latin typeface="Segoe UI (Body)"/>
                <a:cs typeface="Arial"/>
              </a:rPr>
              <a:t>: IaaS platforms offer the necessary computational power and storage capacity to process and analyze large datasets in real-time.</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Disaster Recovery</a:t>
            </a:r>
            <a:r>
              <a:rPr lang="en-US" spc="-4" dirty="0">
                <a:latin typeface="Segoe UI (Body)"/>
                <a:cs typeface="Arial"/>
              </a:rPr>
              <a:t>: IaaS can serve as a backup and disaster recovery solution, allowing businesses to replicate their infrastructure and data in the cloud.</a:t>
            </a:r>
          </a:p>
        </p:txBody>
      </p:sp>
      <p:grpSp>
        <p:nvGrpSpPr>
          <p:cNvPr id="5" name="Group 4">
            <a:extLst>
              <a:ext uri="{FF2B5EF4-FFF2-40B4-BE49-F238E27FC236}">
                <a16:creationId xmlns:a16="http://schemas.microsoft.com/office/drawing/2014/main" id="{A93779CF-85DB-0988-B017-F3560E0C1BFD}"/>
              </a:ext>
            </a:extLst>
          </p:cNvPr>
          <p:cNvGrpSpPr/>
          <p:nvPr/>
        </p:nvGrpSpPr>
        <p:grpSpPr>
          <a:xfrm>
            <a:off x="8723071" y="2316480"/>
            <a:ext cx="276999" cy="3936949"/>
            <a:chOff x="8723071" y="2297975"/>
            <a:chExt cx="276999" cy="3936949"/>
          </a:xfrm>
          <a:solidFill>
            <a:srgbClr val="B7472A"/>
          </a:solidFill>
        </p:grpSpPr>
        <p:sp>
          <p:nvSpPr>
            <p:cNvPr id="6" name="TextBox 5">
              <a:extLst>
                <a:ext uri="{FF2B5EF4-FFF2-40B4-BE49-F238E27FC236}">
                  <a16:creationId xmlns:a16="http://schemas.microsoft.com/office/drawing/2014/main" id="{16B21997-D592-C239-2450-4E8F96DABDE5}"/>
                </a:ext>
              </a:extLst>
            </p:cNvPr>
            <p:cNvSpPr txBox="1"/>
            <p:nvPr/>
          </p:nvSpPr>
          <p:spPr>
            <a:xfrm rot="16200000">
              <a:off x="7346220" y="4581073"/>
              <a:ext cx="3030702" cy="276999"/>
            </a:xfrm>
            <a:prstGeom prst="rect">
              <a:avLst/>
            </a:prstGeom>
            <a:noFill/>
          </p:spPr>
          <p:txBody>
            <a:bodyPr wrap="square">
              <a:spAutoFit/>
            </a:bodyPr>
            <a:lstStyle/>
            <a:p>
              <a:r>
                <a:rPr lang="en-IN" sz="1200" b="1" dirty="0"/>
                <a:t>Infrastructure as a Service</a:t>
              </a:r>
              <a:endParaRPr lang="en-IN" sz="1200" dirty="0"/>
            </a:p>
          </p:txBody>
        </p:sp>
        <p:sp>
          <p:nvSpPr>
            <p:cNvPr id="7" name="TextBox 6">
              <a:extLst>
                <a:ext uri="{FF2B5EF4-FFF2-40B4-BE49-F238E27FC236}">
                  <a16:creationId xmlns:a16="http://schemas.microsoft.com/office/drawing/2014/main" id="{44B391DA-770E-8849-65FA-06477453EBF9}"/>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243146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7695928" cy="640080"/>
          </a:xfrm>
        </p:spPr>
        <p:txBody>
          <a:bodyPr>
            <a:normAutofit/>
          </a:bodyPr>
          <a:lstStyle/>
          <a:p>
            <a:r>
              <a:rPr lang="en-US" sz="2400" spc="-10" dirty="0"/>
              <a:t>Conclusion</a:t>
            </a:r>
          </a:p>
        </p:txBody>
      </p:sp>
      <p:sp>
        <p:nvSpPr>
          <p:cNvPr id="8" name="TextBox 7">
            <a:extLst>
              <a:ext uri="{FF2B5EF4-FFF2-40B4-BE49-F238E27FC236}">
                <a16:creationId xmlns:a16="http://schemas.microsoft.com/office/drawing/2014/main" id="{D5274120-97C5-33B8-ECDA-0356B7BA0A84}"/>
              </a:ext>
            </a:extLst>
          </p:cNvPr>
          <p:cNvSpPr txBox="1"/>
          <p:nvPr/>
        </p:nvSpPr>
        <p:spPr>
          <a:xfrm>
            <a:off x="678597" y="1498940"/>
            <a:ext cx="7794843" cy="2082621"/>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Infrastructure as a Service (IaaS) is a powerful cloud computing model that provides businesses with flexible and scalable infrastructure resources. </a:t>
            </a: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By leveraging IaaS, organizations can reduce costs, improve agility, and focus on their core competencies. </a:t>
            </a: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Understanding the fundamentals of IaaS is essential for businesses looking to embrace the benefits of cloud computing.</a:t>
            </a:r>
          </a:p>
        </p:txBody>
      </p:sp>
      <p:grpSp>
        <p:nvGrpSpPr>
          <p:cNvPr id="5" name="Group 4">
            <a:extLst>
              <a:ext uri="{FF2B5EF4-FFF2-40B4-BE49-F238E27FC236}">
                <a16:creationId xmlns:a16="http://schemas.microsoft.com/office/drawing/2014/main" id="{A93779CF-85DB-0988-B017-F3560E0C1BFD}"/>
              </a:ext>
            </a:extLst>
          </p:cNvPr>
          <p:cNvGrpSpPr/>
          <p:nvPr/>
        </p:nvGrpSpPr>
        <p:grpSpPr>
          <a:xfrm>
            <a:off x="8723071" y="2316480"/>
            <a:ext cx="276999" cy="3936949"/>
            <a:chOff x="8723071" y="2297975"/>
            <a:chExt cx="276999" cy="3936949"/>
          </a:xfrm>
          <a:solidFill>
            <a:srgbClr val="B7472A"/>
          </a:solidFill>
        </p:grpSpPr>
        <p:sp>
          <p:nvSpPr>
            <p:cNvPr id="6" name="TextBox 5">
              <a:extLst>
                <a:ext uri="{FF2B5EF4-FFF2-40B4-BE49-F238E27FC236}">
                  <a16:creationId xmlns:a16="http://schemas.microsoft.com/office/drawing/2014/main" id="{16B21997-D592-C239-2450-4E8F96DABDE5}"/>
                </a:ext>
              </a:extLst>
            </p:cNvPr>
            <p:cNvSpPr txBox="1"/>
            <p:nvPr/>
          </p:nvSpPr>
          <p:spPr>
            <a:xfrm rot="16200000">
              <a:off x="7346220" y="4581073"/>
              <a:ext cx="3030702" cy="276999"/>
            </a:xfrm>
            <a:prstGeom prst="rect">
              <a:avLst/>
            </a:prstGeom>
            <a:noFill/>
          </p:spPr>
          <p:txBody>
            <a:bodyPr wrap="square">
              <a:spAutoFit/>
            </a:bodyPr>
            <a:lstStyle/>
            <a:p>
              <a:r>
                <a:rPr lang="en-IN" sz="1200" b="1" dirty="0"/>
                <a:t>Infrastructure as a Service</a:t>
              </a:r>
              <a:endParaRPr lang="en-IN" sz="1200" dirty="0"/>
            </a:p>
          </p:txBody>
        </p:sp>
        <p:sp>
          <p:nvSpPr>
            <p:cNvPr id="7" name="TextBox 6">
              <a:extLst>
                <a:ext uri="{FF2B5EF4-FFF2-40B4-BE49-F238E27FC236}">
                  <a16:creationId xmlns:a16="http://schemas.microsoft.com/office/drawing/2014/main" id="{44B391DA-770E-8849-65FA-06477453EBF9}"/>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3779390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D89A8E"/>
        </a:solidFill>
        <a:effectLst/>
      </p:bgPr>
    </p:bg>
    <p:spTree>
      <p:nvGrpSpPr>
        <p:cNvPr id="1" name=""/>
        <p:cNvGrpSpPr/>
        <p:nvPr/>
      </p:nvGrpSpPr>
      <p:grpSpPr>
        <a:xfrm>
          <a:off x="0" y="0"/>
          <a:ext cx="0" cy="0"/>
          <a:chOff x="0" y="0"/>
          <a:chExt cx="0" cy="0"/>
        </a:xfrm>
      </p:grpSpPr>
      <p:pic>
        <p:nvPicPr>
          <p:cNvPr id="16394" name="Picture 10" descr="What is Cloud Computing? A Full Overview - Cloud Academy Blog">
            <a:extLst>
              <a:ext uri="{FF2B5EF4-FFF2-40B4-BE49-F238E27FC236}">
                <a16:creationId xmlns:a16="http://schemas.microsoft.com/office/drawing/2014/main" id="{C7590C52-E115-2642-9E65-0FE898B70DF3}"/>
              </a:ext>
            </a:extLst>
          </p:cNvPr>
          <p:cNvPicPr>
            <a:picLocks noChangeAspect="1" noChangeArrowheads="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2326" y="1209044"/>
            <a:ext cx="8939348" cy="4724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1E77EB-1DA2-ACB3-6151-A9B0E76C2ADF}"/>
              </a:ext>
            </a:extLst>
          </p:cNvPr>
          <p:cNvSpPr txBox="1"/>
          <p:nvPr/>
        </p:nvSpPr>
        <p:spPr>
          <a:xfrm>
            <a:off x="3823064" y="2296886"/>
            <a:ext cx="1733006" cy="369332"/>
          </a:xfrm>
          <a:prstGeom prst="rect">
            <a:avLst/>
          </a:prstGeom>
          <a:noFill/>
        </p:spPr>
        <p:txBody>
          <a:bodyPr wrap="square" rtlCol="0">
            <a:spAutoFit/>
          </a:bodyPr>
          <a:lstStyle/>
          <a:p>
            <a:r>
              <a:rPr lang="en-IN" b="1" dirty="0"/>
              <a:t>THANK YOU</a:t>
            </a:r>
          </a:p>
        </p:txBody>
      </p:sp>
    </p:spTree>
    <p:extLst>
      <p:ext uri="{BB962C8B-B14F-4D97-AF65-F5344CB8AC3E}">
        <p14:creationId xmlns:p14="http://schemas.microsoft.com/office/powerpoint/2010/main" val="4091131622"/>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260247_win32_PARTIALLY" id="{2A55B3E1-7221-4CB7-8D46-F0B44C7B6A0A}" vid="{2FB531AE-9551-47D1-8C00-F27AA1896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862D760-CC44-4EC3-9F18-C6D7A95E37D7}">
  <we:reference id="wa104382001" version="1.0.0.7" store="en-001" storeType="OMEX"/>
  <we:alternateReferences>
    <we:reference id="WA104382001" version="1.0.0.7" store="" storeType="OMEX"/>
  </we:alternateReferences>
  <we:properties>
    <we:property name="persist:root" value="&quot;{\&quot;powtoons\&quot;:\&quot;{\\\&quot;loading\\\&quot;:false}\&quo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7A7A50-AAC8-434E-833F-7E27C6AD43E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82A8BBB-9391-4155-A1BE-AA1B761FAA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8AD12E-C2D9-41B2-8612-466D65B536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Surface Pen tutorial</Template>
  <TotalTime>1128</TotalTime>
  <Words>850</Words>
  <Application>Microsoft Office PowerPoint</Application>
  <PresentationFormat>On-screen Show (4:3)</PresentationFormat>
  <Paragraphs>87</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WelcomeDoc</vt:lpstr>
      <vt:lpstr>Infrastructure as a Service</vt:lpstr>
      <vt:lpstr>Introduction</vt:lpstr>
      <vt:lpstr>Components of Infrastructure as a Service</vt:lpstr>
      <vt:lpstr>Benefits of IaaS</vt:lpstr>
      <vt:lpstr>IaaS for Adoption</vt:lpstr>
      <vt:lpstr>Cloud Infrastructure Simplified with IaaS: Key Takeaways</vt:lpstr>
      <vt:lpstr>Use cases of IaaS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Jay Sarraf</dc:creator>
  <cp:keywords/>
  <cp:lastModifiedBy>Dr. Jay Sarraf</cp:lastModifiedBy>
  <cp:revision>71</cp:revision>
  <dcterms:created xsi:type="dcterms:W3CDTF">2023-01-10T06:09:18Z</dcterms:created>
  <dcterms:modified xsi:type="dcterms:W3CDTF">2024-04-29T09:52:50Z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