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handoutMasterIdLst>
    <p:handoutMasterId r:id="rId20"/>
  </p:handoutMasterIdLst>
  <p:sldIdLst>
    <p:sldId id="256" r:id="rId5"/>
    <p:sldId id="298" r:id="rId6"/>
    <p:sldId id="339" r:id="rId7"/>
    <p:sldId id="341" r:id="rId8"/>
    <p:sldId id="342" r:id="rId9"/>
    <p:sldId id="343" r:id="rId10"/>
    <p:sldId id="344" r:id="rId11"/>
    <p:sldId id="345" r:id="rId12"/>
    <p:sldId id="346" r:id="rId13"/>
    <p:sldId id="338" r:id="rId14"/>
    <p:sldId id="347" r:id="rId15"/>
    <p:sldId id="324" r:id="rId16"/>
    <p:sldId id="337" r:id="rId17"/>
    <p:sldId id="31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3" pos="361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472A"/>
    <a:srgbClr val="9B2E15"/>
    <a:srgbClr val="D89A8E"/>
    <a:srgbClr val="52C3E5"/>
    <a:srgbClr val="F5F5F5"/>
    <a:srgbClr val="D24726"/>
    <a:srgbClr val="9FCDB3"/>
    <a:srgbClr val="217346"/>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2208D8-E568-E209-B96C-E8FCDB2A7D08}" v="14" dt="2024-04-29T09:57:43.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1" autoAdjust="0"/>
  </p:normalViewPr>
  <p:slideViewPr>
    <p:cSldViewPr snapToGrid="0">
      <p:cViewPr>
        <p:scale>
          <a:sx n="110" d="100"/>
          <a:sy n="110" d="100"/>
        </p:scale>
        <p:origin x="1542" y="96"/>
      </p:cViewPr>
      <p:guideLst>
        <p:guide orient="horz" pos="2880"/>
        <p:guide pos="3618"/>
      </p:guideLst>
    </p:cSldViewPr>
  </p:slideViewPr>
  <p:outlineViewPr>
    <p:cViewPr>
      <p:scale>
        <a:sx n="33" d="100"/>
        <a:sy n="33" d="100"/>
      </p:scale>
      <p:origin x="0" y="0"/>
    </p:cViewPr>
  </p:outlineViewPr>
  <p:notesTextViewPr>
    <p:cViewPr>
      <p:scale>
        <a:sx n="1" d="1"/>
        <a:sy n="1" d="1"/>
      </p:scale>
      <p:origin x="0" y="0"/>
    </p:cViewPr>
  </p:notesTextViewPr>
  <p:sorterViewPr>
    <p:cViewPr>
      <p:scale>
        <a:sx n="137" d="100"/>
        <a:sy n="137"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hi Ampally" userId="S::jyothi.ampally@techroot.academy::cdc306c6-9f09-4f69-94cb-6d49c119ff85" providerId="AD" clId="Web-{F52208D8-E568-E209-B96C-E8FCDB2A7D08}"/>
    <pc:docChg chg="modSld">
      <pc:chgData name="Jyothi Ampally" userId="S::jyothi.ampally@techroot.academy::cdc306c6-9f09-4f69-94cb-6d49c119ff85" providerId="AD" clId="Web-{F52208D8-E568-E209-B96C-E8FCDB2A7D08}" dt="2024-04-29T09:57:43.751" v="13"/>
      <pc:docMkLst>
        <pc:docMk/>
      </pc:docMkLst>
      <pc:sldChg chg="delSp">
        <pc:chgData name="Jyothi Ampally" userId="S::jyothi.ampally@techroot.academy::cdc306c6-9f09-4f69-94cb-6d49c119ff85" providerId="AD" clId="Web-{F52208D8-E568-E209-B96C-E8FCDB2A7D08}" dt="2024-04-29T09:56:42.109" v="1"/>
        <pc:sldMkLst>
          <pc:docMk/>
          <pc:sldMk cId="2471807738" sldId="256"/>
        </pc:sldMkLst>
        <pc:spChg chg="del">
          <ac:chgData name="Jyothi Ampally" userId="S::jyothi.ampally@techroot.academy::cdc306c6-9f09-4f69-94cb-6d49c119ff85" providerId="AD" clId="Web-{F52208D8-E568-E209-B96C-E8FCDB2A7D08}" dt="2024-04-29T09:56:42.109" v="1"/>
          <ac:spMkLst>
            <pc:docMk/>
            <pc:sldMk cId="2471807738" sldId="256"/>
            <ac:spMk id="3" creationId="{00000000-0000-0000-0000-000000000000}"/>
          </ac:spMkLst>
        </pc:spChg>
        <pc:spChg chg="del">
          <ac:chgData name="Jyothi Ampally" userId="S::jyothi.ampally@techroot.academy::cdc306c6-9f09-4f69-94cb-6d49c119ff85" providerId="AD" clId="Web-{F52208D8-E568-E209-B96C-E8FCDB2A7D08}" dt="2024-04-29T09:56:39.828" v="0"/>
          <ac:spMkLst>
            <pc:docMk/>
            <pc:sldMk cId="2471807738" sldId="256"/>
            <ac:spMk id="4" creationId="{8A642064-6FBA-8246-3828-571CBC78780E}"/>
          </ac:spMkLst>
        </pc:spChg>
      </pc:sldChg>
      <pc:sldChg chg="delSp">
        <pc:chgData name="Jyothi Ampally" userId="S::jyothi.ampally@techroot.academy::cdc306c6-9f09-4f69-94cb-6d49c119ff85" providerId="AD" clId="Web-{F52208D8-E568-E209-B96C-E8FCDB2A7D08}" dt="2024-04-29T09:56:50.047" v="2"/>
        <pc:sldMkLst>
          <pc:docMk/>
          <pc:sldMk cId="3772426636" sldId="298"/>
        </pc:sldMkLst>
        <pc:spChg chg="del topLvl">
          <ac:chgData name="Jyothi Ampally" userId="S::jyothi.ampally@techroot.academy::cdc306c6-9f09-4f69-94cb-6d49c119ff85" providerId="AD" clId="Web-{F52208D8-E568-E209-B96C-E8FCDB2A7D08}" dt="2024-04-29T09:56:50.047" v="2"/>
          <ac:spMkLst>
            <pc:docMk/>
            <pc:sldMk cId="3772426636" sldId="298"/>
            <ac:spMk id="5" creationId="{327A2DC1-66DF-23AD-5F47-B7EDE8388189}"/>
          </ac:spMkLst>
        </pc:spChg>
        <pc:grpChg chg="del">
          <ac:chgData name="Jyothi Ampally" userId="S::jyothi.ampally@techroot.academy::cdc306c6-9f09-4f69-94cb-6d49c119ff85" providerId="AD" clId="Web-{F52208D8-E568-E209-B96C-E8FCDB2A7D08}" dt="2024-04-29T09:56:50.047" v="2"/>
          <ac:grpSpMkLst>
            <pc:docMk/>
            <pc:sldMk cId="3772426636" sldId="298"/>
            <ac:grpSpMk id="3" creationId="{9FCE11D5-4255-C4F6-B3CD-D7077FB813F9}"/>
          </ac:grpSpMkLst>
        </pc:grpChg>
        <pc:grpChg chg="topLvl">
          <ac:chgData name="Jyothi Ampally" userId="S::jyothi.ampally@techroot.academy::cdc306c6-9f09-4f69-94cb-6d49c119ff85" providerId="AD" clId="Web-{F52208D8-E568-E209-B96C-E8FCDB2A7D08}" dt="2024-04-29T09:56:50.047" v="2"/>
          <ac:grpSpMkLst>
            <pc:docMk/>
            <pc:sldMk cId="3772426636" sldId="298"/>
            <ac:grpSpMk id="6" creationId="{B9EF4E53-DC94-3009-C0C1-2F79AB21301D}"/>
          </ac:grpSpMkLst>
        </pc:grpChg>
      </pc:sldChg>
      <pc:sldChg chg="delSp">
        <pc:chgData name="Jyothi Ampally" userId="S::jyothi.ampally@techroot.academy::cdc306c6-9f09-4f69-94cb-6d49c119ff85" providerId="AD" clId="Web-{F52208D8-E568-E209-B96C-E8FCDB2A7D08}" dt="2024-04-29T09:57:37.407" v="12"/>
        <pc:sldMkLst>
          <pc:docMk/>
          <pc:sldMk cId="3051986883" sldId="324"/>
        </pc:sldMkLst>
        <pc:spChg chg="del topLvl">
          <ac:chgData name="Jyothi Ampally" userId="S::jyothi.ampally@techroot.academy::cdc306c6-9f09-4f69-94cb-6d49c119ff85" providerId="AD" clId="Web-{F52208D8-E568-E209-B96C-E8FCDB2A7D08}" dt="2024-04-29T09:57:37.407" v="12"/>
          <ac:spMkLst>
            <pc:docMk/>
            <pc:sldMk cId="3051986883" sldId="324"/>
            <ac:spMk id="10" creationId="{65DC31BE-7904-2912-8C78-69C41239DCDE}"/>
          </ac:spMkLst>
        </pc:spChg>
        <pc:grpChg chg="del">
          <ac:chgData name="Jyothi Ampally" userId="S::jyothi.ampally@techroot.academy::cdc306c6-9f09-4f69-94cb-6d49c119ff85" providerId="AD" clId="Web-{F52208D8-E568-E209-B96C-E8FCDB2A7D08}" dt="2024-04-29T09:57:37.407" v="12"/>
          <ac:grpSpMkLst>
            <pc:docMk/>
            <pc:sldMk cId="3051986883" sldId="324"/>
            <ac:grpSpMk id="9" creationId="{41559D50-7148-EFAD-494F-D99615C78DA0}"/>
          </ac:grpSpMkLst>
        </pc:grpChg>
        <pc:grpChg chg="topLvl">
          <ac:chgData name="Jyothi Ampally" userId="S::jyothi.ampally@techroot.academy::cdc306c6-9f09-4f69-94cb-6d49c119ff85" providerId="AD" clId="Web-{F52208D8-E568-E209-B96C-E8FCDB2A7D08}" dt="2024-04-29T09:57:37.407" v="12"/>
          <ac:grpSpMkLst>
            <pc:docMk/>
            <pc:sldMk cId="3051986883" sldId="324"/>
            <ac:grpSpMk id="11" creationId="{DE0E54C7-188E-8875-B4C5-ED50DF1ACEA5}"/>
          </ac:grpSpMkLst>
        </pc:grpChg>
      </pc:sldChg>
      <pc:sldChg chg="delSp">
        <pc:chgData name="Jyothi Ampally" userId="S::jyothi.ampally@techroot.academy::cdc306c6-9f09-4f69-94cb-6d49c119ff85" providerId="AD" clId="Web-{F52208D8-E568-E209-B96C-E8FCDB2A7D08}" dt="2024-04-29T09:57:43.751" v="13"/>
        <pc:sldMkLst>
          <pc:docMk/>
          <pc:sldMk cId="2719698135" sldId="337"/>
        </pc:sldMkLst>
        <pc:spChg chg="del topLvl">
          <ac:chgData name="Jyothi Ampally" userId="S::jyothi.ampally@techroot.academy::cdc306c6-9f09-4f69-94cb-6d49c119ff85" providerId="AD" clId="Web-{F52208D8-E568-E209-B96C-E8FCDB2A7D08}" dt="2024-04-29T09:57:43.751" v="13"/>
          <ac:spMkLst>
            <pc:docMk/>
            <pc:sldMk cId="2719698135" sldId="337"/>
            <ac:spMk id="11" creationId="{EF68A329-7D32-7606-537C-CAC13DA8C37D}"/>
          </ac:spMkLst>
        </pc:spChg>
        <pc:grpChg chg="del">
          <ac:chgData name="Jyothi Ampally" userId="S::jyothi.ampally@techroot.academy::cdc306c6-9f09-4f69-94cb-6d49c119ff85" providerId="AD" clId="Web-{F52208D8-E568-E209-B96C-E8FCDB2A7D08}" dt="2024-04-29T09:57:43.751" v="13"/>
          <ac:grpSpMkLst>
            <pc:docMk/>
            <pc:sldMk cId="2719698135" sldId="337"/>
            <ac:grpSpMk id="10" creationId="{70F2FFD3-3B46-BCD7-1280-415204E0E653}"/>
          </ac:grpSpMkLst>
        </pc:grpChg>
        <pc:grpChg chg="topLvl">
          <ac:chgData name="Jyothi Ampally" userId="S::jyothi.ampally@techroot.academy::cdc306c6-9f09-4f69-94cb-6d49c119ff85" providerId="AD" clId="Web-{F52208D8-E568-E209-B96C-E8FCDB2A7D08}" dt="2024-04-29T09:57:43.751" v="13"/>
          <ac:grpSpMkLst>
            <pc:docMk/>
            <pc:sldMk cId="2719698135" sldId="337"/>
            <ac:grpSpMk id="12" creationId="{1CE43E66-CA15-0D36-D5BB-0972611528D6}"/>
          </ac:grpSpMkLst>
        </pc:grpChg>
      </pc:sldChg>
      <pc:sldChg chg="delSp">
        <pc:chgData name="Jyothi Ampally" userId="S::jyothi.ampally@techroot.academy::cdc306c6-9f09-4f69-94cb-6d49c119ff85" providerId="AD" clId="Web-{F52208D8-E568-E209-B96C-E8FCDB2A7D08}" dt="2024-04-29T09:57:28.469" v="10"/>
        <pc:sldMkLst>
          <pc:docMk/>
          <pc:sldMk cId="1658655498" sldId="338"/>
        </pc:sldMkLst>
        <pc:grpChg chg="del">
          <ac:chgData name="Jyothi Ampally" userId="S::jyothi.ampally@techroot.academy::cdc306c6-9f09-4f69-94cb-6d49c119ff85" providerId="AD" clId="Web-{F52208D8-E568-E209-B96C-E8FCDB2A7D08}" dt="2024-04-29T09:57:28.469" v="10"/>
          <ac:grpSpMkLst>
            <pc:docMk/>
            <pc:sldMk cId="1658655498" sldId="338"/>
            <ac:grpSpMk id="3" creationId="{9FCE11D5-4255-C4F6-B3CD-D7077FB813F9}"/>
          </ac:grpSpMkLst>
        </pc:grpChg>
      </pc:sldChg>
      <pc:sldChg chg="delSp">
        <pc:chgData name="Jyothi Ampally" userId="S::jyothi.ampally@techroot.academy::cdc306c6-9f09-4f69-94cb-6d49c119ff85" providerId="AD" clId="Web-{F52208D8-E568-E209-B96C-E8FCDB2A7D08}" dt="2024-04-29T09:56:53.516" v="3"/>
        <pc:sldMkLst>
          <pc:docMk/>
          <pc:sldMk cId="2456520561" sldId="339"/>
        </pc:sldMkLst>
        <pc:spChg chg="del topLvl">
          <ac:chgData name="Jyothi Ampally" userId="S::jyothi.ampally@techroot.academy::cdc306c6-9f09-4f69-94cb-6d49c119ff85" providerId="AD" clId="Web-{F52208D8-E568-E209-B96C-E8FCDB2A7D08}" dt="2024-04-29T09:56:53.516" v="3"/>
          <ac:spMkLst>
            <pc:docMk/>
            <pc:sldMk cId="2456520561" sldId="339"/>
            <ac:spMk id="5" creationId="{327A2DC1-66DF-23AD-5F47-B7EDE8388189}"/>
          </ac:spMkLst>
        </pc:spChg>
        <pc:grpChg chg="del">
          <ac:chgData name="Jyothi Ampally" userId="S::jyothi.ampally@techroot.academy::cdc306c6-9f09-4f69-94cb-6d49c119ff85" providerId="AD" clId="Web-{F52208D8-E568-E209-B96C-E8FCDB2A7D08}" dt="2024-04-29T09:56:53.516" v="3"/>
          <ac:grpSpMkLst>
            <pc:docMk/>
            <pc:sldMk cId="2456520561" sldId="339"/>
            <ac:grpSpMk id="3" creationId="{9FCE11D5-4255-C4F6-B3CD-D7077FB813F9}"/>
          </ac:grpSpMkLst>
        </pc:grpChg>
        <pc:grpChg chg="topLvl">
          <ac:chgData name="Jyothi Ampally" userId="S::jyothi.ampally@techroot.academy::cdc306c6-9f09-4f69-94cb-6d49c119ff85" providerId="AD" clId="Web-{F52208D8-E568-E209-B96C-E8FCDB2A7D08}" dt="2024-04-29T09:56:53.516" v="3"/>
          <ac:grpSpMkLst>
            <pc:docMk/>
            <pc:sldMk cId="2456520561" sldId="339"/>
            <ac:grpSpMk id="6" creationId="{B9EF4E53-DC94-3009-C0C1-2F79AB21301D}"/>
          </ac:grpSpMkLst>
        </pc:grpChg>
      </pc:sldChg>
      <pc:sldChg chg="delSp">
        <pc:chgData name="Jyothi Ampally" userId="S::jyothi.ampally@techroot.academy::cdc306c6-9f09-4f69-94cb-6d49c119ff85" providerId="AD" clId="Web-{F52208D8-E568-E209-B96C-E8FCDB2A7D08}" dt="2024-04-29T09:56:58.563" v="4"/>
        <pc:sldMkLst>
          <pc:docMk/>
          <pc:sldMk cId="2927550955" sldId="341"/>
        </pc:sldMkLst>
        <pc:spChg chg="del topLvl">
          <ac:chgData name="Jyothi Ampally" userId="S::jyothi.ampally@techroot.academy::cdc306c6-9f09-4f69-94cb-6d49c119ff85" providerId="AD" clId="Web-{F52208D8-E568-E209-B96C-E8FCDB2A7D08}" dt="2024-04-29T09:56:58.563" v="4"/>
          <ac:spMkLst>
            <pc:docMk/>
            <pc:sldMk cId="2927550955" sldId="341"/>
            <ac:spMk id="5" creationId="{327A2DC1-66DF-23AD-5F47-B7EDE8388189}"/>
          </ac:spMkLst>
        </pc:spChg>
        <pc:grpChg chg="del">
          <ac:chgData name="Jyothi Ampally" userId="S::jyothi.ampally@techroot.academy::cdc306c6-9f09-4f69-94cb-6d49c119ff85" providerId="AD" clId="Web-{F52208D8-E568-E209-B96C-E8FCDB2A7D08}" dt="2024-04-29T09:56:58.563" v="4"/>
          <ac:grpSpMkLst>
            <pc:docMk/>
            <pc:sldMk cId="2927550955" sldId="341"/>
            <ac:grpSpMk id="3" creationId="{9FCE11D5-4255-C4F6-B3CD-D7077FB813F9}"/>
          </ac:grpSpMkLst>
        </pc:grpChg>
        <pc:grpChg chg="topLvl">
          <ac:chgData name="Jyothi Ampally" userId="S::jyothi.ampally@techroot.academy::cdc306c6-9f09-4f69-94cb-6d49c119ff85" providerId="AD" clId="Web-{F52208D8-E568-E209-B96C-E8FCDB2A7D08}" dt="2024-04-29T09:56:58.563" v="4"/>
          <ac:grpSpMkLst>
            <pc:docMk/>
            <pc:sldMk cId="2927550955" sldId="341"/>
            <ac:grpSpMk id="6" creationId="{B9EF4E53-DC94-3009-C0C1-2F79AB21301D}"/>
          </ac:grpSpMkLst>
        </pc:grpChg>
      </pc:sldChg>
      <pc:sldChg chg="delSp">
        <pc:chgData name="Jyothi Ampally" userId="S::jyothi.ampally@techroot.academy::cdc306c6-9f09-4f69-94cb-6d49c119ff85" providerId="AD" clId="Web-{F52208D8-E568-E209-B96C-E8FCDB2A7D08}" dt="2024-04-29T09:57:03.594" v="5"/>
        <pc:sldMkLst>
          <pc:docMk/>
          <pc:sldMk cId="2052676456" sldId="342"/>
        </pc:sldMkLst>
        <pc:spChg chg="del topLvl">
          <ac:chgData name="Jyothi Ampally" userId="S::jyothi.ampally@techroot.academy::cdc306c6-9f09-4f69-94cb-6d49c119ff85" providerId="AD" clId="Web-{F52208D8-E568-E209-B96C-E8FCDB2A7D08}" dt="2024-04-29T09:57:03.594" v="5"/>
          <ac:spMkLst>
            <pc:docMk/>
            <pc:sldMk cId="2052676456" sldId="342"/>
            <ac:spMk id="5" creationId="{327A2DC1-66DF-23AD-5F47-B7EDE8388189}"/>
          </ac:spMkLst>
        </pc:spChg>
        <pc:grpChg chg="del">
          <ac:chgData name="Jyothi Ampally" userId="S::jyothi.ampally@techroot.academy::cdc306c6-9f09-4f69-94cb-6d49c119ff85" providerId="AD" clId="Web-{F52208D8-E568-E209-B96C-E8FCDB2A7D08}" dt="2024-04-29T09:57:03.594" v="5"/>
          <ac:grpSpMkLst>
            <pc:docMk/>
            <pc:sldMk cId="2052676456" sldId="342"/>
            <ac:grpSpMk id="3" creationId="{9FCE11D5-4255-C4F6-B3CD-D7077FB813F9}"/>
          </ac:grpSpMkLst>
        </pc:grpChg>
        <pc:grpChg chg="topLvl">
          <ac:chgData name="Jyothi Ampally" userId="S::jyothi.ampally@techroot.academy::cdc306c6-9f09-4f69-94cb-6d49c119ff85" providerId="AD" clId="Web-{F52208D8-E568-E209-B96C-E8FCDB2A7D08}" dt="2024-04-29T09:57:03.594" v="5"/>
          <ac:grpSpMkLst>
            <pc:docMk/>
            <pc:sldMk cId="2052676456" sldId="342"/>
            <ac:grpSpMk id="6" creationId="{B9EF4E53-DC94-3009-C0C1-2F79AB21301D}"/>
          </ac:grpSpMkLst>
        </pc:grpChg>
      </pc:sldChg>
      <pc:sldChg chg="delSp">
        <pc:chgData name="Jyothi Ampally" userId="S::jyothi.ampally@techroot.academy::cdc306c6-9f09-4f69-94cb-6d49c119ff85" providerId="AD" clId="Web-{F52208D8-E568-E209-B96C-E8FCDB2A7D08}" dt="2024-04-29T09:57:07.657" v="6"/>
        <pc:sldMkLst>
          <pc:docMk/>
          <pc:sldMk cId="3438736261" sldId="343"/>
        </pc:sldMkLst>
        <pc:spChg chg="del topLvl">
          <ac:chgData name="Jyothi Ampally" userId="S::jyothi.ampally@techroot.academy::cdc306c6-9f09-4f69-94cb-6d49c119ff85" providerId="AD" clId="Web-{F52208D8-E568-E209-B96C-E8FCDB2A7D08}" dt="2024-04-29T09:57:07.657" v="6"/>
          <ac:spMkLst>
            <pc:docMk/>
            <pc:sldMk cId="3438736261" sldId="343"/>
            <ac:spMk id="5" creationId="{327A2DC1-66DF-23AD-5F47-B7EDE8388189}"/>
          </ac:spMkLst>
        </pc:spChg>
        <pc:grpChg chg="del">
          <ac:chgData name="Jyothi Ampally" userId="S::jyothi.ampally@techroot.academy::cdc306c6-9f09-4f69-94cb-6d49c119ff85" providerId="AD" clId="Web-{F52208D8-E568-E209-B96C-E8FCDB2A7D08}" dt="2024-04-29T09:57:07.657" v="6"/>
          <ac:grpSpMkLst>
            <pc:docMk/>
            <pc:sldMk cId="3438736261" sldId="343"/>
            <ac:grpSpMk id="3" creationId="{9FCE11D5-4255-C4F6-B3CD-D7077FB813F9}"/>
          </ac:grpSpMkLst>
        </pc:grpChg>
        <pc:grpChg chg="topLvl">
          <ac:chgData name="Jyothi Ampally" userId="S::jyothi.ampally@techroot.academy::cdc306c6-9f09-4f69-94cb-6d49c119ff85" providerId="AD" clId="Web-{F52208D8-E568-E209-B96C-E8FCDB2A7D08}" dt="2024-04-29T09:57:07.657" v="6"/>
          <ac:grpSpMkLst>
            <pc:docMk/>
            <pc:sldMk cId="3438736261" sldId="343"/>
            <ac:grpSpMk id="6" creationId="{B9EF4E53-DC94-3009-C0C1-2F79AB21301D}"/>
          </ac:grpSpMkLst>
        </pc:grpChg>
      </pc:sldChg>
      <pc:sldChg chg="delSp">
        <pc:chgData name="Jyothi Ampally" userId="S::jyothi.ampally@techroot.academy::cdc306c6-9f09-4f69-94cb-6d49c119ff85" providerId="AD" clId="Web-{F52208D8-E568-E209-B96C-E8FCDB2A7D08}" dt="2024-04-29T09:57:12.829" v="7"/>
        <pc:sldMkLst>
          <pc:docMk/>
          <pc:sldMk cId="2987098030" sldId="344"/>
        </pc:sldMkLst>
        <pc:spChg chg="del topLvl">
          <ac:chgData name="Jyothi Ampally" userId="S::jyothi.ampally@techroot.academy::cdc306c6-9f09-4f69-94cb-6d49c119ff85" providerId="AD" clId="Web-{F52208D8-E568-E209-B96C-E8FCDB2A7D08}" dt="2024-04-29T09:57:12.829" v="7"/>
          <ac:spMkLst>
            <pc:docMk/>
            <pc:sldMk cId="2987098030" sldId="344"/>
            <ac:spMk id="5" creationId="{327A2DC1-66DF-23AD-5F47-B7EDE8388189}"/>
          </ac:spMkLst>
        </pc:spChg>
        <pc:grpChg chg="del">
          <ac:chgData name="Jyothi Ampally" userId="S::jyothi.ampally@techroot.academy::cdc306c6-9f09-4f69-94cb-6d49c119ff85" providerId="AD" clId="Web-{F52208D8-E568-E209-B96C-E8FCDB2A7D08}" dt="2024-04-29T09:57:12.829" v="7"/>
          <ac:grpSpMkLst>
            <pc:docMk/>
            <pc:sldMk cId="2987098030" sldId="344"/>
            <ac:grpSpMk id="3" creationId="{9FCE11D5-4255-C4F6-B3CD-D7077FB813F9}"/>
          </ac:grpSpMkLst>
        </pc:grpChg>
        <pc:grpChg chg="topLvl">
          <ac:chgData name="Jyothi Ampally" userId="S::jyothi.ampally@techroot.academy::cdc306c6-9f09-4f69-94cb-6d49c119ff85" providerId="AD" clId="Web-{F52208D8-E568-E209-B96C-E8FCDB2A7D08}" dt="2024-04-29T09:57:12.829" v="7"/>
          <ac:grpSpMkLst>
            <pc:docMk/>
            <pc:sldMk cId="2987098030" sldId="344"/>
            <ac:grpSpMk id="6" creationId="{B9EF4E53-DC94-3009-C0C1-2F79AB21301D}"/>
          </ac:grpSpMkLst>
        </pc:grpChg>
      </pc:sldChg>
      <pc:sldChg chg="delSp">
        <pc:chgData name="Jyothi Ampally" userId="S::jyothi.ampally@techroot.academy::cdc306c6-9f09-4f69-94cb-6d49c119ff85" providerId="AD" clId="Web-{F52208D8-E568-E209-B96C-E8FCDB2A7D08}" dt="2024-04-29T09:57:18.110" v="8"/>
        <pc:sldMkLst>
          <pc:docMk/>
          <pc:sldMk cId="1675944656" sldId="345"/>
        </pc:sldMkLst>
        <pc:spChg chg="del topLvl">
          <ac:chgData name="Jyothi Ampally" userId="S::jyothi.ampally@techroot.academy::cdc306c6-9f09-4f69-94cb-6d49c119ff85" providerId="AD" clId="Web-{F52208D8-E568-E209-B96C-E8FCDB2A7D08}" dt="2024-04-29T09:57:18.110" v="8"/>
          <ac:spMkLst>
            <pc:docMk/>
            <pc:sldMk cId="1675944656" sldId="345"/>
            <ac:spMk id="5" creationId="{327A2DC1-66DF-23AD-5F47-B7EDE8388189}"/>
          </ac:spMkLst>
        </pc:spChg>
        <pc:grpChg chg="del">
          <ac:chgData name="Jyothi Ampally" userId="S::jyothi.ampally@techroot.academy::cdc306c6-9f09-4f69-94cb-6d49c119ff85" providerId="AD" clId="Web-{F52208D8-E568-E209-B96C-E8FCDB2A7D08}" dt="2024-04-29T09:57:18.110" v="8"/>
          <ac:grpSpMkLst>
            <pc:docMk/>
            <pc:sldMk cId="1675944656" sldId="345"/>
            <ac:grpSpMk id="3" creationId="{9FCE11D5-4255-C4F6-B3CD-D7077FB813F9}"/>
          </ac:grpSpMkLst>
        </pc:grpChg>
        <pc:grpChg chg="topLvl">
          <ac:chgData name="Jyothi Ampally" userId="S::jyothi.ampally@techroot.academy::cdc306c6-9f09-4f69-94cb-6d49c119ff85" providerId="AD" clId="Web-{F52208D8-E568-E209-B96C-E8FCDB2A7D08}" dt="2024-04-29T09:57:18.110" v="8"/>
          <ac:grpSpMkLst>
            <pc:docMk/>
            <pc:sldMk cId="1675944656" sldId="345"/>
            <ac:grpSpMk id="6" creationId="{B9EF4E53-DC94-3009-C0C1-2F79AB21301D}"/>
          </ac:grpSpMkLst>
        </pc:grpChg>
      </pc:sldChg>
      <pc:sldChg chg="delSp">
        <pc:chgData name="Jyothi Ampally" userId="S::jyothi.ampally@techroot.academy::cdc306c6-9f09-4f69-94cb-6d49c119ff85" providerId="AD" clId="Web-{F52208D8-E568-E209-B96C-E8FCDB2A7D08}" dt="2024-04-29T09:57:25.048" v="9"/>
        <pc:sldMkLst>
          <pc:docMk/>
          <pc:sldMk cId="3475573312" sldId="346"/>
        </pc:sldMkLst>
        <pc:spChg chg="del topLvl">
          <ac:chgData name="Jyothi Ampally" userId="S::jyothi.ampally@techroot.academy::cdc306c6-9f09-4f69-94cb-6d49c119ff85" providerId="AD" clId="Web-{F52208D8-E568-E209-B96C-E8FCDB2A7D08}" dt="2024-04-29T09:57:25.048" v="9"/>
          <ac:spMkLst>
            <pc:docMk/>
            <pc:sldMk cId="3475573312" sldId="346"/>
            <ac:spMk id="5" creationId="{327A2DC1-66DF-23AD-5F47-B7EDE8388189}"/>
          </ac:spMkLst>
        </pc:spChg>
        <pc:grpChg chg="del">
          <ac:chgData name="Jyothi Ampally" userId="S::jyothi.ampally@techroot.academy::cdc306c6-9f09-4f69-94cb-6d49c119ff85" providerId="AD" clId="Web-{F52208D8-E568-E209-B96C-E8FCDB2A7D08}" dt="2024-04-29T09:57:25.048" v="9"/>
          <ac:grpSpMkLst>
            <pc:docMk/>
            <pc:sldMk cId="3475573312" sldId="346"/>
            <ac:grpSpMk id="3" creationId="{9FCE11D5-4255-C4F6-B3CD-D7077FB813F9}"/>
          </ac:grpSpMkLst>
        </pc:grpChg>
        <pc:grpChg chg="topLvl">
          <ac:chgData name="Jyothi Ampally" userId="S::jyothi.ampally@techroot.academy::cdc306c6-9f09-4f69-94cb-6d49c119ff85" providerId="AD" clId="Web-{F52208D8-E568-E209-B96C-E8FCDB2A7D08}" dt="2024-04-29T09:57:25.048" v="9"/>
          <ac:grpSpMkLst>
            <pc:docMk/>
            <pc:sldMk cId="3475573312" sldId="346"/>
            <ac:grpSpMk id="6" creationId="{B9EF4E53-DC94-3009-C0C1-2F79AB21301D}"/>
          </ac:grpSpMkLst>
        </pc:grpChg>
      </pc:sldChg>
      <pc:sldChg chg="delSp">
        <pc:chgData name="Jyothi Ampally" userId="S::jyothi.ampally@techroot.academy::cdc306c6-9f09-4f69-94cb-6d49c119ff85" providerId="AD" clId="Web-{F52208D8-E568-E209-B96C-E8FCDB2A7D08}" dt="2024-04-29T09:57:33.610" v="11"/>
        <pc:sldMkLst>
          <pc:docMk/>
          <pc:sldMk cId="3743855011" sldId="347"/>
        </pc:sldMkLst>
        <pc:spChg chg="del topLvl">
          <ac:chgData name="Jyothi Ampally" userId="S::jyothi.ampally@techroot.academy::cdc306c6-9f09-4f69-94cb-6d49c119ff85" providerId="AD" clId="Web-{F52208D8-E568-E209-B96C-E8FCDB2A7D08}" dt="2024-04-29T09:57:33.610" v="11"/>
          <ac:spMkLst>
            <pc:docMk/>
            <pc:sldMk cId="3743855011" sldId="347"/>
            <ac:spMk id="5" creationId="{327A2DC1-66DF-23AD-5F47-B7EDE8388189}"/>
          </ac:spMkLst>
        </pc:spChg>
        <pc:grpChg chg="del">
          <ac:chgData name="Jyothi Ampally" userId="S::jyothi.ampally@techroot.academy::cdc306c6-9f09-4f69-94cb-6d49c119ff85" providerId="AD" clId="Web-{F52208D8-E568-E209-B96C-E8FCDB2A7D08}" dt="2024-04-29T09:57:33.610" v="11"/>
          <ac:grpSpMkLst>
            <pc:docMk/>
            <pc:sldMk cId="3743855011" sldId="347"/>
            <ac:grpSpMk id="3" creationId="{9FCE11D5-4255-C4F6-B3CD-D7077FB813F9}"/>
          </ac:grpSpMkLst>
        </pc:grpChg>
        <pc:grpChg chg="topLvl">
          <ac:chgData name="Jyothi Ampally" userId="S::jyothi.ampally@techroot.academy::cdc306c6-9f09-4f69-94cb-6d49c119ff85" providerId="AD" clId="Web-{F52208D8-E568-E209-B96C-E8FCDB2A7D08}" dt="2024-04-29T09:57:33.610" v="11"/>
          <ac:grpSpMkLst>
            <pc:docMk/>
            <pc:sldMk cId="3743855011" sldId="347"/>
            <ac:grpSpMk id="6" creationId="{B9EF4E53-DC94-3009-C0C1-2F79AB21301D}"/>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4/29/2024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4/29/2024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59541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1424439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2199267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2177871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236808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3465508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3102190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943608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3377646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3132037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835000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428011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2661449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03232" y="2484471"/>
            <a:ext cx="4097318" cy="2130561"/>
          </a:xfrm>
        </p:spPr>
        <p:txBody>
          <a:bodyPr/>
          <a:lstStyle>
            <a:lvl1pPr>
              <a:defRPr sz="4050" b="0">
                <a:solidFill>
                  <a:schemeClr val="tx1"/>
                </a:solidFill>
              </a:defRPr>
            </a:lvl1pPr>
          </a:lstStyle>
          <a:p>
            <a:r>
              <a:rPr lang="en-US"/>
              <a:t>Click to edit Master title style</a:t>
            </a:r>
          </a:p>
        </p:txBody>
      </p:sp>
      <p:pic>
        <p:nvPicPr>
          <p:cNvPr id="8" name="Picture 7" descr="Graphical user interface&#10;&#10;Description automatically generated">
            <a:extLst>
              <a:ext uri="{FF2B5EF4-FFF2-40B4-BE49-F238E27FC236}">
                <a16:creationId xmlns:a16="http://schemas.microsoft.com/office/drawing/2014/main" id="{FCBEF536-489F-C046-89E4-0C15732FD71B}"/>
              </a:ext>
            </a:extLst>
          </p:cNvPr>
          <p:cNvPicPr>
            <a:picLocks noChangeAspect="1"/>
          </p:cNvPicPr>
          <p:nvPr userDrawn="1"/>
        </p:nvPicPr>
        <p:blipFill>
          <a:blip r:embed="rId2"/>
          <a:stretch>
            <a:fillRect/>
          </a:stretch>
        </p:blipFill>
        <p:spPr>
          <a:xfrm>
            <a:off x="190345" y="138820"/>
            <a:ext cx="1776986" cy="867807"/>
          </a:xfrm>
          <a:prstGeom prst="rect">
            <a:avLst/>
          </a:prstGeom>
        </p:spPr>
      </p:pic>
    </p:spTree>
    <p:extLst>
      <p:ext uri="{BB962C8B-B14F-4D97-AF65-F5344CB8AC3E}">
        <p14:creationId xmlns:p14="http://schemas.microsoft.com/office/powerpoint/2010/main" val="1718549498"/>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a:xfrm>
            <a:off x="304800" y="448056"/>
            <a:ext cx="8410575" cy="555554"/>
          </a:xfrm>
        </p:spPr>
        <p:txBody>
          <a:bodyPr anchor="t" anchorCtr="0">
            <a:normAutofit/>
          </a:bodyPr>
          <a:lstStyle>
            <a:lvl1pPr>
              <a:defRPr sz="2100">
                <a:solidFill>
                  <a:schemeClr val="bg2">
                    <a:lumMod val="25000"/>
                  </a:schemeClr>
                </a:solidFill>
              </a:defRPr>
            </a:lvl1pPr>
          </a:lstStyle>
          <a:p>
            <a:r>
              <a:rPr lang="en-US"/>
              <a:t>Click to edit Master title style</a:t>
            </a:r>
          </a:p>
        </p:txBody>
      </p:sp>
      <p:sp>
        <p:nvSpPr>
          <p:cNvPr id="3" name="Content Placeholder 2"/>
          <p:cNvSpPr>
            <a:spLocks noGrp="1"/>
          </p:cNvSpPr>
          <p:nvPr>
            <p:ph sz="quarter" idx="10"/>
          </p:nvPr>
        </p:nvSpPr>
        <p:spPr>
          <a:xfrm>
            <a:off x="333375" y="1460500"/>
            <a:ext cx="3995928" cy="3977640"/>
          </a:xfrm>
        </p:spPr>
        <p:txBody>
          <a:bodyPr vert="horz" lIns="91440" tIns="45720" rIns="91440" bIns="45720" rtlCol="0">
            <a:normAutofit/>
          </a:bodyPr>
          <a:lstStyle>
            <a:lvl1pPr>
              <a:lnSpc>
                <a:spcPct val="100000"/>
              </a:lnSpc>
              <a:defRPr lang="en-US" sz="1050" smtClean="0">
                <a:solidFill>
                  <a:schemeClr val="tx1">
                    <a:lumMod val="75000"/>
                    <a:lumOff val="25000"/>
                  </a:schemeClr>
                </a:solidFill>
              </a:defRPr>
            </a:lvl1pPr>
            <a:lvl2pPr>
              <a:lnSpc>
                <a:spcPct val="100000"/>
              </a:lnSpc>
              <a:defRPr lang="en-US" sz="1050" smtClean="0">
                <a:solidFill>
                  <a:schemeClr val="tx1">
                    <a:lumMod val="75000"/>
                    <a:lumOff val="25000"/>
                  </a:schemeClr>
                </a:solidFill>
              </a:defRPr>
            </a:lvl2pPr>
            <a:lvl3pPr>
              <a:lnSpc>
                <a:spcPct val="100000"/>
              </a:lnSpc>
              <a:defRPr lang="en-US" sz="1050" smtClean="0">
                <a:solidFill>
                  <a:schemeClr val="tx1">
                    <a:lumMod val="75000"/>
                    <a:lumOff val="25000"/>
                  </a:schemeClr>
                </a:solidFill>
              </a:defRPr>
            </a:lvl3pPr>
            <a:lvl4pPr>
              <a:lnSpc>
                <a:spcPct val="100000"/>
              </a:lnSpc>
              <a:defRPr lang="en-US" sz="1050" smtClean="0">
                <a:solidFill>
                  <a:schemeClr val="tx1">
                    <a:lumMod val="75000"/>
                    <a:lumOff val="25000"/>
                  </a:schemeClr>
                </a:solidFill>
              </a:defRPr>
            </a:lvl4pPr>
            <a:lvl5pPr>
              <a:lnSpc>
                <a:spcPct val="100000"/>
              </a:lnSpc>
              <a:defRPr lang="en-US" sz="105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p>
        </p:txBody>
      </p:sp>
      <p:sp>
        <p:nvSpPr>
          <p:cNvPr id="6"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endParaRPr lang="en-US" dirty="0"/>
          </a:p>
        </p:txBody>
      </p:sp>
      <p:sp>
        <p:nvSpPr>
          <p:cNvPr id="7"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9" name="Straight Connector 8">
            <a:extLst>
              <a:ext uri="{FF2B5EF4-FFF2-40B4-BE49-F238E27FC236}">
                <a16:creationId xmlns:a16="http://schemas.microsoft.com/office/drawing/2014/main" id="{6C12209E-8E76-B442-B030-6BD76BB7563A}"/>
              </a:ext>
            </a:extLst>
          </p:cNvPr>
          <p:cNvCxnSpPr>
            <a:cxnSpLocks/>
          </p:cNvCxnSpPr>
          <p:nvPr userDrawn="1"/>
        </p:nvCxnSpPr>
        <p:spPr>
          <a:xfrm>
            <a:off x="400050" y="1104900"/>
            <a:ext cx="8339328"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48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37947" y="2560320"/>
            <a:ext cx="7084314" cy="3977640"/>
          </a:xfrm>
        </p:spPr>
        <p:txBody>
          <a:bodyPr vert="horz" lIns="91440" tIns="45720" rIns="91440" bIns="45720" rtlCol="0">
            <a:normAutofit/>
          </a:bodyPr>
          <a:lstStyle>
            <a:lvl1pPr>
              <a:defRPr lang="en-US" sz="1800" smtClean="0">
                <a:solidFill>
                  <a:schemeClr val="tx1">
                    <a:lumMod val="75000"/>
                    <a:lumOff val="25000"/>
                  </a:schemeClr>
                </a:solidFill>
                <a:latin typeface="+mn-lt"/>
              </a:defRPr>
            </a:lvl1pPr>
            <a:lvl2pPr>
              <a:defRPr lang="en-US" sz="900" dirty="0" smtClean="0">
                <a:solidFill>
                  <a:schemeClr val="tx1">
                    <a:lumMod val="75000"/>
                    <a:lumOff val="25000"/>
                  </a:schemeClr>
                </a:solidFill>
                <a:latin typeface="+mn-lt"/>
              </a:defRPr>
            </a:lvl2pPr>
            <a:lvl3pPr>
              <a:defRPr lang="en-US" sz="900" dirty="0" smtClean="0">
                <a:solidFill>
                  <a:schemeClr val="tx1">
                    <a:lumMod val="75000"/>
                    <a:lumOff val="25000"/>
                  </a:schemeClr>
                </a:solidFill>
                <a:latin typeface="+mn-lt"/>
              </a:defRPr>
            </a:lvl3pPr>
            <a:lvl4pPr>
              <a:defRPr lang="en-US" sz="900" dirty="0" smtClean="0">
                <a:solidFill>
                  <a:schemeClr val="tx1">
                    <a:lumMod val="75000"/>
                    <a:lumOff val="25000"/>
                  </a:schemeClr>
                </a:solidFill>
                <a:latin typeface="+mn-lt"/>
              </a:defRPr>
            </a:lvl4pPr>
            <a:lvl5pPr>
              <a:defRPr lang="en-US" sz="900" dirty="0">
                <a:solidFill>
                  <a:schemeClr val="tx1">
                    <a:lumMod val="75000"/>
                    <a:lumOff val="25000"/>
                  </a:schemeClr>
                </a:solidFill>
                <a:latin typeface="+mn-lt"/>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p>
        </p:txBody>
      </p:sp>
      <p:cxnSp>
        <p:nvCxnSpPr>
          <p:cNvPr id="3" name="Straight Connector 2">
            <a:extLst>
              <a:ext uri="{FF2B5EF4-FFF2-40B4-BE49-F238E27FC236}">
                <a16:creationId xmlns:a16="http://schemas.microsoft.com/office/drawing/2014/main" id="{9DCD3EE7-B67C-4541-A9DA-51688552CF86}"/>
              </a:ext>
            </a:extLst>
          </p:cNvPr>
          <p:cNvCxnSpPr>
            <a:cxnSpLocks/>
          </p:cNvCxnSpPr>
          <p:nvPr userDrawn="1"/>
        </p:nvCxnSpPr>
        <p:spPr>
          <a:xfrm>
            <a:off x="400050" y="1104900"/>
            <a:ext cx="8339328"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51F76A8-6DB7-48E4-957A-9BF0C69BD4A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3375" y="430609"/>
            <a:ext cx="5247513" cy="640080"/>
          </a:xfrm>
          <a:prstGeom prst="rect">
            <a:avLst/>
          </a:prstGeom>
        </p:spPr>
        <p:txBody>
          <a:bodyPr vert="horz" lIns="91440" tIns="4572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314325" y="1447800"/>
            <a:ext cx="3995928"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endParaRPr lang="en-US" dirty="0"/>
          </a:p>
        </p:txBody>
      </p:sp>
      <p:sp>
        <p:nvSpPr>
          <p:cNvPr id="5"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281928"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685800" rtl="0" eaLnBrk="1" latinLnBrk="0" hangingPunct="1">
        <a:spcBef>
          <a:spcPct val="0"/>
        </a:spcBef>
        <a:buNone/>
        <a:defRPr sz="2100" kern="1200">
          <a:solidFill>
            <a:schemeClr val="tx1"/>
          </a:solidFill>
          <a:latin typeface="+mn-lt"/>
          <a:ea typeface="+mj-ea"/>
          <a:cs typeface="+mj-cs"/>
        </a:defRPr>
      </a:lvl1pPr>
    </p:titleStyle>
    <p:bodyStyle>
      <a:lvl1pPr marL="0" indent="0" algn="l" defTabSz="685800" rtl="0" eaLnBrk="1" latinLnBrk="0" hangingPunct="1">
        <a:lnSpc>
          <a:spcPct val="100000"/>
        </a:lnSpc>
        <a:spcBef>
          <a:spcPts val="750"/>
        </a:spcBef>
        <a:spcAft>
          <a:spcPts val="900"/>
        </a:spcAft>
        <a:buFontTx/>
        <a:buNone/>
        <a:defRPr lang="en-US" sz="1050" kern="1200" dirty="0">
          <a:solidFill>
            <a:schemeClr val="tx1"/>
          </a:solidFill>
          <a:latin typeface="+mn-lt"/>
          <a:ea typeface="+mn-ea"/>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2pPr>
      <a:lvl3pPr marL="5143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3pPr>
      <a:lvl4pPr marL="8572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88" userDrawn="1">
          <p15:clr>
            <a:srgbClr val="F26B43"/>
          </p15:clr>
        </p15:guide>
        <p15:guide id="2" pos="252" userDrawn="1">
          <p15:clr>
            <a:srgbClr val="F26B43"/>
          </p15:clr>
        </p15:guide>
        <p15:guide id="3" pos="5490" userDrawn="1">
          <p15:clr>
            <a:srgbClr val="F26B43"/>
          </p15:clr>
        </p15:guide>
        <p15:guide id="4" orient="horz" pos="912" userDrawn="1">
          <p15:clr>
            <a:srgbClr val="F26B43"/>
          </p15:clr>
        </p15:guide>
        <p15:guide id="5" orient="horz" pos="264" userDrawn="1">
          <p15:clr>
            <a:srgbClr val="F26B43"/>
          </p15:clr>
        </p15:guide>
        <p15:guide id="6" orient="horz" pos="696" userDrawn="1">
          <p15:clr>
            <a:srgbClr val="F26B43"/>
          </p15:clr>
        </p15:guide>
        <p15:guide id="7" pos="27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6" name="Picture 2" descr="Cloud computing illustration by Alex Kiselev on Dribbble">
            <a:extLst>
              <a:ext uri="{FF2B5EF4-FFF2-40B4-BE49-F238E27FC236}">
                <a16:creationId xmlns:a16="http://schemas.microsoft.com/office/drawing/2014/main" id="{3354FD9C-395D-F862-1289-D2B74440B1C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l="14921" t="6751" r="13824" b="7357"/>
          <a:stretch/>
        </p:blipFill>
        <p:spPr bwMode="auto">
          <a:xfrm>
            <a:off x="4406538" y="1787218"/>
            <a:ext cx="4521920" cy="408799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A369366E-5591-2A4E-80C1-0ED941C6FF4A}"/>
              </a:ext>
            </a:extLst>
          </p:cNvPr>
          <p:cNvSpPr>
            <a:spLocks noGrp="1"/>
          </p:cNvSpPr>
          <p:nvPr>
            <p:ph type="title"/>
          </p:nvPr>
        </p:nvSpPr>
        <p:spPr>
          <a:xfrm>
            <a:off x="712386" y="1705429"/>
            <a:ext cx="5816710" cy="1321355"/>
          </a:xfrm>
        </p:spPr>
        <p:txBody>
          <a:bodyPr>
            <a:noAutofit/>
          </a:bodyPr>
          <a:lstStyle/>
          <a:p>
            <a:r>
              <a:rPr lang="en-US" dirty="0"/>
              <a:t>Cloud Migration</a:t>
            </a:r>
          </a:p>
        </p:txBody>
      </p:sp>
      <p:sp>
        <p:nvSpPr>
          <p:cNvPr id="8" name="TextBox 7">
            <a:extLst>
              <a:ext uri="{FF2B5EF4-FFF2-40B4-BE49-F238E27FC236}">
                <a16:creationId xmlns:a16="http://schemas.microsoft.com/office/drawing/2014/main" id="{1101C0B2-F53E-7D11-6BCF-D711C0AD2DEB}"/>
              </a:ext>
            </a:extLst>
          </p:cNvPr>
          <p:cNvSpPr txBox="1"/>
          <p:nvPr/>
        </p:nvSpPr>
        <p:spPr>
          <a:xfrm>
            <a:off x="1797737" y="2366106"/>
            <a:ext cx="4573166" cy="553998"/>
          </a:xfrm>
          <a:prstGeom prst="rect">
            <a:avLst/>
          </a:prstGeom>
          <a:noFill/>
        </p:spPr>
        <p:txBody>
          <a:bodyPr wrap="square">
            <a:spAutoFit/>
          </a:bodyPr>
          <a:lstStyle/>
          <a:p>
            <a:r>
              <a:rPr lang="en-US" sz="1500" dirty="0">
                <a:solidFill>
                  <a:schemeClr val="bg1">
                    <a:lumMod val="50000"/>
                  </a:schemeClr>
                </a:solidFill>
              </a:rPr>
              <a:t>Understanding Cloud Migration</a:t>
            </a:r>
          </a:p>
          <a:p>
            <a:r>
              <a:rPr lang="en-US" sz="1500" dirty="0">
                <a:solidFill>
                  <a:schemeClr val="bg1">
                    <a:lumMod val="50000"/>
                  </a:schemeClr>
                </a:solidFill>
              </a:rPr>
              <a:t>		Strategies</a:t>
            </a:r>
            <a:endParaRPr lang="en-IN" sz="1500" dirty="0">
              <a:solidFill>
                <a:schemeClr val="bg1">
                  <a:lumMod val="50000"/>
                </a:schemeClr>
              </a:solidFill>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IN" sz="2400" spc="-10" dirty="0"/>
              <a:t>Benefits of Cloud Migration</a:t>
            </a:r>
            <a:endParaRPr lang="en-US" dirty="0"/>
          </a:p>
        </p:txBody>
      </p:sp>
      <p:sp>
        <p:nvSpPr>
          <p:cNvPr id="14" name="TextBox 13">
            <a:extLst>
              <a:ext uri="{FF2B5EF4-FFF2-40B4-BE49-F238E27FC236}">
                <a16:creationId xmlns:a16="http://schemas.microsoft.com/office/drawing/2014/main" id="{EF093BBC-CDA8-B571-6301-B9A21881103D}"/>
              </a:ext>
            </a:extLst>
          </p:cNvPr>
          <p:cNvSpPr txBox="1"/>
          <p:nvPr/>
        </p:nvSpPr>
        <p:spPr>
          <a:xfrm>
            <a:off x="1025387" y="1608622"/>
            <a:ext cx="7093225" cy="4247317"/>
          </a:xfrm>
          <a:prstGeom prst="rect">
            <a:avLst/>
          </a:prstGeom>
          <a:noFill/>
        </p:spPr>
        <p:txBody>
          <a:bodyPr wrap="square">
            <a:spAutoFit/>
          </a:bodyPr>
          <a:lstStyle/>
          <a:p>
            <a:r>
              <a:rPr lang="en-US" b="1" dirty="0"/>
              <a:t>Scalability</a:t>
            </a:r>
            <a:r>
              <a:rPr lang="en-US" dirty="0"/>
              <a:t>: Cloud environments allow businesses to scale their resources up or down based on demand, ensuring optimal performance and cost-efficiency. </a:t>
            </a:r>
          </a:p>
          <a:p>
            <a:endParaRPr lang="en-US" dirty="0"/>
          </a:p>
          <a:p>
            <a:r>
              <a:rPr lang="en-US" b="1" dirty="0"/>
              <a:t>Cost Savings</a:t>
            </a:r>
            <a:r>
              <a:rPr lang="en-US" dirty="0"/>
              <a:t>: Migrating to the cloud eliminates the need for maintaining and upgrading on-premises infrastructure, resulting in significant cost savings. </a:t>
            </a:r>
          </a:p>
          <a:p>
            <a:endParaRPr lang="en-US" dirty="0"/>
          </a:p>
          <a:p>
            <a:r>
              <a:rPr lang="en-US" b="1" dirty="0"/>
              <a:t>Agility and Flexibility</a:t>
            </a:r>
            <a:r>
              <a:rPr lang="en-US" dirty="0"/>
              <a:t>: Cloud platforms offer agility and flexibility, enabling organizations to quickly adapt to changing market conditions and rapidly deploy new services or applications.</a:t>
            </a:r>
          </a:p>
          <a:p>
            <a:endParaRPr lang="en-US" dirty="0"/>
          </a:p>
          <a:p>
            <a:r>
              <a:rPr lang="en-US" b="1" dirty="0"/>
              <a:t>Enhanced Collaboration</a:t>
            </a:r>
            <a:r>
              <a:rPr lang="en-US" dirty="0"/>
              <a:t>: Cloud environments provide centralized platforms for collaboration, enabling teams to work together seamlessly and improve productivity.</a:t>
            </a:r>
            <a:endParaRPr lang="en-IN" dirty="0"/>
          </a:p>
        </p:txBody>
      </p:sp>
      <p:sp>
        <p:nvSpPr>
          <p:cNvPr id="10" name="TextBox 9">
            <a:extLst>
              <a:ext uri="{FF2B5EF4-FFF2-40B4-BE49-F238E27FC236}">
                <a16:creationId xmlns:a16="http://schemas.microsoft.com/office/drawing/2014/main" id="{4E9DC9F0-7F31-26AD-CE51-4E8CD07AE045}"/>
              </a:ext>
            </a:extLst>
          </p:cNvPr>
          <p:cNvSpPr txBox="1"/>
          <p:nvPr/>
        </p:nvSpPr>
        <p:spPr>
          <a:xfrm>
            <a:off x="671131" y="1239290"/>
            <a:ext cx="7262378" cy="369332"/>
          </a:xfrm>
          <a:prstGeom prst="rect">
            <a:avLst/>
          </a:prstGeom>
          <a:noFill/>
        </p:spPr>
        <p:txBody>
          <a:bodyPr wrap="square">
            <a:spAutoFit/>
          </a:bodyPr>
          <a:lstStyle/>
          <a:p>
            <a:r>
              <a:rPr lang="en-IN" dirty="0"/>
              <a:t>Cloud migration offers numerous benefits to organizations, including:</a:t>
            </a:r>
          </a:p>
        </p:txBody>
      </p:sp>
    </p:spTree>
    <p:extLst>
      <p:ext uri="{BB962C8B-B14F-4D97-AF65-F5344CB8AC3E}">
        <p14:creationId xmlns:p14="http://schemas.microsoft.com/office/powerpoint/2010/main" val="165865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IN" sz="2400" spc="-10" dirty="0"/>
              <a:t>Challenges of Cloud Migration</a:t>
            </a:r>
            <a:endParaRPr lang="en-US" dirty="0"/>
          </a:p>
        </p:txBody>
      </p:sp>
      <p:grpSp>
        <p:nvGrpSpPr>
          <p:cNvPr id="6" name="Group 5">
            <a:extLst>
              <a:ext uri="{FF2B5EF4-FFF2-40B4-BE49-F238E27FC236}">
                <a16:creationId xmlns:a16="http://schemas.microsoft.com/office/drawing/2014/main" id="{B9EF4E53-DC94-3009-C0C1-2F79AB21301D}"/>
              </a:ext>
            </a:extLst>
          </p:cNvPr>
          <p:cNvGrpSpPr/>
          <p:nvPr/>
        </p:nvGrpSpPr>
        <p:grpSpPr>
          <a:xfrm>
            <a:off x="8715375" y="2316480"/>
            <a:ext cx="277000" cy="3755790"/>
            <a:chOff x="8715375" y="2297975"/>
            <a:chExt cx="277000" cy="3755790"/>
          </a:xfrm>
          <a:solidFill>
            <a:srgbClr val="B7472A"/>
          </a:solidFill>
        </p:grpSpPr>
        <p:sp>
          <p:nvSpPr>
            <p:cNvPr id="7" name="TextBox 6">
              <a:extLst>
                <a:ext uri="{FF2B5EF4-FFF2-40B4-BE49-F238E27FC236}">
                  <a16:creationId xmlns:a16="http://schemas.microsoft.com/office/drawing/2014/main" id="{2F0A5593-343B-4C0B-8673-ABAD739F46AA}"/>
                </a:ext>
              </a:extLst>
            </p:cNvPr>
            <p:cNvSpPr txBox="1"/>
            <p:nvPr/>
          </p:nvSpPr>
          <p:spPr>
            <a:xfrm rot="16200000">
              <a:off x="7338524" y="4399914"/>
              <a:ext cx="3030702" cy="276999"/>
            </a:xfrm>
            <a:prstGeom prst="rect">
              <a:avLst/>
            </a:prstGeom>
            <a:noFill/>
          </p:spPr>
          <p:txBody>
            <a:bodyPr wrap="square">
              <a:spAutoFit/>
            </a:bodyPr>
            <a:lstStyle/>
            <a:p>
              <a:r>
                <a:rPr lang="en-IN" sz="1200" b="1" dirty="0"/>
                <a:t>Cloud Migration</a:t>
              </a:r>
              <a:endParaRPr lang="en-IN" sz="1200" dirty="0"/>
            </a:p>
          </p:txBody>
        </p:sp>
        <p:sp>
          <p:nvSpPr>
            <p:cNvPr id="9" name="TextBox 8">
              <a:extLst>
                <a:ext uri="{FF2B5EF4-FFF2-40B4-BE49-F238E27FC236}">
                  <a16:creationId xmlns:a16="http://schemas.microsoft.com/office/drawing/2014/main" id="{DBA2D37E-60EA-B36B-D5EB-2AF9058730AB}"/>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
        <p:nvSpPr>
          <p:cNvPr id="14" name="TextBox 13">
            <a:extLst>
              <a:ext uri="{FF2B5EF4-FFF2-40B4-BE49-F238E27FC236}">
                <a16:creationId xmlns:a16="http://schemas.microsoft.com/office/drawing/2014/main" id="{EF093BBC-CDA8-B571-6301-B9A21881103D}"/>
              </a:ext>
            </a:extLst>
          </p:cNvPr>
          <p:cNvSpPr txBox="1"/>
          <p:nvPr/>
        </p:nvSpPr>
        <p:spPr>
          <a:xfrm>
            <a:off x="1025387" y="2096302"/>
            <a:ext cx="7093225" cy="3046988"/>
          </a:xfrm>
          <a:prstGeom prst="rect">
            <a:avLst/>
          </a:prstGeom>
          <a:noFill/>
        </p:spPr>
        <p:txBody>
          <a:bodyPr wrap="square">
            <a:spAutoFit/>
          </a:bodyPr>
          <a:lstStyle/>
          <a:p>
            <a:endParaRPr lang="en-US" sz="1600" dirty="0"/>
          </a:p>
          <a:p>
            <a:r>
              <a:rPr lang="en-US" sz="1600" b="1" dirty="0"/>
              <a:t>Data Security</a:t>
            </a:r>
            <a:r>
              <a:rPr lang="en-US" sz="1600" dirty="0"/>
              <a:t>: Ensuring the security and protection of data during migration is critical. Organizations must implement robust security measures and adhere to compliance regulations.</a:t>
            </a:r>
          </a:p>
          <a:p>
            <a:endParaRPr lang="en-US" sz="1600" dirty="0"/>
          </a:p>
          <a:p>
            <a:r>
              <a:rPr lang="en-US" sz="1600" b="1" dirty="0"/>
              <a:t>Application Compatibility</a:t>
            </a:r>
            <a:r>
              <a:rPr lang="en-US" sz="1600" dirty="0"/>
              <a:t>: Compatibility issues may arise when migrating applications to the cloud. Certain applications may require modifications to function optimally in the new environment.</a:t>
            </a:r>
          </a:p>
          <a:p>
            <a:endParaRPr lang="en-US" sz="1600" dirty="0"/>
          </a:p>
          <a:p>
            <a:r>
              <a:rPr lang="en-US" sz="1600" b="1" dirty="0"/>
              <a:t>Legacy Systems Integration</a:t>
            </a:r>
            <a:r>
              <a:rPr lang="en-US" sz="1600" dirty="0"/>
              <a:t>: Integrating legacy systems with cloud infrastructure can be complex. Organizations need to plan and execute the integration carefully to maintain seamless operations.</a:t>
            </a:r>
            <a:endParaRPr lang="en-IN" sz="1600" dirty="0"/>
          </a:p>
        </p:txBody>
      </p:sp>
      <p:sp>
        <p:nvSpPr>
          <p:cNvPr id="10" name="TextBox 9">
            <a:extLst>
              <a:ext uri="{FF2B5EF4-FFF2-40B4-BE49-F238E27FC236}">
                <a16:creationId xmlns:a16="http://schemas.microsoft.com/office/drawing/2014/main" id="{4E9DC9F0-7F31-26AD-CE51-4E8CD07AE045}"/>
              </a:ext>
            </a:extLst>
          </p:cNvPr>
          <p:cNvSpPr txBox="1"/>
          <p:nvPr/>
        </p:nvSpPr>
        <p:spPr>
          <a:xfrm>
            <a:off x="671131" y="1239290"/>
            <a:ext cx="7262378" cy="923330"/>
          </a:xfrm>
          <a:prstGeom prst="rect">
            <a:avLst/>
          </a:prstGeom>
          <a:noFill/>
        </p:spPr>
        <p:txBody>
          <a:bodyPr wrap="square">
            <a:spAutoFit/>
          </a:bodyPr>
          <a:lstStyle/>
          <a:p>
            <a:r>
              <a:rPr lang="en-US" dirty="0"/>
              <a:t>While the benefits of cloud migration are compelling, businesses should be aware of the challenges they might encounter during the process. Some common challenges include:</a:t>
            </a:r>
          </a:p>
        </p:txBody>
      </p:sp>
    </p:spTree>
    <p:extLst>
      <p:ext uri="{BB962C8B-B14F-4D97-AF65-F5344CB8AC3E}">
        <p14:creationId xmlns:p14="http://schemas.microsoft.com/office/powerpoint/2010/main" val="3743855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normAutofit/>
          </a:bodyPr>
          <a:lstStyle/>
          <a:p>
            <a:r>
              <a:rPr lang="en-US" sz="2400" spc="-10" dirty="0"/>
              <a:t>Conclusion</a:t>
            </a:r>
          </a:p>
        </p:txBody>
      </p:sp>
      <p:sp>
        <p:nvSpPr>
          <p:cNvPr id="8" name="TextBox 7">
            <a:extLst>
              <a:ext uri="{FF2B5EF4-FFF2-40B4-BE49-F238E27FC236}">
                <a16:creationId xmlns:a16="http://schemas.microsoft.com/office/drawing/2014/main" id="{D5274120-97C5-33B8-ECDA-0356B7BA0A84}"/>
              </a:ext>
            </a:extLst>
          </p:cNvPr>
          <p:cNvSpPr txBox="1"/>
          <p:nvPr/>
        </p:nvSpPr>
        <p:spPr>
          <a:xfrm>
            <a:off x="674578" y="1498940"/>
            <a:ext cx="7794843" cy="4976042"/>
          </a:xfrm>
          <a:prstGeom prst="rect">
            <a:avLst/>
          </a:prstGeom>
          <a:solidFill>
            <a:schemeClr val="bg1">
              <a:lumMod val="95000"/>
            </a:schemeClr>
          </a:solidFill>
        </p:spPr>
        <p:txBody>
          <a:bodyPr wrap="square">
            <a:spAutoFit/>
          </a:bodyPr>
          <a:lstStyle/>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Cloud migration is a strategic process that offers numerous benefits, including scalability, cost savings, improved security, and enhanced collaboration.</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Organizations choose cloud migration to optimize their infrastructure, increase flexibility, and leverage cloud-native services.</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Cloud migration strategies include rehosting (lift and shift), refactoring (re-platforming), rebuilding (full rewrite), and retiring/replacing.</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It is essential to align the chosen strategy with the organization's goals, evaluate application complexity, and consider available resources and scalability requirements.</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Thorough planning, testing, and resourcing are crucial for a successful cloud migration project.</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Cloud migration presents an opportunity to modernize applications, streamline operations, and achieve long-term business goals.</a:t>
            </a:r>
          </a:p>
        </p:txBody>
      </p:sp>
      <p:grpSp>
        <p:nvGrpSpPr>
          <p:cNvPr id="11" name="Group 10">
            <a:extLst>
              <a:ext uri="{FF2B5EF4-FFF2-40B4-BE49-F238E27FC236}">
                <a16:creationId xmlns:a16="http://schemas.microsoft.com/office/drawing/2014/main" id="{DE0E54C7-188E-8875-B4C5-ED50DF1ACEA5}"/>
              </a:ext>
            </a:extLst>
          </p:cNvPr>
          <p:cNvGrpSpPr/>
          <p:nvPr/>
        </p:nvGrpSpPr>
        <p:grpSpPr>
          <a:xfrm>
            <a:off x="8715375" y="2316480"/>
            <a:ext cx="277000" cy="3755790"/>
            <a:chOff x="8715375" y="2297975"/>
            <a:chExt cx="277000" cy="3755790"/>
          </a:xfrm>
          <a:solidFill>
            <a:srgbClr val="B7472A"/>
          </a:solidFill>
        </p:grpSpPr>
        <p:sp>
          <p:nvSpPr>
            <p:cNvPr id="12" name="TextBox 11">
              <a:extLst>
                <a:ext uri="{FF2B5EF4-FFF2-40B4-BE49-F238E27FC236}">
                  <a16:creationId xmlns:a16="http://schemas.microsoft.com/office/drawing/2014/main" id="{6B95DB0C-12BD-11C2-03AC-CC0C5B283A09}"/>
                </a:ext>
              </a:extLst>
            </p:cNvPr>
            <p:cNvSpPr txBox="1"/>
            <p:nvPr/>
          </p:nvSpPr>
          <p:spPr>
            <a:xfrm rot="16200000">
              <a:off x="7338524" y="4399914"/>
              <a:ext cx="3030702" cy="276999"/>
            </a:xfrm>
            <a:prstGeom prst="rect">
              <a:avLst/>
            </a:prstGeom>
            <a:noFill/>
          </p:spPr>
          <p:txBody>
            <a:bodyPr wrap="square">
              <a:spAutoFit/>
            </a:bodyPr>
            <a:lstStyle/>
            <a:p>
              <a:r>
                <a:rPr lang="en-IN" sz="1200" b="1" dirty="0"/>
                <a:t>Cloud Migration</a:t>
              </a:r>
              <a:endParaRPr lang="en-IN" sz="1200" dirty="0"/>
            </a:p>
          </p:txBody>
        </p:sp>
        <p:sp>
          <p:nvSpPr>
            <p:cNvPr id="13" name="TextBox 12">
              <a:extLst>
                <a:ext uri="{FF2B5EF4-FFF2-40B4-BE49-F238E27FC236}">
                  <a16:creationId xmlns:a16="http://schemas.microsoft.com/office/drawing/2014/main" id="{86F25552-76B5-D9A2-4D41-083B251A6F8A}"/>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3051986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normAutofit/>
          </a:bodyPr>
          <a:lstStyle/>
          <a:p>
            <a:r>
              <a:rPr lang="en-US" sz="2400" spc="-10" dirty="0"/>
              <a:t>Remember</a:t>
            </a:r>
          </a:p>
        </p:txBody>
      </p:sp>
      <p:sp>
        <p:nvSpPr>
          <p:cNvPr id="8" name="TextBox 7">
            <a:extLst>
              <a:ext uri="{FF2B5EF4-FFF2-40B4-BE49-F238E27FC236}">
                <a16:creationId xmlns:a16="http://schemas.microsoft.com/office/drawing/2014/main" id="{D5274120-97C5-33B8-ECDA-0356B7BA0A84}"/>
              </a:ext>
            </a:extLst>
          </p:cNvPr>
          <p:cNvSpPr txBox="1"/>
          <p:nvPr/>
        </p:nvSpPr>
        <p:spPr>
          <a:xfrm>
            <a:off x="674578" y="1498940"/>
            <a:ext cx="7794843" cy="456215"/>
          </a:xfrm>
          <a:prstGeom prst="rect">
            <a:avLst/>
          </a:prstGeom>
          <a:solidFill>
            <a:schemeClr val="bg1">
              <a:lumMod val="95000"/>
            </a:schemeClr>
          </a:solidFill>
        </p:spPr>
        <p:txBody>
          <a:bodyPr wrap="square">
            <a:spAutoFit/>
          </a:bodyPr>
          <a:lstStyle/>
          <a:p>
            <a:pPr marL="408623" indent="-285750">
              <a:lnSpc>
                <a:spcPct val="150000"/>
              </a:lnSpc>
              <a:spcBef>
                <a:spcPts val="236"/>
              </a:spcBef>
              <a:buClr>
                <a:srgbClr val="0000FF"/>
              </a:buClr>
              <a:buFont typeface="Arial" panose="020B0604020202020204" pitchFamily="34" charset="0"/>
              <a:buChar char="•"/>
              <a:tabLst>
                <a:tab pos="218599" algn="l"/>
              </a:tabLst>
            </a:pPr>
            <a:endParaRPr lang="en-US" spc="-4" dirty="0">
              <a:latin typeface="Segoe UI (Body)"/>
              <a:cs typeface="Arial"/>
            </a:endParaRPr>
          </a:p>
        </p:txBody>
      </p:sp>
      <p:sp>
        <p:nvSpPr>
          <p:cNvPr id="9" name="TextBox 8">
            <a:extLst>
              <a:ext uri="{FF2B5EF4-FFF2-40B4-BE49-F238E27FC236}">
                <a16:creationId xmlns:a16="http://schemas.microsoft.com/office/drawing/2014/main" id="{1B80EE33-2979-B0A2-A3C6-891DE056623C}"/>
              </a:ext>
            </a:extLst>
          </p:cNvPr>
          <p:cNvSpPr txBox="1"/>
          <p:nvPr/>
        </p:nvSpPr>
        <p:spPr>
          <a:xfrm>
            <a:off x="674577" y="1358576"/>
            <a:ext cx="7794843" cy="5001690"/>
          </a:xfrm>
          <a:prstGeom prst="rect">
            <a:avLst/>
          </a:prstGeom>
          <a:solidFill>
            <a:schemeClr val="bg1">
              <a:lumMod val="95000"/>
            </a:schemeClr>
          </a:solidFill>
        </p:spPr>
        <p:txBody>
          <a:bodyPr wrap="square">
            <a:spAutoFit/>
          </a:bodyPr>
          <a:lstStyle/>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Understand the benefits of cloud migration, including scalability, cost savings, security, and collaboration.</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Evaluate the challenges of cloud migration, such as downtime, data loss, resource management, and interoperability.</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Consider different cloud migration strategies: rehosting, refactoring, rebuilding, and retiring/replacing.</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Align the chosen strategy with your organization's goals and future growth plans.</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Plan for downtime and backup strategies to minimize disruptions during the migration process.</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Ensure proper communication and collaboration between existing applications and the new cloud environment.</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Regularly evaluate and validate the success of your cloud migration by comparing pre- and post-move application performance.</a:t>
            </a:r>
          </a:p>
        </p:txBody>
      </p:sp>
      <p:grpSp>
        <p:nvGrpSpPr>
          <p:cNvPr id="12" name="Group 11">
            <a:extLst>
              <a:ext uri="{FF2B5EF4-FFF2-40B4-BE49-F238E27FC236}">
                <a16:creationId xmlns:a16="http://schemas.microsoft.com/office/drawing/2014/main" id="{1CE43E66-CA15-0D36-D5BB-0972611528D6}"/>
              </a:ext>
            </a:extLst>
          </p:cNvPr>
          <p:cNvGrpSpPr/>
          <p:nvPr/>
        </p:nvGrpSpPr>
        <p:grpSpPr>
          <a:xfrm>
            <a:off x="8715375" y="2316480"/>
            <a:ext cx="277000" cy="3755790"/>
            <a:chOff x="8715375" y="2297975"/>
            <a:chExt cx="277000" cy="3755790"/>
          </a:xfrm>
          <a:solidFill>
            <a:srgbClr val="B7472A"/>
          </a:solidFill>
        </p:grpSpPr>
        <p:sp>
          <p:nvSpPr>
            <p:cNvPr id="13" name="TextBox 12">
              <a:extLst>
                <a:ext uri="{FF2B5EF4-FFF2-40B4-BE49-F238E27FC236}">
                  <a16:creationId xmlns:a16="http://schemas.microsoft.com/office/drawing/2014/main" id="{6363B694-9773-5066-3B8E-F04A1CDF788F}"/>
                </a:ext>
              </a:extLst>
            </p:cNvPr>
            <p:cNvSpPr txBox="1"/>
            <p:nvPr/>
          </p:nvSpPr>
          <p:spPr>
            <a:xfrm rot="16200000">
              <a:off x="7338524" y="4399914"/>
              <a:ext cx="3030702" cy="276999"/>
            </a:xfrm>
            <a:prstGeom prst="rect">
              <a:avLst/>
            </a:prstGeom>
            <a:noFill/>
          </p:spPr>
          <p:txBody>
            <a:bodyPr wrap="square">
              <a:spAutoFit/>
            </a:bodyPr>
            <a:lstStyle/>
            <a:p>
              <a:r>
                <a:rPr lang="en-IN" sz="1200" b="1" dirty="0"/>
                <a:t>Cloud Migration</a:t>
              </a:r>
              <a:endParaRPr lang="en-IN" sz="1200" dirty="0"/>
            </a:p>
          </p:txBody>
        </p:sp>
        <p:sp>
          <p:nvSpPr>
            <p:cNvPr id="14" name="TextBox 13">
              <a:extLst>
                <a:ext uri="{FF2B5EF4-FFF2-40B4-BE49-F238E27FC236}">
                  <a16:creationId xmlns:a16="http://schemas.microsoft.com/office/drawing/2014/main" id="{EA2BF98D-BF34-9C86-F63D-CCC63CF2E073}"/>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2719698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D89A8E"/>
        </a:solidFill>
        <a:effectLst/>
      </p:bgPr>
    </p:bg>
    <p:spTree>
      <p:nvGrpSpPr>
        <p:cNvPr id="1" name=""/>
        <p:cNvGrpSpPr/>
        <p:nvPr/>
      </p:nvGrpSpPr>
      <p:grpSpPr>
        <a:xfrm>
          <a:off x="0" y="0"/>
          <a:ext cx="0" cy="0"/>
          <a:chOff x="0" y="0"/>
          <a:chExt cx="0" cy="0"/>
        </a:xfrm>
      </p:grpSpPr>
      <p:pic>
        <p:nvPicPr>
          <p:cNvPr id="16394" name="Picture 10" descr="What is Cloud Computing? A Full Overview - Cloud Academy Blog">
            <a:extLst>
              <a:ext uri="{FF2B5EF4-FFF2-40B4-BE49-F238E27FC236}">
                <a16:creationId xmlns:a16="http://schemas.microsoft.com/office/drawing/2014/main" id="{C7590C52-E115-2642-9E65-0FE898B70DF3}"/>
              </a:ext>
            </a:extLst>
          </p:cNvPr>
          <p:cNvPicPr>
            <a:picLocks noChangeAspect="1" noChangeArrowheads="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2326" y="1209044"/>
            <a:ext cx="8939348" cy="47244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C1E77EB-1DA2-ACB3-6151-A9B0E76C2ADF}"/>
              </a:ext>
            </a:extLst>
          </p:cNvPr>
          <p:cNvSpPr txBox="1"/>
          <p:nvPr/>
        </p:nvSpPr>
        <p:spPr>
          <a:xfrm>
            <a:off x="3823064" y="2296886"/>
            <a:ext cx="1733006" cy="369332"/>
          </a:xfrm>
          <a:prstGeom prst="rect">
            <a:avLst/>
          </a:prstGeom>
          <a:noFill/>
        </p:spPr>
        <p:txBody>
          <a:bodyPr wrap="square" rtlCol="0">
            <a:spAutoFit/>
          </a:bodyPr>
          <a:lstStyle/>
          <a:p>
            <a:r>
              <a:rPr lang="en-IN" b="1" dirty="0"/>
              <a:t>THANK YOU</a:t>
            </a:r>
          </a:p>
        </p:txBody>
      </p:sp>
    </p:spTree>
    <p:extLst>
      <p:ext uri="{BB962C8B-B14F-4D97-AF65-F5344CB8AC3E}">
        <p14:creationId xmlns:p14="http://schemas.microsoft.com/office/powerpoint/2010/main" val="409113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IN" sz="2400" spc="-10" dirty="0"/>
              <a:t>Introduction</a:t>
            </a:r>
            <a:endParaRPr lang="en-US" dirty="0"/>
          </a:p>
        </p:txBody>
      </p:sp>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1101541" y="1451937"/>
            <a:ext cx="3711180" cy="364997"/>
          </a:xfrm>
          <a:prstGeom prst="rect">
            <a:avLst/>
          </a:prstGeom>
          <a:noFill/>
          <a:ln>
            <a:noFill/>
          </a:ln>
        </p:spPr>
        <p:txBody>
          <a:bodyPr vert="horz" lIns="68580" tIns="34290" rIns="68580" bIns="34290" rtlCol="0" anchor="t">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2400" b="1" dirty="0">
                <a:solidFill>
                  <a:schemeClr val="tx1"/>
                </a:solidFill>
                <a:cs typeface="Segoe UI Semibold"/>
              </a:rPr>
              <a:t>What is Cloud Migration?</a:t>
            </a:r>
          </a:p>
        </p:txBody>
      </p:sp>
      <p:sp>
        <p:nvSpPr>
          <p:cNvPr id="8" name="TextBox 7">
            <a:extLst>
              <a:ext uri="{FF2B5EF4-FFF2-40B4-BE49-F238E27FC236}">
                <a16:creationId xmlns:a16="http://schemas.microsoft.com/office/drawing/2014/main" id="{D5274120-97C5-33B8-ECDA-0356B7BA0A84}"/>
              </a:ext>
            </a:extLst>
          </p:cNvPr>
          <p:cNvSpPr txBox="1"/>
          <p:nvPr/>
        </p:nvSpPr>
        <p:spPr>
          <a:xfrm>
            <a:off x="1322667" y="1816934"/>
            <a:ext cx="6976602" cy="1754326"/>
          </a:xfrm>
          <a:prstGeom prst="rect">
            <a:avLst/>
          </a:prstGeom>
          <a:noFill/>
        </p:spPr>
        <p:txBody>
          <a:bodyPr wrap="square">
            <a:spAutoFit/>
          </a:bodyPr>
          <a:lstStyle/>
          <a:p>
            <a:pPr marL="122873">
              <a:spcBef>
                <a:spcPts val="236"/>
              </a:spcBef>
              <a:buClr>
                <a:srgbClr val="0000FF"/>
              </a:buClr>
              <a:tabLst>
                <a:tab pos="218599" algn="l"/>
              </a:tabLst>
            </a:pPr>
            <a:r>
              <a:rPr lang="en-US" i="1" spc="-4" dirty="0">
                <a:latin typeface="Segoe UI (Body)"/>
                <a:cs typeface="Arial"/>
              </a:rPr>
              <a:t>Cloud migration strategy refers to the step-by-step plan and approach that organizations adopt to move their applications, data, and infrastructure from on-premises environments to the cloud. It involves careful planning, analysis, and execution to ensure a seamless transition while minimizing disruptions to business operations.</a:t>
            </a:r>
          </a:p>
        </p:txBody>
      </p:sp>
      <p:grpSp>
        <p:nvGrpSpPr>
          <p:cNvPr id="6" name="Group 5">
            <a:extLst>
              <a:ext uri="{FF2B5EF4-FFF2-40B4-BE49-F238E27FC236}">
                <a16:creationId xmlns:a16="http://schemas.microsoft.com/office/drawing/2014/main" id="{B9EF4E53-DC94-3009-C0C1-2F79AB21301D}"/>
              </a:ext>
            </a:extLst>
          </p:cNvPr>
          <p:cNvGrpSpPr/>
          <p:nvPr/>
        </p:nvGrpSpPr>
        <p:grpSpPr>
          <a:xfrm>
            <a:off x="8715375" y="2316480"/>
            <a:ext cx="277000" cy="3755790"/>
            <a:chOff x="8715375" y="2297975"/>
            <a:chExt cx="277000" cy="3755790"/>
          </a:xfrm>
          <a:solidFill>
            <a:srgbClr val="B7472A"/>
          </a:solidFill>
        </p:grpSpPr>
        <p:sp>
          <p:nvSpPr>
            <p:cNvPr id="7" name="TextBox 6">
              <a:extLst>
                <a:ext uri="{FF2B5EF4-FFF2-40B4-BE49-F238E27FC236}">
                  <a16:creationId xmlns:a16="http://schemas.microsoft.com/office/drawing/2014/main" id="{2F0A5593-343B-4C0B-8673-ABAD739F46AA}"/>
                </a:ext>
              </a:extLst>
            </p:cNvPr>
            <p:cNvSpPr txBox="1"/>
            <p:nvPr/>
          </p:nvSpPr>
          <p:spPr>
            <a:xfrm rot="16200000">
              <a:off x="7338524" y="4399914"/>
              <a:ext cx="3030702" cy="276999"/>
            </a:xfrm>
            <a:prstGeom prst="rect">
              <a:avLst/>
            </a:prstGeom>
            <a:noFill/>
          </p:spPr>
          <p:txBody>
            <a:bodyPr wrap="square">
              <a:spAutoFit/>
            </a:bodyPr>
            <a:lstStyle/>
            <a:p>
              <a:r>
                <a:rPr lang="en-IN" sz="1200" b="1" dirty="0"/>
                <a:t>Cloud Migration</a:t>
              </a:r>
              <a:endParaRPr lang="en-IN" sz="1200" dirty="0"/>
            </a:p>
          </p:txBody>
        </p:sp>
        <p:sp>
          <p:nvSpPr>
            <p:cNvPr id="9" name="TextBox 8">
              <a:extLst>
                <a:ext uri="{FF2B5EF4-FFF2-40B4-BE49-F238E27FC236}">
                  <a16:creationId xmlns:a16="http://schemas.microsoft.com/office/drawing/2014/main" id="{DBA2D37E-60EA-B36B-D5EB-2AF9058730AB}"/>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grpSp>
        <p:nvGrpSpPr>
          <p:cNvPr id="12" name="Group 11">
            <a:extLst>
              <a:ext uri="{FF2B5EF4-FFF2-40B4-BE49-F238E27FC236}">
                <a16:creationId xmlns:a16="http://schemas.microsoft.com/office/drawing/2014/main" id="{29B9CB6C-998A-CED7-E6FC-C5211DD6F3FD}"/>
              </a:ext>
            </a:extLst>
          </p:cNvPr>
          <p:cNvGrpSpPr/>
          <p:nvPr/>
        </p:nvGrpSpPr>
        <p:grpSpPr>
          <a:xfrm>
            <a:off x="1685254" y="3823809"/>
            <a:ext cx="6251427" cy="2119323"/>
            <a:chOff x="1936949" y="3574478"/>
            <a:chExt cx="6304755" cy="2119323"/>
          </a:xfrm>
        </p:grpSpPr>
        <p:pic>
          <p:nvPicPr>
            <p:cNvPr id="4" name="Picture 2" descr="The Ultimate Guide for Cloud Migration - PurpleBox">
              <a:extLst>
                <a:ext uri="{FF2B5EF4-FFF2-40B4-BE49-F238E27FC236}">
                  <a16:creationId xmlns:a16="http://schemas.microsoft.com/office/drawing/2014/main" id="{1B2DAF92-7833-5354-EBFE-AC2BA04D73B6}"/>
                </a:ext>
              </a:extLst>
            </p:cNvPr>
            <p:cNvPicPr>
              <a:picLocks noChangeAspect="1" noChangeArrowheads="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l="4667" t="23947" r="4518" b="9408"/>
            <a:stretch/>
          </p:blipFill>
          <p:spPr bwMode="auto">
            <a:xfrm>
              <a:off x="1936949" y="3574478"/>
              <a:ext cx="5869577" cy="2092874"/>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17">
              <a:extLst>
                <a:ext uri="{FF2B5EF4-FFF2-40B4-BE49-F238E27FC236}">
                  <a16:creationId xmlns:a16="http://schemas.microsoft.com/office/drawing/2014/main" id="{4505D06C-AB14-21DD-0B88-A57007EAC522}"/>
                </a:ext>
              </a:extLst>
            </p:cNvPr>
            <p:cNvSpPr txBox="1">
              <a:spLocks/>
            </p:cNvSpPr>
            <p:nvPr/>
          </p:nvSpPr>
          <p:spPr>
            <a:xfrm>
              <a:off x="2305137" y="5328804"/>
              <a:ext cx="1996898"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1800" b="1" dirty="0">
                  <a:solidFill>
                    <a:srgbClr val="B7472A"/>
                  </a:solidFill>
                  <a:cs typeface="Segoe UI Semibold"/>
                </a:rPr>
                <a:t>On Premise</a:t>
              </a:r>
            </a:p>
          </p:txBody>
        </p:sp>
        <p:sp>
          <p:nvSpPr>
            <p:cNvPr id="11" name="Content Placeholder 17">
              <a:extLst>
                <a:ext uri="{FF2B5EF4-FFF2-40B4-BE49-F238E27FC236}">
                  <a16:creationId xmlns:a16="http://schemas.microsoft.com/office/drawing/2014/main" id="{A1CA5D93-0135-2F0C-105A-7BB4F86F0FA6}"/>
                </a:ext>
              </a:extLst>
            </p:cNvPr>
            <p:cNvSpPr txBox="1">
              <a:spLocks/>
            </p:cNvSpPr>
            <p:nvPr/>
          </p:nvSpPr>
          <p:spPr>
            <a:xfrm>
              <a:off x="7147103" y="3845272"/>
              <a:ext cx="1094601"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1800" b="1" dirty="0">
                  <a:solidFill>
                    <a:srgbClr val="B7472A"/>
                  </a:solidFill>
                  <a:cs typeface="Segoe UI Semibold"/>
                </a:rPr>
                <a:t>Cloud</a:t>
              </a:r>
            </a:p>
          </p:txBody>
        </p:sp>
      </p:grpSp>
    </p:spTree>
    <p:extLst>
      <p:ext uri="{BB962C8B-B14F-4D97-AF65-F5344CB8AC3E}">
        <p14:creationId xmlns:p14="http://schemas.microsoft.com/office/powerpoint/2010/main" val="377242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IN" sz="2400" spc="-10" dirty="0"/>
              <a:t>Cloud Migration </a:t>
            </a:r>
            <a:r>
              <a:rPr lang="en-IN" sz="2400" spc="-10" dirty="0">
                <a:solidFill>
                  <a:srgbClr val="B7472A"/>
                </a:solidFill>
              </a:rPr>
              <a:t>Process</a:t>
            </a:r>
            <a:endParaRPr lang="en-US" dirty="0">
              <a:solidFill>
                <a:srgbClr val="B7472A"/>
              </a:solidFill>
            </a:endParaRPr>
          </a:p>
        </p:txBody>
      </p:sp>
      <p:sp>
        <p:nvSpPr>
          <p:cNvPr id="8" name="TextBox 7">
            <a:extLst>
              <a:ext uri="{FF2B5EF4-FFF2-40B4-BE49-F238E27FC236}">
                <a16:creationId xmlns:a16="http://schemas.microsoft.com/office/drawing/2014/main" id="{D5274120-97C5-33B8-ECDA-0356B7BA0A84}"/>
              </a:ext>
            </a:extLst>
          </p:cNvPr>
          <p:cNvSpPr txBox="1"/>
          <p:nvPr/>
        </p:nvSpPr>
        <p:spPr>
          <a:xfrm>
            <a:off x="1322666" y="1816934"/>
            <a:ext cx="7176899" cy="1892826"/>
          </a:xfrm>
          <a:prstGeom prst="rect">
            <a:avLst/>
          </a:prstGeom>
          <a:noFill/>
        </p:spPr>
        <p:txBody>
          <a:bodyPr wrap="square">
            <a:spAutoFit/>
          </a:bodyPr>
          <a:lstStyle/>
          <a:p>
            <a:pPr marL="408623" indent="-285750">
              <a:spcBef>
                <a:spcPts val="236"/>
              </a:spcBef>
              <a:buClr>
                <a:srgbClr val="0000FF"/>
              </a:buClr>
              <a:buFont typeface="Wingdings" panose="05000000000000000000" pitchFamily="2" charset="2"/>
              <a:buChar char="ü"/>
              <a:tabLst>
                <a:tab pos="218599" algn="l"/>
              </a:tabLst>
            </a:pPr>
            <a:r>
              <a:rPr lang="en-US" sz="1600" spc="-4" dirty="0">
                <a:latin typeface="Segoe UI (Body)"/>
                <a:cs typeface="Arial"/>
              </a:rPr>
              <a:t>Explain the importance of planning before starting the migration process.</a:t>
            </a:r>
          </a:p>
          <a:p>
            <a:pPr marL="408623" indent="-285750">
              <a:spcBef>
                <a:spcPts val="236"/>
              </a:spcBef>
              <a:buClr>
                <a:srgbClr val="0000FF"/>
              </a:buClr>
              <a:buFont typeface="Wingdings" panose="05000000000000000000" pitchFamily="2" charset="2"/>
              <a:buChar char="ü"/>
              <a:tabLst>
                <a:tab pos="218599" algn="l"/>
              </a:tabLst>
            </a:pPr>
            <a:r>
              <a:rPr lang="en-US" sz="1600" spc="-4" dirty="0">
                <a:latin typeface="Segoe UI (Body)"/>
                <a:cs typeface="Arial"/>
              </a:rPr>
              <a:t>Highlight the need to be clear on reasons for the move and select the best strategy to support those reasons.</a:t>
            </a:r>
          </a:p>
          <a:p>
            <a:pPr marL="408623" indent="-285750">
              <a:spcBef>
                <a:spcPts val="236"/>
              </a:spcBef>
              <a:buClr>
                <a:srgbClr val="0000FF"/>
              </a:buClr>
              <a:buFont typeface="Wingdings" panose="05000000000000000000" pitchFamily="2" charset="2"/>
              <a:buChar char="ü"/>
              <a:tabLst>
                <a:tab pos="218599" algn="l"/>
              </a:tabLst>
            </a:pPr>
            <a:r>
              <a:rPr lang="en-US" sz="1600" spc="-4" dirty="0">
                <a:latin typeface="Segoe UI (Body)"/>
                <a:cs typeface="Arial"/>
              </a:rPr>
              <a:t>Discuss the significance of assessing the current environment and calculating cloud server requirements.</a:t>
            </a:r>
          </a:p>
          <a:p>
            <a:pPr marL="408623" indent="-285750">
              <a:spcBef>
                <a:spcPts val="236"/>
              </a:spcBef>
              <a:buClr>
                <a:srgbClr val="0000FF"/>
              </a:buClr>
              <a:buFont typeface="Wingdings" panose="05000000000000000000" pitchFamily="2" charset="2"/>
              <a:buChar char="ü"/>
              <a:tabLst>
                <a:tab pos="218599" algn="l"/>
              </a:tabLst>
            </a:pPr>
            <a:r>
              <a:rPr lang="en-US" sz="1600" spc="-4" dirty="0">
                <a:latin typeface="Segoe UI (Body)"/>
                <a:cs typeface="Arial"/>
              </a:rPr>
              <a:t>Mention the value of using an application performance management (APM) solution for real-time visibility and expert guidance.</a:t>
            </a:r>
          </a:p>
        </p:txBody>
      </p:sp>
      <p:grpSp>
        <p:nvGrpSpPr>
          <p:cNvPr id="6" name="Group 5">
            <a:extLst>
              <a:ext uri="{FF2B5EF4-FFF2-40B4-BE49-F238E27FC236}">
                <a16:creationId xmlns:a16="http://schemas.microsoft.com/office/drawing/2014/main" id="{B9EF4E53-DC94-3009-C0C1-2F79AB21301D}"/>
              </a:ext>
            </a:extLst>
          </p:cNvPr>
          <p:cNvGrpSpPr/>
          <p:nvPr/>
        </p:nvGrpSpPr>
        <p:grpSpPr>
          <a:xfrm>
            <a:off x="8715375" y="2316480"/>
            <a:ext cx="277000" cy="3755790"/>
            <a:chOff x="8715375" y="2297975"/>
            <a:chExt cx="277000" cy="3755790"/>
          </a:xfrm>
          <a:solidFill>
            <a:srgbClr val="B7472A"/>
          </a:solidFill>
        </p:grpSpPr>
        <p:sp>
          <p:nvSpPr>
            <p:cNvPr id="7" name="TextBox 6">
              <a:extLst>
                <a:ext uri="{FF2B5EF4-FFF2-40B4-BE49-F238E27FC236}">
                  <a16:creationId xmlns:a16="http://schemas.microsoft.com/office/drawing/2014/main" id="{2F0A5593-343B-4C0B-8673-ABAD739F46AA}"/>
                </a:ext>
              </a:extLst>
            </p:cNvPr>
            <p:cNvSpPr txBox="1"/>
            <p:nvPr/>
          </p:nvSpPr>
          <p:spPr>
            <a:xfrm rot="16200000">
              <a:off x="7338524" y="4399914"/>
              <a:ext cx="3030702" cy="276999"/>
            </a:xfrm>
            <a:prstGeom prst="rect">
              <a:avLst/>
            </a:prstGeom>
            <a:noFill/>
          </p:spPr>
          <p:txBody>
            <a:bodyPr wrap="square">
              <a:spAutoFit/>
            </a:bodyPr>
            <a:lstStyle/>
            <a:p>
              <a:r>
                <a:rPr lang="en-IN" sz="1200" b="1" dirty="0"/>
                <a:t>Cloud Migration</a:t>
              </a:r>
              <a:endParaRPr lang="en-IN" sz="1200" dirty="0"/>
            </a:p>
          </p:txBody>
        </p:sp>
        <p:sp>
          <p:nvSpPr>
            <p:cNvPr id="9" name="TextBox 8">
              <a:extLst>
                <a:ext uri="{FF2B5EF4-FFF2-40B4-BE49-F238E27FC236}">
                  <a16:creationId xmlns:a16="http://schemas.microsoft.com/office/drawing/2014/main" id="{DBA2D37E-60EA-B36B-D5EB-2AF9058730AB}"/>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grpSp>
        <p:nvGrpSpPr>
          <p:cNvPr id="17" name="Group 16">
            <a:extLst>
              <a:ext uri="{FF2B5EF4-FFF2-40B4-BE49-F238E27FC236}">
                <a16:creationId xmlns:a16="http://schemas.microsoft.com/office/drawing/2014/main" id="{81AD7B82-A320-18AD-A910-1347A57EA885}"/>
              </a:ext>
            </a:extLst>
          </p:cNvPr>
          <p:cNvGrpSpPr/>
          <p:nvPr/>
        </p:nvGrpSpPr>
        <p:grpSpPr>
          <a:xfrm>
            <a:off x="1101541" y="1379719"/>
            <a:ext cx="5625830" cy="437215"/>
            <a:chOff x="1101541" y="1379719"/>
            <a:chExt cx="5625830" cy="437215"/>
          </a:xfrm>
        </p:grpSpPr>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1101541" y="1451937"/>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2400" b="1" dirty="0">
                  <a:solidFill>
                    <a:schemeClr val="tx1"/>
                  </a:solidFill>
                  <a:cs typeface="Segoe UI Semibold"/>
                </a:rPr>
                <a:t>Step 1</a:t>
              </a:r>
            </a:p>
          </p:txBody>
        </p:sp>
        <p:sp>
          <p:nvSpPr>
            <p:cNvPr id="16" name="TextBox 15">
              <a:extLst>
                <a:ext uri="{FF2B5EF4-FFF2-40B4-BE49-F238E27FC236}">
                  <a16:creationId xmlns:a16="http://schemas.microsoft.com/office/drawing/2014/main" id="{8EE36BB8-D28D-E474-4379-B10AF4F7500E}"/>
                </a:ext>
              </a:extLst>
            </p:cNvPr>
            <p:cNvSpPr txBox="1"/>
            <p:nvPr/>
          </p:nvSpPr>
          <p:spPr>
            <a:xfrm>
              <a:off x="2155371" y="1379719"/>
              <a:ext cx="4572000" cy="369332"/>
            </a:xfrm>
            <a:prstGeom prst="rect">
              <a:avLst/>
            </a:prstGeom>
            <a:noFill/>
          </p:spPr>
          <p:txBody>
            <a:bodyPr wrap="square">
              <a:spAutoFit/>
            </a:bodyPr>
            <a:lstStyle/>
            <a:p>
              <a:r>
                <a:rPr lang="en-IN" dirty="0"/>
                <a:t>Planning Your Migration</a:t>
              </a:r>
            </a:p>
          </p:txBody>
        </p:sp>
      </p:grpSp>
      <p:sp>
        <p:nvSpPr>
          <p:cNvPr id="18" name="TextBox 17">
            <a:extLst>
              <a:ext uri="{FF2B5EF4-FFF2-40B4-BE49-F238E27FC236}">
                <a16:creationId xmlns:a16="http://schemas.microsoft.com/office/drawing/2014/main" id="{ABAE7F21-BF69-A8FF-CA04-6C4F493743A1}"/>
              </a:ext>
            </a:extLst>
          </p:cNvPr>
          <p:cNvSpPr txBox="1"/>
          <p:nvPr/>
        </p:nvSpPr>
        <p:spPr>
          <a:xfrm>
            <a:off x="1320008" y="4455275"/>
            <a:ext cx="7176899" cy="1620957"/>
          </a:xfrm>
          <a:prstGeom prst="rect">
            <a:avLst/>
          </a:prstGeom>
          <a:noFill/>
        </p:spPr>
        <p:txBody>
          <a:bodyPr wrap="square">
            <a:spAutoFit/>
          </a:bodyPr>
          <a:lstStyle/>
          <a:p>
            <a:pPr marL="408623" indent="-285750">
              <a:spcBef>
                <a:spcPts val="236"/>
              </a:spcBef>
              <a:buClr>
                <a:srgbClr val="0000FF"/>
              </a:buClr>
              <a:buFont typeface="Wingdings" panose="05000000000000000000" pitchFamily="2" charset="2"/>
              <a:buChar char="ü"/>
              <a:tabLst>
                <a:tab pos="218599" algn="l"/>
              </a:tabLst>
            </a:pPr>
            <a:r>
              <a:rPr lang="en-US" sz="1600" spc="-4" dirty="0">
                <a:latin typeface="Segoe UI (Body)"/>
                <a:cs typeface="Arial"/>
              </a:rPr>
              <a:t>Discuss the decision-making process for selecting a cloud model (public, hybrid, private, or multicloud).</a:t>
            </a:r>
          </a:p>
          <a:p>
            <a:pPr marL="408623" indent="-285750">
              <a:spcBef>
                <a:spcPts val="236"/>
              </a:spcBef>
              <a:buClr>
                <a:srgbClr val="0000FF"/>
              </a:buClr>
              <a:buFont typeface="Wingdings" panose="05000000000000000000" pitchFamily="2" charset="2"/>
              <a:buChar char="ü"/>
              <a:tabLst>
                <a:tab pos="218599" algn="l"/>
              </a:tabLst>
            </a:pPr>
            <a:r>
              <a:rPr lang="en-US" sz="1600" spc="-4" dirty="0">
                <a:latin typeface="Segoe UI (Body)"/>
                <a:cs typeface="Arial"/>
              </a:rPr>
              <a:t>Highlight the importance of aligning the chosen cloud environment with current and future needs.</a:t>
            </a:r>
          </a:p>
          <a:p>
            <a:pPr marL="408623" indent="-285750">
              <a:spcBef>
                <a:spcPts val="236"/>
              </a:spcBef>
              <a:buClr>
                <a:srgbClr val="0000FF"/>
              </a:buClr>
              <a:buFont typeface="Wingdings" panose="05000000000000000000" pitchFamily="2" charset="2"/>
              <a:buChar char="ü"/>
              <a:tabLst>
                <a:tab pos="218599" algn="l"/>
              </a:tabLst>
            </a:pPr>
            <a:r>
              <a:rPr lang="en-US" sz="1600" spc="-4" dirty="0">
                <a:latin typeface="Segoe UI (Body)"/>
                <a:cs typeface="Arial"/>
              </a:rPr>
              <a:t>Mention the need for the APM solution to extend to the chosen cloud provider(s).</a:t>
            </a:r>
          </a:p>
        </p:txBody>
      </p:sp>
      <p:grpSp>
        <p:nvGrpSpPr>
          <p:cNvPr id="19" name="Group 18">
            <a:extLst>
              <a:ext uri="{FF2B5EF4-FFF2-40B4-BE49-F238E27FC236}">
                <a16:creationId xmlns:a16="http://schemas.microsoft.com/office/drawing/2014/main" id="{B680B5D9-03A6-C144-2188-DF638D2175AB}"/>
              </a:ext>
            </a:extLst>
          </p:cNvPr>
          <p:cNvGrpSpPr/>
          <p:nvPr/>
        </p:nvGrpSpPr>
        <p:grpSpPr>
          <a:xfrm>
            <a:off x="1098883" y="4018060"/>
            <a:ext cx="5625830" cy="437215"/>
            <a:chOff x="1101541" y="1379719"/>
            <a:chExt cx="5625830" cy="437215"/>
          </a:xfrm>
        </p:grpSpPr>
        <p:sp>
          <p:nvSpPr>
            <p:cNvPr id="20" name="Content Placeholder 17">
              <a:extLst>
                <a:ext uri="{FF2B5EF4-FFF2-40B4-BE49-F238E27FC236}">
                  <a16:creationId xmlns:a16="http://schemas.microsoft.com/office/drawing/2014/main" id="{67D9BE09-6BDF-FA55-4631-4A67DCC45DCA}"/>
                </a:ext>
              </a:extLst>
            </p:cNvPr>
            <p:cNvSpPr txBox="1">
              <a:spLocks/>
            </p:cNvSpPr>
            <p:nvPr/>
          </p:nvSpPr>
          <p:spPr>
            <a:xfrm>
              <a:off x="1101541" y="1451937"/>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2400" b="1" dirty="0">
                  <a:solidFill>
                    <a:schemeClr val="tx1"/>
                  </a:solidFill>
                  <a:cs typeface="Segoe UI Semibold"/>
                </a:rPr>
                <a:t>Step 2</a:t>
              </a:r>
            </a:p>
          </p:txBody>
        </p:sp>
        <p:sp>
          <p:nvSpPr>
            <p:cNvPr id="21" name="TextBox 20">
              <a:extLst>
                <a:ext uri="{FF2B5EF4-FFF2-40B4-BE49-F238E27FC236}">
                  <a16:creationId xmlns:a16="http://schemas.microsoft.com/office/drawing/2014/main" id="{E4E825CC-0932-7740-32D9-24C185D34870}"/>
                </a:ext>
              </a:extLst>
            </p:cNvPr>
            <p:cNvSpPr txBox="1"/>
            <p:nvPr/>
          </p:nvSpPr>
          <p:spPr>
            <a:xfrm>
              <a:off x="2155371" y="1379719"/>
              <a:ext cx="4572000" cy="369332"/>
            </a:xfrm>
            <a:prstGeom prst="rect">
              <a:avLst/>
            </a:prstGeom>
            <a:noFill/>
          </p:spPr>
          <p:txBody>
            <a:bodyPr wrap="square">
              <a:spAutoFit/>
            </a:bodyPr>
            <a:lstStyle/>
            <a:p>
              <a:r>
                <a:rPr lang="en-IN" dirty="0"/>
                <a:t>Choosing Your Cloud Environment</a:t>
              </a:r>
            </a:p>
          </p:txBody>
        </p:sp>
      </p:grpSp>
    </p:spTree>
    <p:extLst>
      <p:ext uri="{BB962C8B-B14F-4D97-AF65-F5344CB8AC3E}">
        <p14:creationId xmlns:p14="http://schemas.microsoft.com/office/powerpoint/2010/main" val="2456520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IN" sz="2400" spc="-10" dirty="0"/>
              <a:t>Cloud Migration </a:t>
            </a:r>
            <a:r>
              <a:rPr lang="en-IN" sz="2400" spc="-10" dirty="0">
                <a:solidFill>
                  <a:srgbClr val="B7472A"/>
                </a:solidFill>
              </a:rPr>
              <a:t>Process</a:t>
            </a:r>
            <a:endParaRPr lang="en-US" dirty="0">
              <a:solidFill>
                <a:srgbClr val="B7472A"/>
              </a:solidFill>
            </a:endParaRPr>
          </a:p>
        </p:txBody>
      </p:sp>
      <p:sp>
        <p:nvSpPr>
          <p:cNvPr id="8" name="TextBox 7">
            <a:extLst>
              <a:ext uri="{FF2B5EF4-FFF2-40B4-BE49-F238E27FC236}">
                <a16:creationId xmlns:a16="http://schemas.microsoft.com/office/drawing/2014/main" id="{D5274120-97C5-33B8-ECDA-0356B7BA0A84}"/>
              </a:ext>
            </a:extLst>
          </p:cNvPr>
          <p:cNvSpPr txBox="1"/>
          <p:nvPr/>
        </p:nvSpPr>
        <p:spPr>
          <a:xfrm>
            <a:off x="1322666" y="1816934"/>
            <a:ext cx="7176899" cy="1646605"/>
          </a:xfrm>
          <a:prstGeom prst="rect">
            <a:avLst/>
          </a:prstGeom>
          <a:noFill/>
        </p:spPr>
        <p:txBody>
          <a:bodyPr wrap="square">
            <a:spAutoFit/>
          </a:bodyPr>
          <a:lstStyle/>
          <a:p>
            <a:pPr marL="408623" indent="-285750">
              <a:spcBef>
                <a:spcPts val="236"/>
              </a:spcBef>
              <a:buClr>
                <a:srgbClr val="0000FF"/>
              </a:buClr>
              <a:buFont typeface="Wingdings" panose="05000000000000000000" pitchFamily="2" charset="2"/>
              <a:buChar char="ü"/>
              <a:tabLst>
                <a:tab pos="218599" algn="l"/>
              </a:tabLst>
            </a:pPr>
            <a:r>
              <a:rPr lang="en-US" sz="1600" spc="-4" dirty="0">
                <a:latin typeface="Segoe UI (Body)"/>
                <a:cs typeface="Arial"/>
              </a:rPr>
              <a:t>Explain the significance of accurate planning for a smooth migration process.</a:t>
            </a:r>
          </a:p>
          <a:p>
            <a:pPr marL="408623" indent="-285750">
              <a:spcBef>
                <a:spcPts val="236"/>
              </a:spcBef>
              <a:buClr>
                <a:srgbClr val="0000FF"/>
              </a:buClr>
              <a:buFont typeface="Wingdings" panose="05000000000000000000" pitchFamily="2" charset="2"/>
              <a:buChar char="ü"/>
              <a:tabLst>
                <a:tab pos="218599" algn="l"/>
              </a:tabLst>
            </a:pPr>
            <a:r>
              <a:rPr lang="en-US" sz="1600" spc="-4" dirty="0">
                <a:latin typeface="Segoe UI (Body)"/>
                <a:cs typeface="Arial"/>
              </a:rPr>
              <a:t>Address cloud security concerns and the need to comply with security policies.</a:t>
            </a:r>
          </a:p>
          <a:p>
            <a:pPr marL="408623" indent="-285750">
              <a:spcBef>
                <a:spcPts val="236"/>
              </a:spcBef>
              <a:buClr>
                <a:srgbClr val="0000FF"/>
              </a:buClr>
              <a:buFont typeface="Wingdings" panose="05000000000000000000" pitchFamily="2" charset="2"/>
              <a:buChar char="ü"/>
              <a:tabLst>
                <a:tab pos="218599" algn="l"/>
              </a:tabLst>
            </a:pPr>
            <a:r>
              <a:rPr lang="en-US" sz="1600" spc="-4" dirty="0">
                <a:latin typeface="Segoe UI (Body)"/>
                <a:cs typeface="Arial"/>
              </a:rPr>
              <a:t>Emphasize the importance of data backup and recovery planning.</a:t>
            </a:r>
          </a:p>
          <a:p>
            <a:pPr marL="408623" indent="-285750">
              <a:spcBef>
                <a:spcPts val="236"/>
              </a:spcBef>
              <a:buClr>
                <a:srgbClr val="0000FF"/>
              </a:buClr>
              <a:buFont typeface="Wingdings" panose="05000000000000000000" pitchFamily="2" charset="2"/>
              <a:buChar char="ü"/>
              <a:tabLst>
                <a:tab pos="218599" algn="l"/>
              </a:tabLst>
            </a:pPr>
            <a:r>
              <a:rPr lang="en-US" sz="1600" spc="-4" dirty="0">
                <a:latin typeface="Segoe UI (Body)"/>
                <a:cs typeface="Arial"/>
              </a:rPr>
              <a:t>Highlight the value of using APM to baseline premigration performance.</a:t>
            </a:r>
          </a:p>
        </p:txBody>
      </p:sp>
      <p:grpSp>
        <p:nvGrpSpPr>
          <p:cNvPr id="6" name="Group 5">
            <a:extLst>
              <a:ext uri="{FF2B5EF4-FFF2-40B4-BE49-F238E27FC236}">
                <a16:creationId xmlns:a16="http://schemas.microsoft.com/office/drawing/2014/main" id="{B9EF4E53-DC94-3009-C0C1-2F79AB21301D}"/>
              </a:ext>
            </a:extLst>
          </p:cNvPr>
          <p:cNvGrpSpPr/>
          <p:nvPr/>
        </p:nvGrpSpPr>
        <p:grpSpPr>
          <a:xfrm>
            <a:off x="8715375" y="2316480"/>
            <a:ext cx="277000" cy="3755790"/>
            <a:chOff x="8715375" y="2297975"/>
            <a:chExt cx="277000" cy="3755790"/>
          </a:xfrm>
          <a:solidFill>
            <a:srgbClr val="B7472A"/>
          </a:solidFill>
        </p:grpSpPr>
        <p:sp>
          <p:nvSpPr>
            <p:cNvPr id="7" name="TextBox 6">
              <a:extLst>
                <a:ext uri="{FF2B5EF4-FFF2-40B4-BE49-F238E27FC236}">
                  <a16:creationId xmlns:a16="http://schemas.microsoft.com/office/drawing/2014/main" id="{2F0A5593-343B-4C0B-8673-ABAD739F46AA}"/>
                </a:ext>
              </a:extLst>
            </p:cNvPr>
            <p:cNvSpPr txBox="1"/>
            <p:nvPr/>
          </p:nvSpPr>
          <p:spPr>
            <a:xfrm rot="16200000">
              <a:off x="7338524" y="4399914"/>
              <a:ext cx="3030702" cy="276999"/>
            </a:xfrm>
            <a:prstGeom prst="rect">
              <a:avLst/>
            </a:prstGeom>
            <a:noFill/>
          </p:spPr>
          <p:txBody>
            <a:bodyPr wrap="square">
              <a:spAutoFit/>
            </a:bodyPr>
            <a:lstStyle/>
            <a:p>
              <a:r>
                <a:rPr lang="en-IN" sz="1200" b="1" dirty="0"/>
                <a:t>Cloud Migration</a:t>
              </a:r>
              <a:endParaRPr lang="en-IN" sz="1200" dirty="0"/>
            </a:p>
          </p:txBody>
        </p:sp>
        <p:sp>
          <p:nvSpPr>
            <p:cNvPr id="9" name="TextBox 8">
              <a:extLst>
                <a:ext uri="{FF2B5EF4-FFF2-40B4-BE49-F238E27FC236}">
                  <a16:creationId xmlns:a16="http://schemas.microsoft.com/office/drawing/2014/main" id="{DBA2D37E-60EA-B36B-D5EB-2AF9058730AB}"/>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grpSp>
        <p:nvGrpSpPr>
          <p:cNvPr id="17" name="Group 16">
            <a:extLst>
              <a:ext uri="{FF2B5EF4-FFF2-40B4-BE49-F238E27FC236}">
                <a16:creationId xmlns:a16="http://schemas.microsoft.com/office/drawing/2014/main" id="{81AD7B82-A320-18AD-A910-1347A57EA885}"/>
              </a:ext>
            </a:extLst>
          </p:cNvPr>
          <p:cNvGrpSpPr/>
          <p:nvPr/>
        </p:nvGrpSpPr>
        <p:grpSpPr>
          <a:xfrm>
            <a:off x="1101541" y="1379719"/>
            <a:ext cx="5625830" cy="437215"/>
            <a:chOff x="1101541" y="1379719"/>
            <a:chExt cx="5625830" cy="437215"/>
          </a:xfrm>
        </p:grpSpPr>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1101541" y="1451937"/>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2400" b="1" dirty="0">
                  <a:solidFill>
                    <a:schemeClr val="tx1"/>
                  </a:solidFill>
                  <a:cs typeface="Segoe UI Semibold"/>
                </a:rPr>
                <a:t>Step 3</a:t>
              </a:r>
            </a:p>
          </p:txBody>
        </p:sp>
        <p:sp>
          <p:nvSpPr>
            <p:cNvPr id="16" name="TextBox 15">
              <a:extLst>
                <a:ext uri="{FF2B5EF4-FFF2-40B4-BE49-F238E27FC236}">
                  <a16:creationId xmlns:a16="http://schemas.microsoft.com/office/drawing/2014/main" id="{8EE36BB8-D28D-E474-4379-B10AF4F7500E}"/>
                </a:ext>
              </a:extLst>
            </p:cNvPr>
            <p:cNvSpPr txBox="1"/>
            <p:nvPr/>
          </p:nvSpPr>
          <p:spPr>
            <a:xfrm>
              <a:off x="2155371" y="1379719"/>
              <a:ext cx="4572000" cy="369332"/>
            </a:xfrm>
            <a:prstGeom prst="rect">
              <a:avLst/>
            </a:prstGeom>
            <a:noFill/>
          </p:spPr>
          <p:txBody>
            <a:bodyPr wrap="square">
              <a:spAutoFit/>
            </a:bodyPr>
            <a:lstStyle/>
            <a:p>
              <a:r>
                <a:rPr lang="en-US" dirty="0"/>
                <a:t>Migrating Your Apps and Data</a:t>
              </a:r>
              <a:endParaRPr lang="en-IN" dirty="0"/>
            </a:p>
          </p:txBody>
        </p:sp>
      </p:grpSp>
      <p:sp>
        <p:nvSpPr>
          <p:cNvPr id="18" name="TextBox 17">
            <a:extLst>
              <a:ext uri="{FF2B5EF4-FFF2-40B4-BE49-F238E27FC236}">
                <a16:creationId xmlns:a16="http://schemas.microsoft.com/office/drawing/2014/main" id="{ABAE7F21-BF69-A8FF-CA04-6C4F493743A1}"/>
              </a:ext>
            </a:extLst>
          </p:cNvPr>
          <p:cNvSpPr txBox="1"/>
          <p:nvPr/>
        </p:nvSpPr>
        <p:spPr>
          <a:xfrm>
            <a:off x="1320008" y="4455275"/>
            <a:ext cx="7176899" cy="1646605"/>
          </a:xfrm>
          <a:prstGeom prst="rect">
            <a:avLst/>
          </a:prstGeom>
          <a:noFill/>
        </p:spPr>
        <p:txBody>
          <a:bodyPr wrap="square">
            <a:spAutoFit/>
          </a:bodyPr>
          <a:lstStyle/>
          <a:p>
            <a:pPr marL="408623" indent="-285750">
              <a:spcBef>
                <a:spcPts val="236"/>
              </a:spcBef>
              <a:buClr>
                <a:srgbClr val="0000FF"/>
              </a:buClr>
              <a:buFont typeface="Wingdings" panose="05000000000000000000" pitchFamily="2" charset="2"/>
              <a:buChar char="ü"/>
              <a:tabLst>
                <a:tab pos="218599" algn="l"/>
              </a:tabLst>
            </a:pPr>
            <a:r>
              <a:rPr lang="en-US" sz="1600" spc="-4" dirty="0">
                <a:latin typeface="Segoe UI (Body)"/>
                <a:cs typeface="Arial"/>
              </a:rPr>
              <a:t>Emphasize the importance of validating the success of a cloud migration.</a:t>
            </a:r>
          </a:p>
          <a:p>
            <a:pPr marL="408623" indent="-285750">
              <a:spcBef>
                <a:spcPts val="236"/>
              </a:spcBef>
              <a:buClr>
                <a:srgbClr val="0000FF"/>
              </a:buClr>
              <a:buFont typeface="Wingdings" panose="05000000000000000000" pitchFamily="2" charset="2"/>
              <a:buChar char="ü"/>
              <a:tabLst>
                <a:tab pos="218599" algn="l"/>
              </a:tabLst>
            </a:pPr>
            <a:r>
              <a:rPr lang="en-US" sz="1600" spc="-4" dirty="0">
                <a:latin typeface="Segoe UI (Body)"/>
                <a:cs typeface="Arial"/>
              </a:rPr>
              <a:t>Introduce AppDynamics Business </a:t>
            </a:r>
            <a:r>
              <a:rPr lang="en-US" sz="1600" spc="-4" dirty="0" err="1">
                <a:latin typeface="Segoe UI (Body)"/>
                <a:cs typeface="Arial"/>
              </a:rPr>
              <a:t>iQ</a:t>
            </a:r>
            <a:r>
              <a:rPr lang="en-US" sz="1600" spc="-4" dirty="0">
                <a:latin typeface="Segoe UI (Body)"/>
                <a:cs typeface="Arial"/>
              </a:rPr>
              <a:t> as a solution to prove the benefits of cloud migration.</a:t>
            </a:r>
          </a:p>
          <a:p>
            <a:pPr marL="408623" indent="-285750">
              <a:spcBef>
                <a:spcPts val="236"/>
              </a:spcBef>
              <a:buClr>
                <a:srgbClr val="0000FF"/>
              </a:buClr>
              <a:buFont typeface="Wingdings" panose="05000000000000000000" pitchFamily="2" charset="2"/>
              <a:buChar char="ü"/>
              <a:tabLst>
                <a:tab pos="218599" algn="l"/>
              </a:tabLst>
            </a:pPr>
            <a:r>
              <a:rPr lang="en-US" sz="1600" spc="-4" dirty="0">
                <a:latin typeface="Segoe UI (Body)"/>
                <a:cs typeface="Arial"/>
              </a:rPr>
              <a:t>Mention the ability to compare pre- and post-move application performance from both technical and business perspectives.</a:t>
            </a:r>
          </a:p>
          <a:p>
            <a:pPr marL="408623" indent="-285750">
              <a:spcBef>
                <a:spcPts val="236"/>
              </a:spcBef>
              <a:buClr>
                <a:srgbClr val="0000FF"/>
              </a:buClr>
              <a:buFont typeface="Wingdings" panose="05000000000000000000" pitchFamily="2" charset="2"/>
              <a:buChar char="ü"/>
              <a:tabLst>
                <a:tab pos="218599" algn="l"/>
              </a:tabLst>
            </a:pPr>
            <a:r>
              <a:rPr lang="en-US" sz="1600" spc="-4" dirty="0">
                <a:latin typeface="Segoe UI (Body)"/>
                <a:cs typeface="Arial"/>
              </a:rPr>
              <a:t>Highlight the value of conducting tests in a low-risk environment.</a:t>
            </a:r>
          </a:p>
        </p:txBody>
      </p:sp>
      <p:grpSp>
        <p:nvGrpSpPr>
          <p:cNvPr id="19" name="Group 18">
            <a:extLst>
              <a:ext uri="{FF2B5EF4-FFF2-40B4-BE49-F238E27FC236}">
                <a16:creationId xmlns:a16="http://schemas.microsoft.com/office/drawing/2014/main" id="{B680B5D9-03A6-C144-2188-DF638D2175AB}"/>
              </a:ext>
            </a:extLst>
          </p:cNvPr>
          <p:cNvGrpSpPr/>
          <p:nvPr/>
        </p:nvGrpSpPr>
        <p:grpSpPr>
          <a:xfrm>
            <a:off x="1098883" y="4018060"/>
            <a:ext cx="5625830" cy="437215"/>
            <a:chOff x="1101541" y="1379719"/>
            <a:chExt cx="5625830" cy="437215"/>
          </a:xfrm>
        </p:grpSpPr>
        <p:sp>
          <p:nvSpPr>
            <p:cNvPr id="20" name="Content Placeholder 17">
              <a:extLst>
                <a:ext uri="{FF2B5EF4-FFF2-40B4-BE49-F238E27FC236}">
                  <a16:creationId xmlns:a16="http://schemas.microsoft.com/office/drawing/2014/main" id="{67D9BE09-6BDF-FA55-4631-4A67DCC45DCA}"/>
                </a:ext>
              </a:extLst>
            </p:cNvPr>
            <p:cNvSpPr txBox="1">
              <a:spLocks/>
            </p:cNvSpPr>
            <p:nvPr/>
          </p:nvSpPr>
          <p:spPr>
            <a:xfrm>
              <a:off x="1101541" y="1451937"/>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2400" b="1" dirty="0">
                  <a:solidFill>
                    <a:schemeClr val="tx1"/>
                  </a:solidFill>
                  <a:cs typeface="Segoe UI Semibold"/>
                </a:rPr>
                <a:t>Step 4</a:t>
              </a:r>
            </a:p>
          </p:txBody>
        </p:sp>
        <p:sp>
          <p:nvSpPr>
            <p:cNvPr id="21" name="TextBox 20">
              <a:extLst>
                <a:ext uri="{FF2B5EF4-FFF2-40B4-BE49-F238E27FC236}">
                  <a16:creationId xmlns:a16="http://schemas.microsoft.com/office/drawing/2014/main" id="{E4E825CC-0932-7740-32D9-24C185D34870}"/>
                </a:ext>
              </a:extLst>
            </p:cNvPr>
            <p:cNvSpPr txBox="1"/>
            <p:nvPr/>
          </p:nvSpPr>
          <p:spPr>
            <a:xfrm>
              <a:off x="2155371" y="1379719"/>
              <a:ext cx="4572000" cy="369332"/>
            </a:xfrm>
            <a:prstGeom prst="rect">
              <a:avLst/>
            </a:prstGeom>
            <a:noFill/>
          </p:spPr>
          <p:txBody>
            <a:bodyPr wrap="square">
              <a:spAutoFit/>
            </a:bodyPr>
            <a:lstStyle/>
            <a:p>
              <a:r>
                <a:rPr lang="en-IN" dirty="0"/>
                <a:t>Validating Post-Move Success</a:t>
              </a:r>
            </a:p>
          </p:txBody>
        </p:sp>
      </p:grpSp>
    </p:spTree>
    <p:extLst>
      <p:ext uri="{BB962C8B-B14F-4D97-AF65-F5344CB8AC3E}">
        <p14:creationId xmlns:p14="http://schemas.microsoft.com/office/powerpoint/2010/main" val="292755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IN" sz="2400" spc="-10" dirty="0"/>
              <a:t>Cloud Migration </a:t>
            </a:r>
            <a:r>
              <a:rPr lang="en-IN" sz="2400" spc="-10" dirty="0">
                <a:solidFill>
                  <a:srgbClr val="B7472A"/>
                </a:solidFill>
              </a:rPr>
              <a:t>Strategies</a:t>
            </a:r>
            <a:endParaRPr lang="en-US" dirty="0">
              <a:solidFill>
                <a:srgbClr val="B7472A"/>
              </a:solidFill>
            </a:endParaRPr>
          </a:p>
        </p:txBody>
      </p:sp>
      <p:sp>
        <p:nvSpPr>
          <p:cNvPr id="8" name="TextBox 7">
            <a:extLst>
              <a:ext uri="{FF2B5EF4-FFF2-40B4-BE49-F238E27FC236}">
                <a16:creationId xmlns:a16="http://schemas.microsoft.com/office/drawing/2014/main" id="{D5274120-97C5-33B8-ECDA-0356B7BA0A84}"/>
              </a:ext>
            </a:extLst>
          </p:cNvPr>
          <p:cNvSpPr txBox="1"/>
          <p:nvPr/>
        </p:nvSpPr>
        <p:spPr>
          <a:xfrm>
            <a:off x="1322666" y="1816934"/>
            <a:ext cx="7176899" cy="2605842"/>
          </a:xfrm>
          <a:prstGeom prst="rect">
            <a:avLst/>
          </a:prstGeom>
          <a:noFill/>
        </p:spPr>
        <p:txBody>
          <a:bodyPr wrap="square">
            <a:spAutoFit/>
          </a:bodyPr>
          <a:lstStyle/>
          <a:p>
            <a:pPr marL="408623" indent="-285750">
              <a:spcBef>
                <a:spcPts val="236"/>
              </a:spcBef>
              <a:buClr>
                <a:srgbClr val="0000FF"/>
              </a:buClr>
              <a:buFont typeface="Wingdings" panose="05000000000000000000" pitchFamily="2" charset="2"/>
              <a:buChar char="§"/>
              <a:tabLst>
                <a:tab pos="218599" algn="l"/>
              </a:tabLst>
            </a:pPr>
            <a:r>
              <a:rPr lang="en-US" sz="1600" spc="-4" dirty="0">
                <a:latin typeface="Segoe UI (Body)"/>
                <a:cs typeface="Arial"/>
              </a:rPr>
              <a:t>Rehosting, also known as lift and shift, involves migrating your existing applications to the cloud infrastructure without making significant changes to the underlying architecture. This strategy is ideal for organizations looking for a quick and straightforward migration process. It involves replicating the existing infrastructure and systems in the cloud, eliminating the need for substantial modifications.</a:t>
            </a:r>
          </a:p>
          <a:p>
            <a:pPr marL="408623" indent="-285750">
              <a:spcBef>
                <a:spcPts val="236"/>
              </a:spcBef>
              <a:buClr>
                <a:srgbClr val="0000FF"/>
              </a:buClr>
              <a:buFont typeface="Wingdings" panose="05000000000000000000" pitchFamily="2" charset="2"/>
              <a:buChar char="§"/>
              <a:tabLst>
                <a:tab pos="218599" algn="l"/>
              </a:tabLst>
            </a:pPr>
            <a:endParaRPr lang="en-US" sz="1600" spc="-4" dirty="0">
              <a:latin typeface="Segoe UI (Body)"/>
              <a:cs typeface="Arial"/>
            </a:endParaRPr>
          </a:p>
          <a:p>
            <a:pPr marL="408623" indent="-285750">
              <a:spcBef>
                <a:spcPts val="236"/>
              </a:spcBef>
              <a:buClr>
                <a:srgbClr val="0000FF"/>
              </a:buClr>
              <a:buFont typeface="Wingdings" panose="05000000000000000000" pitchFamily="2" charset="2"/>
              <a:buChar char="§"/>
              <a:tabLst>
                <a:tab pos="218599" algn="l"/>
              </a:tabLst>
            </a:pPr>
            <a:r>
              <a:rPr lang="en-US" sz="1600" spc="-4" dirty="0">
                <a:latin typeface="Segoe UI (Body)"/>
                <a:cs typeface="Arial"/>
              </a:rPr>
              <a:t>Rehosting offers the advantage of minimal disruption and a faster migration timeline. However, it may not take full advantage of the cloud's scalability and cost-saving features.</a:t>
            </a:r>
          </a:p>
        </p:txBody>
      </p:sp>
      <p:grpSp>
        <p:nvGrpSpPr>
          <p:cNvPr id="6" name="Group 5">
            <a:extLst>
              <a:ext uri="{FF2B5EF4-FFF2-40B4-BE49-F238E27FC236}">
                <a16:creationId xmlns:a16="http://schemas.microsoft.com/office/drawing/2014/main" id="{B9EF4E53-DC94-3009-C0C1-2F79AB21301D}"/>
              </a:ext>
            </a:extLst>
          </p:cNvPr>
          <p:cNvGrpSpPr/>
          <p:nvPr/>
        </p:nvGrpSpPr>
        <p:grpSpPr>
          <a:xfrm>
            <a:off x="8715375" y="2316480"/>
            <a:ext cx="277000" cy="3755790"/>
            <a:chOff x="8715375" y="2297975"/>
            <a:chExt cx="277000" cy="3755790"/>
          </a:xfrm>
          <a:solidFill>
            <a:srgbClr val="B7472A"/>
          </a:solidFill>
        </p:grpSpPr>
        <p:sp>
          <p:nvSpPr>
            <p:cNvPr id="7" name="TextBox 6">
              <a:extLst>
                <a:ext uri="{FF2B5EF4-FFF2-40B4-BE49-F238E27FC236}">
                  <a16:creationId xmlns:a16="http://schemas.microsoft.com/office/drawing/2014/main" id="{2F0A5593-343B-4C0B-8673-ABAD739F46AA}"/>
                </a:ext>
              </a:extLst>
            </p:cNvPr>
            <p:cNvSpPr txBox="1"/>
            <p:nvPr/>
          </p:nvSpPr>
          <p:spPr>
            <a:xfrm rot="16200000">
              <a:off x="7338524" y="4399914"/>
              <a:ext cx="3030702" cy="276999"/>
            </a:xfrm>
            <a:prstGeom prst="rect">
              <a:avLst/>
            </a:prstGeom>
            <a:noFill/>
          </p:spPr>
          <p:txBody>
            <a:bodyPr wrap="square">
              <a:spAutoFit/>
            </a:bodyPr>
            <a:lstStyle/>
            <a:p>
              <a:r>
                <a:rPr lang="en-IN" sz="1200" b="1" dirty="0"/>
                <a:t>Cloud Migration</a:t>
              </a:r>
              <a:endParaRPr lang="en-IN" sz="1200" dirty="0"/>
            </a:p>
          </p:txBody>
        </p:sp>
        <p:sp>
          <p:nvSpPr>
            <p:cNvPr id="9" name="TextBox 8">
              <a:extLst>
                <a:ext uri="{FF2B5EF4-FFF2-40B4-BE49-F238E27FC236}">
                  <a16:creationId xmlns:a16="http://schemas.microsoft.com/office/drawing/2014/main" id="{DBA2D37E-60EA-B36B-D5EB-2AF9058730AB}"/>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grpSp>
        <p:nvGrpSpPr>
          <p:cNvPr id="17" name="Group 16">
            <a:extLst>
              <a:ext uri="{FF2B5EF4-FFF2-40B4-BE49-F238E27FC236}">
                <a16:creationId xmlns:a16="http://schemas.microsoft.com/office/drawing/2014/main" id="{81AD7B82-A320-18AD-A910-1347A57EA885}"/>
              </a:ext>
            </a:extLst>
          </p:cNvPr>
          <p:cNvGrpSpPr/>
          <p:nvPr/>
        </p:nvGrpSpPr>
        <p:grpSpPr>
          <a:xfrm>
            <a:off x="1101541" y="1379719"/>
            <a:ext cx="4868184" cy="437215"/>
            <a:chOff x="1101541" y="1379719"/>
            <a:chExt cx="4868184" cy="437215"/>
          </a:xfrm>
        </p:grpSpPr>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1101541" y="1451937"/>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2400" b="1" dirty="0">
                  <a:solidFill>
                    <a:schemeClr val="tx1"/>
                  </a:solidFill>
                  <a:cs typeface="Segoe UI Semibold"/>
                </a:rPr>
                <a:t>1</a:t>
              </a:r>
            </a:p>
          </p:txBody>
        </p:sp>
        <p:sp>
          <p:nvSpPr>
            <p:cNvPr id="16" name="TextBox 15">
              <a:extLst>
                <a:ext uri="{FF2B5EF4-FFF2-40B4-BE49-F238E27FC236}">
                  <a16:creationId xmlns:a16="http://schemas.microsoft.com/office/drawing/2014/main" id="{8EE36BB8-D28D-E474-4379-B10AF4F7500E}"/>
                </a:ext>
              </a:extLst>
            </p:cNvPr>
            <p:cNvSpPr txBox="1"/>
            <p:nvPr/>
          </p:nvSpPr>
          <p:spPr>
            <a:xfrm>
              <a:off x="1397725" y="1379719"/>
              <a:ext cx="4572000" cy="369332"/>
            </a:xfrm>
            <a:prstGeom prst="rect">
              <a:avLst/>
            </a:prstGeom>
            <a:noFill/>
          </p:spPr>
          <p:txBody>
            <a:bodyPr wrap="square">
              <a:spAutoFit/>
            </a:bodyPr>
            <a:lstStyle/>
            <a:p>
              <a:r>
                <a:rPr lang="en-US" dirty="0"/>
                <a:t>Rehosting (Lift and Shift)</a:t>
              </a:r>
              <a:endParaRPr lang="en-IN" dirty="0"/>
            </a:p>
          </p:txBody>
        </p:sp>
      </p:grpSp>
    </p:spTree>
    <p:extLst>
      <p:ext uri="{BB962C8B-B14F-4D97-AF65-F5344CB8AC3E}">
        <p14:creationId xmlns:p14="http://schemas.microsoft.com/office/powerpoint/2010/main" val="2052676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IN" sz="2400" spc="-10" dirty="0"/>
              <a:t>Cloud Migration </a:t>
            </a:r>
            <a:r>
              <a:rPr lang="en-IN" sz="2400" spc="-10" dirty="0">
                <a:solidFill>
                  <a:srgbClr val="B7472A"/>
                </a:solidFill>
              </a:rPr>
              <a:t>Strategies</a:t>
            </a:r>
            <a:endParaRPr lang="en-US" dirty="0">
              <a:solidFill>
                <a:srgbClr val="B7472A"/>
              </a:solidFill>
            </a:endParaRPr>
          </a:p>
        </p:txBody>
      </p:sp>
      <p:sp>
        <p:nvSpPr>
          <p:cNvPr id="8" name="TextBox 7">
            <a:extLst>
              <a:ext uri="{FF2B5EF4-FFF2-40B4-BE49-F238E27FC236}">
                <a16:creationId xmlns:a16="http://schemas.microsoft.com/office/drawing/2014/main" id="{D5274120-97C5-33B8-ECDA-0356B7BA0A84}"/>
              </a:ext>
            </a:extLst>
          </p:cNvPr>
          <p:cNvSpPr txBox="1"/>
          <p:nvPr/>
        </p:nvSpPr>
        <p:spPr>
          <a:xfrm>
            <a:off x="1322666" y="1816934"/>
            <a:ext cx="7176899" cy="2605842"/>
          </a:xfrm>
          <a:prstGeom prst="rect">
            <a:avLst/>
          </a:prstGeom>
          <a:noFill/>
        </p:spPr>
        <p:txBody>
          <a:bodyPr wrap="square">
            <a:spAutoFit/>
          </a:bodyPr>
          <a:lstStyle/>
          <a:p>
            <a:pPr marL="408623" indent="-285750">
              <a:spcBef>
                <a:spcPts val="236"/>
              </a:spcBef>
              <a:buClr>
                <a:srgbClr val="0000FF"/>
              </a:buClr>
              <a:buFont typeface="Wingdings" panose="05000000000000000000" pitchFamily="2" charset="2"/>
              <a:buChar char="§"/>
              <a:tabLst>
                <a:tab pos="218599" algn="l"/>
              </a:tabLst>
            </a:pPr>
            <a:r>
              <a:rPr lang="en-US" sz="1600" spc="-4" dirty="0">
                <a:latin typeface="Segoe UI (Body)"/>
                <a:cs typeface="Arial"/>
              </a:rPr>
              <a:t>Refactoring, or re-platforming, involves making slight modifications to your applications or infrastructure to optimize them for the cloud environment. This strategy aims to take advantage of cloud-native features and services while retaining the core functionalities of your existing systems.</a:t>
            </a:r>
          </a:p>
          <a:p>
            <a:pPr marL="408623" indent="-285750">
              <a:spcBef>
                <a:spcPts val="236"/>
              </a:spcBef>
              <a:buClr>
                <a:srgbClr val="0000FF"/>
              </a:buClr>
              <a:buFont typeface="Wingdings" panose="05000000000000000000" pitchFamily="2" charset="2"/>
              <a:buChar char="§"/>
              <a:tabLst>
                <a:tab pos="218599" algn="l"/>
              </a:tabLst>
            </a:pPr>
            <a:endParaRPr lang="en-US" sz="1600" spc="-4" dirty="0">
              <a:latin typeface="Segoe UI (Body)"/>
              <a:cs typeface="Arial"/>
            </a:endParaRPr>
          </a:p>
          <a:p>
            <a:pPr marL="408623" indent="-285750">
              <a:spcBef>
                <a:spcPts val="236"/>
              </a:spcBef>
              <a:buClr>
                <a:srgbClr val="0000FF"/>
              </a:buClr>
              <a:buFont typeface="Wingdings" panose="05000000000000000000" pitchFamily="2" charset="2"/>
              <a:buChar char="§"/>
              <a:tabLst>
                <a:tab pos="218599" algn="l"/>
              </a:tabLst>
            </a:pPr>
            <a:r>
              <a:rPr lang="en-US" sz="1600" spc="-4" dirty="0">
                <a:latin typeface="Segoe UI (Body)"/>
                <a:cs typeface="Arial"/>
              </a:rPr>
              <a:t>By refactoring, you can leverage the scalability, elasticity, and managed services offered by cloud providers. This strategy requires some level of code and architecture changes but offers a better balance between speed and optimization.</a:t>
            </a:r>
          </a:p>
        </p:txBody>
      </p:sp>
      <p:grpSp>
        <p:nvGrpSpPr>
          <p:cNvPr id="6" name="Group 5">
            <a:extLst>
              <a:ext uri="{FF2B5EF4-FFF2-40B4-BE49-F238E27FC236}">
                <a16:creationId xmlns:a16="http://schemas.microsoft.com/office/drawing/2014/main" id="{B9EF4E53-DC94-3009-C0C1-2F79AB21301D}"/>
              </a:ext>
            </a:extLst>
          </p:cNvPr>
          <p:cNvGrpSpPr/>
          <p:nvPr/>
        </p:nvGrpSpPr>
        <p:grpSpPr>
          <a:xfrm>
            <a:off x="8715375" y="2316480"/>
            <a:ext cx="277000" cy="3755790"/>
            <a:chOff x="8715375" y="2297975"/>
            <a:chExt cx="277000" cy="3755790"/>
          </a:xfrm>
          <a:solidFill>
            <a:srgbClr val="B7472A"/>
          </a:solidFill>
        </p:grpSpPr>
        <p:sp>
          <p:nvSpPr>
            <p:cNvPr id="7" name="TextBox 6">
              <a:extLst>
                <a:ext uri="{FF2B5EF4-FFF2-40B4-BE49-F238E27FC236}">
                  <a16:creationId xmlns:a16="http://schemas.microsoft.com/office/drawing/2014/main" id="{2F0A5593-343B-4C0B-8673-ABAD739F46AA}"/>
                </a:ext>
              </a:extLst>
            </p:cNvPr>
            <p:cNvSpPr txBox="1"/>
            <p:nvPr/>
          </p:nvSpPr>
          <p:spPr>
            <a:xfrm rot="16200000">
              <a:off x="7338524" y="4399914"/>
              <a:ext cx="3030702" cy="276999"/>
            </a:xfrm>
            <a:prstGeom prst="rect">
              <a:avLst/>
            </a:prstGeom>
            <a:noFill/>
          </p:spPr>
          <p:txBody>
            <a:bodyPr wrap="square">
              <a:spAutoFit/>
            </a:bodyPr>
            <a:lstStyle/>
            <a:p>
              <a:r>
                <a:rPr lang="en-IN" sz="1200" b="1" dirty="0"/>
                <a:t>Cloud Migration</a:t>
              </a:r>
              <a:endParaRPr lang="en-IN" sz="1200" dirty="0"/>
            </a:p>
          </p:txBody>
        </p:sp>
        <p:sp>
          <p:nvSpPr>
            <p:cNvPr id="9" name="TextBox 8">
              <a:extLst>
                <a:ext uri="{FF2B5EF4-FFF2-40B4-BE49-F238E27FC236}">
                  <a16:creationId xmlns:a16="http://schemas.microsoft.com/office/drawing/2014/main" id="{DBA2D37E-60EA-B36B-D5EB-2AF9058730AB}"/>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grpSp>
        <p:nvGrpSpPr>
          <p:cNvPr id="17" name="Group 16">
            <a:extLst>
              <a:ext uri="{FF2B5EF4-FFF2-40B4-BE49-F238E27FC236}">
                <a16:creationId xmlns:a16="http://schemas.microsoft.com/office/drawing/2014/main" id="{81AD7B82-A320-18AD-A910-1347A57EA885}"/>
              </a:ext>
            </a:extLst>
          </p:cNvPr>
          <p:cNvGrpSpPr/>
          <p:nvPr/>
        </p:nvGrpSpPr>
        <p:grpSpPr>
          <a:xfrm>
            <a:off x="1101541" y="1379719"/>
            <a:ext cx="4868184" cy="437215"/>
            <a:chOff x="1101541" y="1379719"/>
            <a:chExt cx="4868184" cy="437215"/>
          </a:xfrm>
        </p:grpSpPr>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1101541" y="1451937"/>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2400" b="1" dirty="0">
                  <a:solidFill>
                    <a:schemeClr val="tx1"/>
                  </a:solidFill>
                  <a:cs typeface="Segoe UI Semibold"/>
                </a:rPr>
                <a:t>2</a:t>
              </a:r>
            </a:p>
          </p:txBody>
        </p:sp>
        <p:sp>
          <p:nvSpPr>
            <p:cNvPr id="16" name="TextBox 15">
              <a:extLst>
                <a:ext uri="{FF2B5EF4-FFF2-40B4-BE49-F238E27FC236}">
                  <a16:creationId xmlns:a16="http://schemas.microsoft.com/office/drawing/2014/main" id="{8EE36BB8-D28D-E474-4379-B10AF4F7500E}"/>
                </a:ext>
              </a:extLst>
            </p:cNvPr>
            <p:cNvSpPr txBox="1"/>
            <p:nvPr/>
          </p:nvSpPr>
          <p:spPr>
            <a:xfrm>
              <a:off x="1397725" y="1379719"/>
              <a:ext cx="4572000" cy="369332"/>
            </a:xfrm>
            <a:prstGeom prst="rect">
              <a:avLst/>
            </a:prstGeom>
            <a:noFill/>
          </p:spPr>
          <p:txBody>
            <a:bodyPr wrap="square">
              <a:spAutoFit/>
            </a:bodyPr>
            <a:lstStyle/>
            <a:p>
              <a:r>
                <a:rPr lang="en-US" dirty="0"/>
                <a:t>Refactoring (Re-Platforming)</a:t>
              </a:r>
              <a:endParaRPr lang="en-IN" dirty="0"/>
            </a:p>
          </p:txBody>
        </p:sp>
      </p:grpSp>
    </p:spTree>
    <p:extLst>
      <p:ext uri="{BB962C8B-B14F-4D97-AF65-F5344CB8AC3E}">
        <p14:creationId xmlns:p14="http://schemas.microsoft.com/office/powerpoint/2010/main" val="343873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IN" sz="2400" spc="-10" dirty="0"/>
              <a:t>Cloud Migration </a:t>
            </a:r>
            <a:r>
              <a:rPr lang="en-IN" sz="2400" spc="-10" dirty="0">
                <a:solidFill>
                  <a:srgbClr val="B7472A"/>
                </a:solidFill>
              </a:rPr>
              <a:t>Strategies</a:t>
            </a:r>
            <a:endParaRPr lang="en-US" dirty="0">
              <a:solidFill>
                <a:srgbClr val="B7472A"/>
              </a:solidFill>
            </a:endParaRPr>
          </a:p>
        </p:txBody>
      </p:sp>
      <p:sp>
        <p:nvSpPr>
          <p:cNvPr id="8" name="TextBox 7">
            <a:extLst>
              <a:ext uri="{FF2B5EF4-FFF2-40B4-BE49-F238E27FC236}">
                <a16:creationId xmlns:a16="http://schemas.microsoft.com/office/drawing/2014/main" id="{D5274120-97C5-33B8-ECDA-0356B7BA0A84}"/>
              </a:ext>
            </a:extLst>
          </p:cNvPr>
          <p:cNvSpPr txBox="1"/>
          <p:nvPr/>
        </p:nvSpPr>
        <p:spPr>
          <a:xfrm>
            <a:off x="1322666" y="1816934"/>
            <a:ext cx="7176899" cy="2359620"/>
          </a:xfrm>
          <a:prstGeom prst="rect">
            <a:avLst/>
          </a:prstGeom>
          <a:noFill/>
        </p:spPr>
        <p:txBody>
          <a:bodyPr wrap="square">
            <a:spAutoFit/>
          </a:bodyPr>
          <a:lstStyle/>
          <a:p>
            <a:pPr marL="408623" indent="-285750">
              <a:spcBef>
                <a:spcPts val="236"/>
              </a:spcBef>
              <a:buClr>
                <a:srgbClr val="0000FF"/>
              </a:buClr>
              <a:buFont typeface="Wingdings" panose="05000000000000000000" pitchFamily="2" charset="2"/>
              <a:buChar char="§"/>
              <a:tabLst>
                <a:tab pos="218599" algn="l"/>
              </a:tabLst>
            </a:pPr>
            <a:r>
              <a:rPr lang="en-US" sz="1600" spc="-4" dirty="0">
                <a:latin typeface="Segoe UI (Body)"/>
                <a:cs typeface="Arial"/>
              </a:rPr>
              <a:t>Rebuilding, also known as full rewrite, is the most comprehensive cloud migration strategy. It involves redesigning and rebuilding your applications from scratch, using cloud-native technologies and best practices. This approach allows you to fully leverage the benefits of the cloud, including scalability, performance, and cost-efficiency.</a:t>
            </a:r>
          </a:p>
          <a:p>
            <a:pPr marL="408623" indent="-285750">
              <a:spcBef>
                <a:spcPts val="236"/>
              </a:spcBef>
              <a:buClr>
                <a:srgbClr val="0000FF"/>
              </a:buClr>
              <a:buFont typeface="Wingdings" panose="05000000000000000000" pitchFamily="2" charset="2"/>
              <a:buChar char="§"/>
              <a:tabLst>
                <a:tab pos="218599" algn="l"/>
              </a:tabLst>
            </a:pPr>
            <a:endParaRPr lang="en-US" sz="1600" spc="-4" dirty="0">
              <a:latin typeface="Segoe UI (Body)"/>
              <a:cs typeface="Arial"/>
            </a:endParaRPr>
          </a:p>
          <a:p>
            <a:pPr marL="408623" indent="-285750">
              <a:spcBef>
                <a:spcPts val="236"/>
              </a:spcBef>
              <a:buClr>
                <a:srgbClr val="0000FF"/>
              </a:buClr>
              <a:buFont typeface="Wingdings" panose="05000000000000000000" pitchFamily="2" charset="2"/>
              <a:buChar char="§"/>
              <a:tabLst>
                <a:tab pos="218599" algn="l"/>
              </a:tabLst>
            </a:pPr>
            <a:r>
              <a:rPr lang="en-US" sz="1600" spc="-4" dirty="0">
                <a:latin typeface="Segoe UI (Body)"/>
                <a:cs typeface="Arial"/>
              </a:rPr>
              <a:t>Rebuilding provides an opportunity to modernize your applications and eliminate any technical debt. However, it is the most time-consuming and resource-intensive strategy, requiring careful planning and execution.</a:t>
            </a:r>
          </a:p>
        </p:txBody>
      </p:sp>
      <p:grpSp>
        <p:nvGrpSpPr>
          <p:cNvPr id="6" name="Group 5">
            <a:extLst>
              <a:ext uri="{FF2B5EF4-FFF2-40B4-BE49-F238E27FC236}">
                <a16:creationId xmlns:a16="http://schemas.microsoft.com/office/drawing/2014/main" id="{B9EF4E53-DC94-3009-C0C1-2F79AB21301D}"/>
              </a:ext>
            </a:extLst>
          </p:cNvPr>
          <p:cNvGrpSpPr/>
          <p:nvPr/>
        </p:nvGrpSpPr>
        <p:grpSpPr>
          <a:xfrm>
            <a:off x="8715375" y="2316480"/>
            <a:ext cx="277000" cy="3755790"/>
            <a:chOff x="8715375" y="2297975"/>
            <a:chExt cx="277000" cy="3755790"/>
          </a:xfrm>
          <a:solidFill>
            <a:srgbClr val="B7472A"/>
          </a:solidFill>
        </p:grpSpPr>
        <p:sp>
          <p:nvSpPr>
            <p:cNvPr id="7" name="TextBox 6">
              <a:extLst>
                <a:ext uri="{FF2B5EF4-FFF2-40B4-BE49-F238E27FC236}">
                  <a16:creationId xmlns:a16="http://schemas.microsoft.com/office/drawing/2014/main" id="{2F0A5593-343B-4C0B-8673-ABAD739F46AA}"/>
                </a:ext>
              </a:extLst>
            </p:cNvPr>
            <p:cNvSpPr txBox="1"/>
            <p:nvPr/>
          </p:nvSpPr>
          <p:spPr>
            <a:xfrm rot="16200000">
              <a:off x="7338524" y="4399914"/>
              <a:ext cx="3030702" cy="276999"/>
            </a:xfrm>
            <a:prstGeom prst="rect">
              <a:avLst/>
            </a:prstGeom>
            <a:noFill/>
          </p:spPr>
          <p:txBody>
            <a:bodyPr wrap="square">
              <a:spAutoFit/>
            </a:bodyPr>
            <a:lstStyle/>
            <a:p>
              <a:r>
                <a:rPr lang="en-IN" sz="1200" b="1" dirty="0"/>
                <a:t>Cloud Migration</a:t>
              </a:r>
              <a:endParaRPr lang="en-IN" sz="1200" dirty="0"/>
            </a:p>
          </p:txBody>
        </p:sp>
        <p:sp>
          <p:nvSpPr>
            <p:cNvPr id="9" name="TextBox 8">
              <a:extLst>
                <a:ext uri="{FF2B5EF4-FFF2-40B4-BE49-F238E27FC236}">
                  <a16:creationId xmlns:a16="http://schemas.microsoft.com/office/drawing/2014/main" id="{DBA2D37E-60EA-B36B-D5EB-2AF9058730AB}"/>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grpSp>
        <p:nvGrpSpPr>
          <p:cNvPr id="17" name="Group 16">
            <a:extLst>
              <a:ext uri="{FF2B5EF4-FFF2-40B4-BE49-F238E27FC236}">
                <a16:creationId xmlns:a16="http://schemas.microsoft.com/office/drawing/2014/main" id="{81AD7B82-A320-18AD-A910-1347A57EA885}"/>
              </a:ext>
            </a:extLst>
          </p:cNvPr>
          <p:cNvGrpSpPr/>
          <p:nvPr/>
        </p:nvGrpSpPr>
        <p:grpSpPr>
          <a:xfrm>
            <a:off x="1101541" y="1379719"/>
            <a:ext cx="4868184" cy="437215"/>
            <a:chOff x="1101541" y="1379719"/>
            <a:chExt cx="4868184" cy="437215"/>
          </a:xfrm>
        </p:grpSpPr>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1101541" y="1451937"/>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2400" b="1" dirty="0">
                  <a:solidFill>
                    <a:schemeClr val="tx1"/>
                  </a:solidFill>
                  <a:cs typeface="Segoe UI Semibold"/>
                </a:rPr>
                <a:t>3</a:t>
              </a:r>
            </a:p>
          </p:txBody>
        </p:sp>
        <p:sp>
          <p:nvSpPr>
            <p:cNvPr id="16" name="TextBox 15">
              <a:extLst>
                <a:ext uri="{FF2B5EF4-FFF2-40B4-BE49-F238E27FC236}">
                  <a16:creationId xmlns:a16="http://schemas.microsoft.com/office/drawing/2014/main" id="{8EE36BB8-D28D-E474-4379-B10AF4F7500E}"/>
                </a:ext>
              </a:extLst>
            </p:cNvPr>
            <p:cNvSpPr txBox="1"/>
            <p:nvPr/>
          </p:nvSpPr>
          <p:spPr>
            <a:xfrm>
              <a:off x="1397725" y="1379719"/>
              <a:ext cx="4572000" cy="369332"/>
            </a:xfrm>
            <a:prstGeom prst="rect">
              <a:avLst/>
            </a:prstGeom>
            <a:noFill/>
          </p:spPr>
          <p:txBody>
            <a:bodyPr wrap="square">
              <a:spAutoFit/>
            </a:bodyPr>
            <a:lstStyle/>
            <a:p>
              <a:r>
                <a:rPr lang="en-US" dirty="0"/>
                <a:t>Rebuilding (Full Rewrite)</a:t>
              </a:r>
              <a:endParaRPr lang="en-IN" dirty="0"/>
            </a:p>
          </p:txBody>
        </p:sp>
      </p:grpSp>
    </p:spTree>
    <p:extLst>
      <p:ext uri="{BB962C8B-B14F-4D97-AF65-F5344CB8AC3E}">
        <p14:creationId xmlns:p14="http://schemas.microsoft.com/office/powerpoint/2010/main" val="2987098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IN" sz="2400" spc="-10" dirty="0"/>
              <a:t>Cloud Migration </a:t>
            </a:r>
            <a:r>
              <a:rPr lang="en-IN" sz="2400" spc="-10" dirty="0">
                <a:solidFill>
                  <a:srgbClr val="B7472A"/>
                </a:solidFill>
              </a:rPr>
              <a:t>Strategies</a:t>
            </a:r>
            <a:endParaRPr lang="en-US" dirty="0">
              <a:solidFill>
                <a:srgbClr val="B7472A"/>
              </a:solidFill>
            </a:endParaRPr>
          </a:p>
        </p:txBody>
      </p:sp>
      <p:sp>
        <p:nvSpPr>
          <p:cNvPr id="8" name="TextBox 7">
            <a:extLst>
              <a:ext uri="{FF2B5EF4-FFF2-40B4-BE49-F238E27FC236}">
                <a16:creationId xmlns:a16="http://schemas.microsoft.com/office/drawing/2014/main" id="{D5274120-97C5-33B8-ECDA-0356B7BA0A84}"/>
              </a:ext>
            </a:extLst>
          </p:cNvPr>
          <p:cNvSpPr txBox="1"/>
          <p:nvPr/>
        </p:nvSpPr>
        <p:spPr>
          <a:xfrm>
            <a:off x="1322666" y="1816934"/>
            <a:ext cx="7176899" cy="2605842"/>
          </a:xfrm>
          <a:prstGeom prst="rect">
            <a:avLst/>
          </a:prstGeom>
          <a:noFill/>
        </p:spPr>
        <p:txBody>
          <a:bodyPr wrap="square">
            <a:spAutoFit/>
          </a:bodyPr>
          <a:lstStyle/>
          <a:p>
            <a:pPr marL="408623" indent="-285750">
              <a:spcBef>
                <a:spcPts val="236"/>
              </a:spcBef>
              <a:buClr>
                <a:srgbClr val="0000FF"/>
              </a:buClr>
              <a:buFont typeface="Wingdings" panose="05000000000000000000" pitchFamily="2" charset="2"/>
              <a:buChar char="§"/>
              <a:tabLst>
                <a:tab pos="218599" algn="l"/>
              </a:tabLst>
            </a:pPr>
            <a:r>
              <a:rPr lang="en-US" sz="1600" spc="-4" dirty="0">
                <a:latin typeface="Segoe UI (Body)"/>
                <a:cs typeface="Arial"/>
              </a:rPr>
              <a:t>Retiring and replacing involves identifying legacy systems or applications that are no longer necessary or suitable for the cloud environment. In this strategy, you retire outdated or redundant systems and replace them with cloud-native alternatives or newer applications that better align with your business goals.</a:t>
            </a:r>
          </a:p>
          <a:p>
            <a:pPr marL="408623" indent="-285750">
              <a:spcBef>
                <a:spcPts val="236"/>
              </a:spcBef>
              <a:buClr>
                <a:srgbClr val="0000FF"/>
              </a:buClr>
              <a:buFont typeface="Wingdings" panose="05000000000000000000" pitchFamily="2" charset="2"/>
              <a:buChar char="§"/>
              <a:tabLst>
                <a:tab pos="218599" algn="l"/>
              </a:tabLst>
            </a:pPr>
            <a:endParaRPr lang="en-US" sz="1600" spc="-4" dirty="0">
              <a:latin typeface="Segoe UI (Body)"/>
              <a:cs typeface="Arial"/>
            </a:endParaRPr>
          </a:p>
          <a:p>
            <a:pPr marL="408623" indent="-285750">
              <a:spcBef>
                <a:spcPts val="236"/>
              </a:spcBef>
              <a:buClr>
                <a:srgbClr val="0000FF"/>
              </a:buClr>
              <a:buFont typeface="Wingdings" panose="05000000000000000000" pitchFamily="2" charset="2"/>
              <a:buChar char="§"/>
              <a:tabLst>
                <a:tab pos="218599" algn="l"/>
              </a:tabLst>
            </a:pPr>
            <a:r>
              <a:rPr lang="en-US" sz="1600" spc="-4" dirty="0">
                <a:latin typeface="Segoe UI (Body)"/>
                <a:cs typeface="Arial"/>
              </a:rPr>
              <a:t>Retiring and replacing allows you to streamline your infrastructure, reduce maintenance costs, and take advantage of modern technologies. It requires a thorough evaluation of your existing systems and careful planning for the replacement process.</a:t>
            </a:r>
          </a:p>
        </p:txBody>
      </p:sp>
      <p:grpSp>
        <p:nvGrpSpPr>
          <p:cNvPr id="6" name="Group 5">
            <a:extLst>
              <a:ext uri="{FF2B5EF4-FFF2-40B4-BE49-F238E27FC236}">
                <a16:creationId xmlns:a16="http://schemas.microsoft.com/office/drawing/2014/main" id="{B9EF4E53-DC94-3009-C0C1-2F79AB21301D}"/>
              </a:ext>
            </a:extLst>
          </p:cNvPr>
          <p:cNvGrpSpPr/>
          <p:nvPr/>
        </p:nvGrpSpPr>
        <p:grpSpPr>
          <a:xfrm>
            <a:off x="8715375" y="2316480"/>
            <a:ext cx="277000" cy="3755790"/>
            <a:chOff x="8715375" y="2297975"/>
            <a:chExt cx="277000" cy="3755790"/>
          </a:xfrm>
          <a:solidFill>
            <a:srgbClr val="B7472A"/>
          </a:solidFill>
        </p:grpSpPr>
        <p:sp>
          <p:nvSpPr>
            <p:cNvPr id="7" name="TextBox 6">
              <a:extLst>
                <a:ext uri="{FF2B5EF4-FFF2-40B4-BE49-F238E27FC236}">
                  <a16:creationId xmlns:a16="http://schemas.microsoft.com/office/drawing/2014/main" id="{2F0A5593-343B-4C0B-8673-ABAD739F46AA}"/>
                </a:ext>
              </a:extLst>
            </p:cNvPr>
            <p:cNvSpPr txBox="1"/>
            <p:nvPr/>
          </p:nvSpPr>
          <p:spPr>
            <a:xfrm rot="16200000">
              <a:off x="7338524" y="4399914"/>
              <a:ext cx="3030702" cy="276999"/>
            </a:xfrm>
            <a:prstGeom prst="rect">
              <a:avLst/>
            </a:prstGeom>
            <a:noFill/>
          </p:spPr>
          <p:txBody>
            <a:bodyPr wrap="square">
              <a:spAutoFit/>
            </a:bodyPr>
            <a:lstStyle/>
            <a:p>
              <a:r>
                <a:rPr lang="en-IN" sz="1200" b="1" dirty="0"/>
                <a:t>Cloud Migration</a:t>
              </a:r>
              <a:endParaRPr lang="en-IN" sz="1200" dirty="0"/>
            </a:p>
          </p:txBody>
        </p:sp>
        <p:sp>
          <p:nvSpPr>
            <p:cNvPr id="9" name="TextBox 8">
              <a:extLst>
                <a:ext uri="{FF2B5EF4-FFF2-40B4-BE49-F238E27FC236}">
                  <a16:creationId xmlns:a16="http://schemas.microsoft.com/office/drawing/2014/main" id="{DBA2D37E-60EA-B36B-D5EB-2AF9058730AB}"/>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grpSp>
        <p:nvGrpSpPr>
          <p:cNvPr id="17" name="Group 16">
            <a:extLst>
              <a:ext uri="{FF2B5EF4-FFF2-40B4-BE49-F238E27FC236}">
                <a16:creationId xmlns:a16="http://schemas.microsoft.com/office/drawing/2014/main" id="{81AD7B82-A320-18AD-A910-1347A57EA885}"/>
              </a:ext>
            </a:extLst>
          </p:cNvPr>
          <p:cNvGrpSpPr/>
          <p:nvPr/>
        </p:nvGrpSpPr>
        <p:grpSpPr>
          <a:xfrm>
            <a:off x="1101541" y="1379719"/>
            <a:ext cx="4868184" cy="437215"/>
            <a:chOff x="1101541" y="1379719"/>
            <a:chExt cx="4868184" cy="437215"/>
          </a:xfrm>
        </p:grpSpPr>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1101541" y="1451937"/>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2400" b="1" dirty="0">
                  <a:solidFill>
                    <a:schemeClr val="tx1"/>
                  </a:solidFill>
                  <a:cs typeface="Segoe UI Semibold"/>
                </a:rPr>
                <a:t>4</a:t>
              </a:r>
            </a:p>
          </p:txBody>
        </p:sp>
        <p:sp>
          <p:nvSpPr>
            <p:cNvPr id="16" name="TextBox 15">
              <a:extLst>
                <a:ext uri="{FF2B5EF4-FFF2-40B4-BE49-F238E27FC236}">
                  <a16:creationId xmlns:a16="http://schemas.microsoft.com/office/drawing/2014/main" id="{8EE36BB8-D28D-E474-4379-B10AF4F7500E}"/>
                </a:ext>
              </a:extLst>
            </p:cNvPr>
            <p:cNvSpPr txBox="1"/>
            <p:nvPr/>
          </p:nvSpPr>
          <p:spPr>
            <a:xfrm>
              <a:off x="1397725" y="1379719"/>
              <a:ext cx="4572000" cy="369332"/>
            </a:xfrm>
            <a:prstGeom prst="rect">
              <a:avLst/>
            </a:prstGeom>
            <a:noFill/>
          </p:spPr>
          <p:txBody>
            <a:bodyPr wrap="square">
              <a:spAutoFit/>
            </a:bodyPr>
            <a:lstStyle/>
            <a:p>
              <a:r>
                <a:rPr lang="en-US" dirty="0"/>
                <a:t>Retiring and Replacing</a:t>
              </a:r>
              <a:endParaRPr lang="en-IN" dirty="0"/>
            </a:p>
          </p:txBody>
        </p:sp>
      </p:grpSp>
    </p:spTree>
    <p:extLst>
      <p:ext uri="{BB962C8B-B14F-4D97-AF65-F5344CB8AC3E}">
        <p14:creationId xmlns:p14="http://schemas.microsoft.com/office/powerpoint/2010/main" val="1675944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IN" sz="2400" spc="-10" dirty="0"/>
              <a:t>Selecting the Right Strategy</a:t>
            </a:r>
            <a:endParaRPr lang="en-US" dirty="0"/>
          </a:p>
        </p:txBody>
      </p:sp>
      <p:grpSp>
        <p:nvGrpSpPr>
          <p:cNvPr id="6" name="Group 5">
            <a:extLst>
              <a:ext uri="{FF2B5EF4-FFF2-40B4-BE49-F238E27FC236}">
                <a16:creationId xmlns:a16="http://schemas.microsoft.com/office/drawing/2014/main" id="{B9EF4E53-DC94-3009-C0C1-2F79AB21301D}"/>
              </a:ext>
            </a:extLst>
          </p:cNvPr>
          <p:cNvGrpSpPr/>
          <p:nvPr/>
        </p:nvGrpSpPr>
        <p:grpSpPr>
          <a:xfrm>
            <a:off x="8715375" y="2316480"/>
            <a:ext cx="277000" cy="3755790"/>
            <a:chOff x="8715375" y="2297975"/>
            <a:chExt cx="277000" cy="3755790"/>
          </a:xfrm>
          <a:solidFill>
            <a:srgbClr val="B7472A"/>
          </a:solidFill>
        </p:grpSpPr>
        <p:sp>
          <p:nvSpPr>
            <p:cNvPr id="7" name="TextBox 6">
              <a:extLst>
                <a:ext uri="{FF2B5EF4-FFF2-40B4-BE49-F238E27FC236}">
                  <a16:creationId xmlns:a16="http://schemas.microsoft.com/office/drawing/2014/main" id="{2F0A5593-343B-4C0B-8673-ABAD739F46AA}"/>
                </a:ext>
              </a:extLst>
            </p:cNvPr>
            <p:cNvSpPr txBox="1"/>
            <p:nvPr/>
          </p:nvSpPr>
          <p:spPr>
            <a:xfrm rot="16200000">
              <a:off x="7338524" y="4399914"/>
              <a:ext cx="3030702" cy="276999"/>
            </a:xfrm>
            <a:prstGeom prst="rect">
              <a:avLst/>
            </a:prstGeom>
            <a:noFill/>
          </p:spPr>
          <p:txBody>
            <a:bodyPr wrap="square">
              <a:spAutoFit/>
            </a:bodyPr>
            <a:lstStyle/>
            <a:p>
              <a:r>
                <a:rPr lang="en-IN" sz="1200" b="1" dirty="0"/>
                <a:t>Cloud Migration</a:t>
              </a:r>
              <a:endParaRPr lang="en-IN" sz="1200" dirty="0"/>
            </a:p>
          </p:txBody>
        </p:sp>
        <p:sp>
          <p:nvSpPr>
            <p:cNvPr id="9" name="TextBox 8">
              <a:extLst>
                <a:ext uri="{FF2B5EF4-FFF2-40B4-BE49-F238E27FC236}">
                  <a16:creationId xmlns:a16="http://schemas.microsoft.com/office/drawing/2014/main" id="{DBA2D37E-60EA-B36B-D5EB-2AF9058730AB}"/>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
        <p:nvSpPr>
          <p:cNvPr id="14" name="TextBox 13">
            <a:extLst>
              <a:ext uri="{FF2B5EF4-FFF2-40B4-BE49-F238E27FC236}">
                <a16:creationId xmlns:a16="http://schemas.microsoft.com/office/drawing/2014/main" id="{EF093BBC-CDA8-B571-6301-B9A21881103D}"/>
              </a:ext>
            </a:extLst>
          </p:cNvPr>
          <p:cNvSpPr txBox="1"/>
          <p:nvPr/>
        </p:nvSpPr>
        <p:spPr>
          <a:xfrm>
            <a:off x="1164724" y="1991146"/>
            <a:ext cx="7093225" cy="4278094"/>
          </a:xfrm>
          <a:prstGeom prst="rect">
            <a:avLst/>
          </a:prstGeom>
          <a:noFill/>
        </p:spPr>
        <p:txBody>
          <a:bodyPr wrap="square">
            <a:spAutoFit/>
          </a:bodyPr>
          <a:lstStyle/>
          <a:p>
            <a:pPr marL="285750" indent="-285750">
              <a:buFont typeface="Arial" panose="020B0604020202020204" pitchFamily="34" charset="0"/>
              <a:buChar char="•"/>
            </a:pPr>
            <a:r>
              <a:rPr lang="en-US" sz="1600" b="1" dirty="0"/>
              <a:t>Business Goals</a:t>
            </a:r>
            <a:r>
              <a:rPr lang="en-US" sz="1600" dirty="0"/>
              <a:t>: Align the chosen strategy with your organization's overall objectives and future growth plans.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Application Complexity</a:t>
            </a:r>
            <a:r>
              <a:rPr lang="en-US" sz="1600" dirty="0"/>
              <a:t>: Evaluate the complexity of your applications and determine if they can be easily migrated or require significant modifications.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Time and Resources</a:t>
            </a:r>
            <a:r>
              <a:rPr lang="en-US" sz="1600" dirty="0"/>
              <a:t>: Assess the available time, budget, and resources for the migration project. Some strategies require more time and resources than others.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Scalability and Performance Requirements</a:t>
            </a:r>
            <a:r>
              <a:rPr lang="en-US" sz="1600" dirty="0"/>
              <a:t>: Consider the scalability and performance demands of your applications to determine which strategy can meet those requirements effectively.</a:t>
            </a:r>
          </a:p>
          <a:p>
            <a:pPr marL="285750" indent="-285750">
              <a:buFont typeface="Arial" panose="020B0604020202020204" pitchFamily="34" charset="0"/>
              <a:buChar char="•"/>
            </a:pPr>
            <a:endParaRPr lang="en-US" sz="1600" dirty="0"/>
          </a:p>
          <a:p>
            <a:r>
              <a:rPr lang="en-US" sz="1600" dirty="0"/>
              <a:t>By carefully evaluating these factors, you can select the most suitable strategy for your organization's cloud migration journey.</a:t>
            </a:r>
            <a:endParaRPr lang="en-IN" sz="1600" dirty="0"/>
          </a:p>
        </p:txBody>
      </p:sp>
      <p:sp>
        <p:nvSpPr>
          <p:cNvPr id="10" name="TextBox 9">
            <a:extLst>
              <a:ext uri="{FF2B5EF4-FFF2-40B4-BE49-F238E27FC236}">
                <a16:creationId xmlns:a16="http://schemas.microsoft.com/office/drawing/2014/main" id="{4E9DC9F0-7F31-26AD-CE51-4E8CD07AE045}"/>
              </a:ext>
            </a:extLst>
          </p:cNvPr>
          <p:cNvSpPr txBox="1"/>
          <p:nvPr/>
        </p:nvSpPr>
        <p:spPr>
          <a:xfrm>
            <a:off x="671131" y="1239290"/>
            <a:ext cx="7262378" cy="646331"/>
          </a:xfrm>
          <a:prstGeom prst="rect">
            <a:avLst/>
          </a:prstGeom>
          <a:noFill/>
        </p:spPr>
        <p:txBody>
          <a:bodyPr wrap="square">
            <a:spAutoFit/>
          </a:bodyPr>
          <a:lstStyle/>
          <a:p>
            <a:r>
              <a:rPr lang="en-US" dirty="0"/>
              <a:t>When choosing a cloud migration strategy, several factors need to be considered. These include:</a:t>
            </a:r>
          </a:p>
        </p:txBody>
      </p:sp>
    </p:spTree>
    <p:extLst>
      <p:ext uri="{BB962C8B-B14F-4D97-AF65-F5344CB8AC3E}">
        <p14:creationId xmlns:p14="http://schemas.microsoft.com/office/powerpoint/2010/main" val="3475573312"/>
      </p:ext>
    </p:extLst>
  </p:cSld>
  <p:clrMapOvr>
    <a:masterClrMapping/>
  </p:clrMapOvr>
</p:sld>
</file>

<file path=ppt/theme/theme1.xml><?xml version="1.0" encoding="utf-8"?>
<a:theme xmlns:a="http://schemas.openxmlformats.org/drawingml/2006/main" name="WelcomeDoc">
  <a:themeElements>
    <a:clrScheme name="Custom 1">
      <a:dk1>
        <a:srgbClr val="000000"/>
      </a:dk1>
      <a:lt1>
        <a:srgbClr val="FFFFFF"/>
      </a:lt1>
      <a:dk2>
        <a:srgbClr val="44546A"/>
      </a:dk2>
      <a:lt2>
        <a:srgbClr val="E7E6E6"/>
      </a:lt2>
      <a:accent1>
        <a:srgbClr val="4472C4"/>
      </a:accent1>
      <a:accent2>
        <a:srgbClr val="CF3D1C"/>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7260247_win32_PARTIALLY" id="{2A55B3E1-7221-4CB7-8D46-F0B44C7B6A0A}" vid="{2FB531AE-9551-47D1-8C00-F27AA1896E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862D760-CC44-4EC3-9F18-C6D7A95E37D7}">
  <we:reference id="wa104382001" version="1.0.0.7" store="en-001" storeType="OMEX"/>
  <we:alternateReferences>
    <we:reference id="WA104382001" version="1.0.0.7" store="" storeType="OMEX"/>
  </we:alternateReferences>
  <we:properties>
    <we:property name="persist:root" value="&quot;{\&quot;powtoons\&quot;:\&quot;{\\\&quot;loading\\\&quot;:false}\&quot;}&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82A8BBB-9391-4155-A1BE-AA1B761FAA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8AD12E-C2D9-41B2-8612-466D65B53646}">
  <ds:schemaRefs>
    <ds:schemaRef ds:uri="http://schemas.microsoft.com/sharepoint/v3/contenttype/forms"/>
  </ds:schemaRefs>
</ds:datastoreItem>
</file>

<file path=customXml/itemProps3.xml><?xml version="1.0" encoding="utf-8"?>
<ds:datastoreItem xmlns:ds="http://schemas.openxmlformats.org/officeDocument/2006/customXml" ds:itemID="{417A7A50-AAC8-434E-833F-7E27C6AD43E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PowerPoint Surface Pen tutorial</Template>
  <TotalTime>3607</TotalTime>
  <Words>1544</Words>
  <Application>Microsoft Office PowerPoint</Application>
  <PresentationFormat>On-screen Show (4:3)</PresentationFormat>
  <Paragraphs>153</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WelcomeDoc</vt:lpstr>
      <vt:lpstr>Cloud Migration</vt:lpstr>
      <vt:lpstr>Introduction</vt:lpstr>
      <vt:lpstr>Cloud Migration Process</vt:lpstr>
      <vt:lpstr>Cloud Migration Process</vt:lpstr>
      <vt:lpstr>Cloud Migration Strategies</vt:lpstr>
      <vt:lpstr>Cloud Migration Strategies</vt:lpstr>
      <vt:lpstr>Cloud Migration Strategies</vt:lpstr>
      <vt:lpstr>Cloud Migration Strategies</vt:lpstr>
      <vt:lpstr>Selecting the Right Strategy</vt:lpstr>
      <vt:lpstr>Benefits of Cloud Migration</vt:lpstr>
      <vt:lpstr>Challenges of Cloud Migration</vt:lpstr>
      <vt:lpstr>Conclusion</vt:lpstr>
      <vt:lpstr>Remember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dc:title>
  <dc:creator>Jay Sarraf</dc:creator>
  <cp:keywords/>
  <cp:lastModifiedBy>Dr. Jay Sarraf</cp:lastModifiedBy>
  <cp:revision>98</cp:revision>
  <dcterms:created xsi:type="dcterms:W3CDTF">2023-01-10T06:09:18Z</dcterms:created>
  <dcterms:modified xsi:type="dcterms:W3CDTF">2024-04-29T09:57:51Z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