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98" r:id="rId6"/>
    <p:sldId id="299" r:id="rId7"/>
    <p:sldId id="330" r:id="rId8"/>
    <p:sldId id="331" r:id="rId9"/>
    <p:sldId id="332" r:id="rId10"/>
    <p:sldId id="333" r:id="rId11"/>
    <p:sldId id="335" r:id="rId12"/>
    <p:sldId id="336" r:id="rId13"/>
    <p:sldId id="334" r:id="rId14"/>
    <p:sldId id="319" r:id="rId15"/>
    <p:sldId id="328" r:id="rId16"/>
    <p:sldId id="329" r:id="rId17"/>
    <p:sldId id="324" r:id="rId18"/>
    <p:sldId id="337" r:id="rId19"/>
    <p:sldId id="31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361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E15"/>
    <a:srgbClr val="B7472A"/>
    <a:srgbClr val="D89A8E"/>
    <a:srgbClr val="52C3E5"/>
    <a:srgbClr val="F5F5F5"/>
    <a:srgbClr val="D24726"/>
    <a:srgbClr val="9FCDB3"/>
    <a:srgbClr val="217346"/>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F806A-A1BE-245B-5EB5-FB4C65AE6B94}" v="20" dt="2024-04-29T09:56:09.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1" autoAdjust="0"/>
  </p:normalViewPr>
  <p:slideViewPr>
    <p:cSldViewPr snapToGrid="0">
      <p:cViewPr varScale="1">
        <p:scale>
          <a:sx n="110" d="100"/>
          <a:sy n="110" d="100"/>
        </p:scale>
        <p:origin x="1542" y="96"/>
      </p:cViewPr>
      <p:guideLst>
        <p:guide orient="horz" pos="2880"/>
        <p:guide pos="3618"/>
      </p:guideLst>
    </p:cSldViewPr>
  </p:slideViewPr>
  <p:outlineViewPr>
    <p:cViewPr>
      <p:scale>
        <a:sx n="33" d="100"/>
        <a:sy n="33" d="100"/>
      </p:scale>
      <p:origin x="0" y="0"/>
    </p:cViewPr>
  </p:outlineViewPr>
  <p:notesTextViewPr>
    <p:cViewPr>
      <p:scale>
        <a:sx n="1" d="1"/>
        <a:sy n="1" d="1"/>
      </p:scale>
      <p:origin x="0" y="0"/>
    </p:cViewPr>
  </p:notesTextViewPr>
  <p:sorterViewPr>
    <p:cViewPr>
      <p:scale>
        <a:sx n="137" d="100"/>
        <a:sy n="137"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Ampally" userId="S::jyothi.ampally@techroot.academy::cdc306c6-9f09-4f69-94cb-6d49c119ff85" providerId="AD" clId="Web-{1FBF806A-A1BE-245B-5EB5-FB4C65AE6B94}"/>
    <pc:docChg chg="modSld">
      <pc:chgData name="Jyothi Ampally" userId="S::jyothi.ampally@techroot.academy::cdc306c6-9f09-4f69-94cb-6d49c119ff85" providerId="AD" clId="Web-{1FBF806A-A1BE-245B-5EB5-FB4C65AE6B94}" dt="2024-04-29T09:56:09.824" v="17"/>
      <pc:docMkLst>
        <pc:docMk/>
      </pc:docMkLst>
      <pc:sldChg chg="delSp">
        <pc:chgData name="Jyothi Ampally" userId="S::jyothi.ampally@techroot.academy::cdc306c6-9f09-4f69-94cb-6d49c119ff85" providerId="AD" clId="Web-{1FBF806A-A1BE-245B-5EB5-FB4C65AE6B94}" dt="2024-04-29T09:53:11.400" v="1"/>
        <pc:sldMkLst>
          <pc:docMk/>
          <pc:sldMk cId="2471807738" sldId="256"/>
        </pc:sldMkLst>
        <pc:spChg chg="del">
          <ac:chgData name="Jyothi Ampally" userId="S::jyothi.ampally@techroot.academy::cdc306c6-9f09-4f69-94cb-6d49c119ff85" providerId="AD" clId="Web-{1FBF806A-A1BE-245B-5EB5-FB4C65AE6B94}" dt="2024-04-29T09:53:11.400" v="1"/>
          <ac:spMkLst>
            <pc:docMk/>
            <pc:sldMk cId="2471807738" sldId="256"/>
            <ac:spMk id="3" creationId="{00000000-0000-0000-0000-000000000000}"/>
          </ac:spMkLst>
        </pc:spChg>
        <pc:spChg chg="del">
          <ac:chgData name="Jyothi Ampally" userId="S::jyothi.ampally@techroot.academy::cdc306c6-9f09-4f69-94cb-6d49c119ff85" providerId="AD" clId="Web-{1FBF806A-A1BE-245B-5EB5-FB4C65AE6B94}" dt="2024-04-29T09:53:07.916" v="0"/>
          <ac:spMkLst>
            <pc:docMk/>
            <pc:sldMk cId="2471807738" sldId="256"/>
            <ac:spMk id="4" creationId="{8A642064-6FBA-8246-3828-571CBC78780E}"/>
          </ac:spMkLst>
        </pc:spChg>
      </pc:sldChg>
      <pc:sldChg chg="delSp">
        <pc:chgData name="Jyothi Ampally" userId="S::jyothi.ampally@techroot.academy::cdc306c6-9f09-4f69-94cb-6d49c119ff85" providerId="AD" clId="Web-{1FBF806A-A1BE-245B-5EB5-FB4C65AE6B94}" dt="2024-04-29T09:54:58.308" v="2"/>
        <pc:sldMkLst>
          <pc:docMk/>
          <pc:sldMk cId="3772426636" sldId="298"/>
        </pc:sldMkLst>
        <pc:spChg chg="del topLvl">
          <ac:chgData name="Jyothi Ampally" userId="S::jyothi.ampally@techroot.academy::cdc306c6-9f09-4f69-94cb-6d49c119ff85" providerId="AD" clId="Web-{1FBF806A-A1BE-245B-5EB5-FB4C65AE6B94}" dt="2024-04-29T09:54:58.308" v="2"/>
          <ac:spMkLst>
            <pc:docMk/>
            <pc:sldMk cId="3772426636" sldId="298"/>
            <ac:spMk id="5" creationId="{327A2DC1-66DF-23AD-5F47-B7EDE8388189}"/>
          </ac:spMkLst>
        </pc:spChg>
        <pc:grpChg chg="del">
          <ac:chgData name="Jyothi Ampally" userId="S::jyothi.ampally@techroot.academy::cdc306c6-9f09-4f69-94cb-6d49c119ff85" providerId="AD" clId="Web-{1FBF806A-A1BE-245B-5EB5-FB4C65AE6B94}" dt="2024-04-29T09:54:58.308" v="2"/>
          <ac:grpSpMkLst>
            <pc:docMk/>
            <pc:sldMk cId="3772426636" sldId="298"/>
            <ac:grpSpMk id="3" creationId="{9FCE11D5-4255-C4F6-B3CD-D7077FB813F9}"/>
          </ac:grpSpMkLst>
        </pc:grpChg>
        <pc:grpChg chg="topLvl">
          <ac:chgData name="Jyothi Ampally" userId="S::jyothi.ampally@techroot.academy::cdc306c6-9f09-4f69-94cb-6d49c119ff85" providerId="AD" clId="Web-{1FBF806A-A1BE-245B-5EB5-FB4C65AE6B94}" dt="2024-04-29T09:54:58.308" v="2"/>
          <ac:grpSpMkLst>
            <pc:docMk/>
            <pc:sldMk cId="3772426636" sldId="298"/>
            <ac:grpSpMk id="6" creationId="{B9EF4E53-DC94-3009-C0C1-2F79AB21301D}"/>
          </ac:grpSpMkLst>
        </pc:grpChg>
      </pc:sldChg>
      <pc:sldChg chg="delSp">
        <pc:chgData name="Jyothi Ampally" userId="S::jyothi.ampally@techroot.academy::cdc306c6-9f09-4f69-94cb-6d49c119ff85" providerId="AD" clId="Web-{1FBF806A-A1BE-245B-5EB5-FB4C65AE6B94}" dt="2024-04-29T09:55:04.480" v="3"/>
        <pc:sldMkLst>
          <pc:docMk/>
          <pc:sldMk cId="3206353905" sldId="299"/>
        </pc:sldMkLst>
        <pc:spChg chg="del topLvl">
          <ac:chgData name="Jyothi Ampally" userId="S::jyothi.ampally@techroot.academy::cdc306c6-9f09-4f69-94cb-6d49c119ff85" providerId="AD" clId="Web-{1FBF806A-A1BE-245B-5EB5-FB4C65AE6B94}" dt="2024-04-29T09:55:04.480" v="3"/>
          <ac:spMkLst>
            <pc:docMk/>
            <pc:sldMk cId="3206353905" sldId="299"/>
            <ac:spMk id="4" creationId="{F7060E81-03F3-00B3-AE77-670D0306649E}"/>
          </ac:spMkLst>
        </pc:spChg>
        <pc:grpChg chg="del">
          <ac:chgData name="Jyothi Ampally" userId="S::jyothi.ampally@techroot.academy::cdc306c6-9f09-4f69-94cb-6d49c119ff85" providerId="AD" clId="Web-{1FBF806A-A1BE-245B-5EB5-FB4C65AE6B94}" dt="2024-04-29T09:55:04.480" v="3"/>
          <ac:grpSpMkLst>
            <pc:docMk/>
            <pc:sldMk cId="3206353905" sldId="299"/>
            <ac:grpSpMk id="3" creationId="{7F89063D-14BB-563F-2C12-99ABB25AC2FD}"/>
          </ac:grpSpMkLst>
        </pc:grpChg>
        <pc:grpChg chg="topLvl">
          <ac:chgData name="Jyothi Ampally" userId="S::jyothi.ampally@techroot.academy::cdc306c6-9f09-4f69-94cb-6d49c119ff85" providerId="AD" clId="Web-{1FBF806A-A1BE-245B-5EB5-FB4C65AE6B94}" dt="2024-04-29T09:55:04.480" v="3"/>
          <ac:grpSpMkLst>
            <pc:docMk/>
            <pc:sldMk cId="3206353905" sldId="299"/>
            <ac:grpSpMk id="7" creationId="{F74079D2-41FB-C9CF-8C58-61E034905A73}"/>
          </ac:grpSpMkLst>
        </pc:grpChg>
      </pc:sldChg>
      <pc:sldChg chg="delSp">
        <pc:chgData name="Jyothi Ampally" userId="S::jyothi.ampally@techroot.academy::cdc306c6-9f09-4f69-94cb-6d49c119ff85" providerId="AD" clId="Web-{1FBF806A-A1BE-245B-5EB5-FB4C65AE6B94}" dt="2024-04-29T09:55:47.824" v="12"/>
        <pc:sldMkLst>
          <pc:docMk/>
          <pc:sldMk cId="757504225" sldId="319"/>
        </pc:sldMkLst>
        <pc:spChg chg="del topLvl">
          <ac:chgData name="Jyothi Ampally" userId="S::jyothi.ampally@techroot.academy::cdc306c6-9f09-4f69-94cb-6d49c119ff85" providerId="AD" clId="Web-{1FBF806A-A1BE-245B-5EB5-FB4C65AE6B94}" dt="2024-04-29T09:55:47.824" v="12"/>
          <ac:spMkLst>
            <pc:docMk/>
            <pc:sldMk cId="757504225" sldId="319"/>
            <ac:spMk id="6" creationId="{8797A676-10C4-01EC-7EB4-13F32963FDE2}"/>
          </ac:spMkLst>
        </pc:spChg>
        <pc:grpChg chg="del">
          <ac:chgData name="Jyothi Ampally" userId="S::jyothi.ampally@techroot.academy::cdc306c6-9f09-4f69-94cb-6d49c119ff85" providerId="AD" clId="Web-{1FBF806A-A1BE-245B-5EB5-FB4C65AE6B94}" dt="2024-04-29T09:55:47.824" v="12"/>
          <ac:grpSpMkLst>
            <pc:docMk/>
            <pc:sldMk cId="757504225" sldId="319"/>
            <ac:grpSpMk id="5" creationId="{184A93CF-7B66-2E47-4F95-0CEA8DE81076}"/>
          </ac:grpSpMkLst>
        </pc:grpChg>
        <pc:grpChg chg="topLvl">
          <ac:chgData name="Jyothi Ampally" userId="S::jyothi.ampally@techroot.academy::cdc306c6-9f09-4f69-94cb-6d49c119ff85" providerId="AD" clId="Web-{1FBF806A-A1BE-245B-5EB5-FB4C65AE6B94}" dt="2024-04-29T09:55:47.824" v="12"/>
          <ac:grpSpMkLst>
            <pc:docMk/>
            <pc:sldMk cId="757504225" sldId="319"/>
            <ac:grpSpMk id="7" creationId="{9FAE66EC-4578-4DF4-B5E9-7476E444FE61}"/>
          </ac:grpSpMkLst>
        </pc:grpChg>
      </pc:sldChg>
      <pc:sldChg chg="delSp">
        <pc:chgData name="Jyothi Ampally" userId="S::jyothi.ampally@techroot.academy::cdc306c6-9f09-4f69-94cb-6d49c119ff85" providerId="AD" clId="Web-{1FBF806A-A1BE-245B-5EB5-FB4C65AE6B94}" dt="2024-04-29T09:56:04.403" v="16"/>
        <pc:sldMkLst>
          <pc:docMk/>
          <pc:sldMk cId="3051986883" sldId="324"/>
        </pc:sldMkLst>
        <pc:spChg chg="del topLvl">
          <ac:chgData name="Jyothi Ampally" userId="S::jyothi.ampally@techroot.academy::cdc306c6-9f09-4f69-94cb-6d49c119ff85" providerId="AD" clId="Web-{1FBF806A-A1BE-245B-5EB5-FB4C65AE6B94}" dt="2024-04-29T09:56:04.403" v="16"/>
          <ac:spMkLst>
            <pc:docMk/>
            <pc:sldMk cId="3051986883" sldId="324"/>
            <ac:spMk id="10" creationId="{9D945E95-30A0-E862-EC37-E617483D045F}"/>
          </ac:spMkLst>
        </pc:spChg>
        <pc:grpChg chg="del">
          <ac:chgData name="Jyothi Ampally" userId="S::jyothi.ampally@techroot.academy::cdc306c6-9f09-4f69-94cb-6d49c119ff85" providerId="AD" clId="Web-{1FBF806A-A1BE-245B-5EB5-FB4C65AE6B94}" dt="2024-04-29T09:56:04.403" v="16"/>
          <ac:grpSpMkLst>
            <pc:docMk/>
            <pc:sldMk cId="3051986883" sldId="324"/>
            <ac:grpSpMk id="9" creationId="{2A8BA8DE-737D-3D5F-AA7B-1AB45F643752}"/>
          </ac:grpSpMkLst>
        </pc:grpChg>
        <pc:grpChg chg="topLvl">
          <ac:chgData name="Jyothi Ampally" userId="S::jyothi.ampally@techroot.academy::cdc306c6-9f09-4f69-94cb-6d49c119ff85" providerId="AD" clId="Web-{1FBF806A-A1BE-245B-5EB5-FB4C65AE6B94}" dt="2024-04-29T09:56:04.403" v="16"/>
          <ac:grpSpMkLst>
            <pc:docMk/>
            <pc:sldMk cId="3051986883" sldId="324"/>
            <ac:grpSpMk id="11" creationId="{43ED7C11-C2C8-E754-99BA-FBFCD4368066}"/>
          </ac:grpSpMkLst>
        </pc:grpChg>
      </pc:sldChg>
      <pc:sldChg chg="delSp modSp">
        <pc:chgData name="Jyothi Ampally" userId="S::jyothi.ampally@techroot.academy::cdc306c6-9f09-4f69-94cb-6d49c119ff85" providerId="AD" clId="Web-{1FBF806A-A1BE-245B-5EB5-FB4C65AE6B94}" dt="2024-04-29T09:55:55.371" v="14"/>
        <pc:sldMkLst>
          <pc:docMk/>
          <pc:sldMk cId="288731987" sldId="328"/>
        </pc:sldMkLst>
        <pc:spChg chg="del mod topLvl">
          <ac:chgData name="Jyothi Ampally" userId="S::jyothi.ampally@techroot.academy::cdc306c6-9f09-4f69-94cb-6d49c119ff85" providerId="AD" clId="Web-{1FBF806A-A1BE-245B-5EB5-FB4C65AE6B94}" dt="2024-04-29T09:55:55.371" v="14"/>
          <ac:spMkLst>
            <pc:docMk/>
            <pc:sldMk cId="288731987" sldId="328"/>
            <ac:spMk id="6" creationId="{AC432BC5-71A9-8564-DD2A-99665536FC7A}"/>
          </ac:spMkLst>
        </pc:spChg>
        <pc:grpChg chg="del">
          <ac:chgData name="Jyothi Ampally" userId="S::jyothi.ampally@techroot.academy::cdc306c6-9f09-4f69-94cb-6d49c119ff85" providerId="AD" clId="Web-{1FBF806A-A1BE-245B-5EB5-FB4C65AE6B94}" dt="2024-04-29T09:55:55.371" v="14"/>
          <ac:grpSpMkLst>
            <pc:docMk/>
            <pc:sldMk cId="288731987" sldId="328"/>
            <ac:grpSpMk id="5" creationId="{DBFDB6C7-520A-38B4-C9D2-8CB81A045321}"/>
          </ac:grpSpMkLst>
        </pc:grpChg>
        <pc:grpChg chg="topLvl">
          <ac:chgData name="Jyothi Ampally" userId="S::jyothi.ampally@techroot.academy::cdc306c6-9f09-4f69-94cb-6d49c119ff85" providerId="AD" clId="Web-{1FBF806A-A1BE-245B-5EB5-FB4C65AE6B94}" dt="2024-04-29T09:55:55.371" v="14"/>
          <ac:grpSpMkLst>
            <pc:docMk/>
            <pc:sldMk cId="288731987" sldId="328"/>
            <ac:grpSpMk id="7" creationId="{3C2CD793-FB52-41A6-5EE9-60FFD55F356B}"/>
          </ac:grpSpMkLst>
        </pc:grpChg>
      </pc:sldChg>
      <pc:sldChg chg="delSp">
        <pc:chgData name="Jyothi Ampally" userId="S::jyothi.ampally@techroot.academy::cdc306c6-9f09-4f69-94cb-6d49c119ff85" providerId="AD" clId="Web-{1FBF806A-A1BE-245B-5EB5-FB4C65AE6B94}" dt="2024-04-29T09:56:00.152" v="15"/>
        <pc:sldMkLst>
          <pc:docMk/>
          <pc:sldMk cId="684302519" sldId="329"/>
        </pc:sldMkLst>
        <pc:spChg chg="del topLvl">
          <ac:chgData name="Jyothi Ampally" userId="S::jyothi.ampally@techroot.academy::cdc306c6-9f09-4f69-94cb-6d49c119ff85" providerId="AD" clId="Web-{1FBF806A-A1BE-245B-5EB5-FB4C65AE6B94}" dt="2024-04-29T09:56:00.152" v="15"/>
          <ac:spMkLst>
            <pc:docMk/>
            <pc:sldMk cId="684302519" sldId="329"/>
            <ac:spMk id="6" creationId="{EA3449E3-6FB4-2EA0-B243-CA1BBBDDEEC5}"/>
          </ac:spMkLst>
        </pc:spChg>
        <pc:grpChg chg="del">
          <ac:chgData name="Jyothi Ampally" userId="S::jyothi.ampally@techroot.academy::cdc306c6-9f09-4f69-94cb-6d49c119ff85" providerId="AD" clId="Web-{1FBF806A-A1BE-245B-5EB5-FB4C65AE6B94}" dt="2024-04-29T09:56:00.152" v="15"/>
          <ac:grpSpMkLst>
            <pc:docMk/>
            <pc:sldMk cId="684302519" sldId="329"/>
            <ac:grpSpMk id="5" creationId="{E7D5FB4F-97AC-0D3B-7845-491E6A183BF5}"/>
          </ac:grpSpMkLst>
        </pc:grpChg>
        <pc:grpChg chg="topLvl">
          <ac:chgData name="Jyothi Ampally" userId="S::jyothi.ampally@techroot.academy::cdc306c6-9f09-4f69-94cb-6d49c119ff85" providerId="AD" clId="Web-{1FBF806A-A1BE-245B-5EB5-FB4C65AE6B94}" dt="2024-04-29T09:56:00.152" v="15"/>
          <ac:grpSpMkLst>
            <pc:docMk/>
            <pc:sldMk cId="684302519" sldId="329"/>
            <ac:grpSpMk id="7" creationId="{95A5E1F3-5BD3-FBE3-F8B8-1905B8913FE5}"/>
          </ac:grpSpMkLst>
        </pc:grpChg>
      </pc:sldChg>
      <pc:sldChg chg="delSp">
        <pc:chgData name="Jyothi Ampally" userId="S::jyothi.ampally@techroot.academy::cdc306c6-9f09-4f69-94cb-6d49c119ff85" providerId="AD" clId="Web-{1FBF806A-A1BE-245B-5EB5-FB4C65AE6B94}" dt="2024-04-29T09:55:08.027" v="4"/>
        <pc:sldMkLst>
          <pc:docMk/>
          <pc:sldMk cId="4265635024" sldId="330"/>
        </pc:sldMkLst>
        <pc:spChg chg="del topLvl">
          <ac:chgData name="Jyothi Ampally" userId="S::jyothi.ampally@techroot.academy::cdc306c6-9f09-4f69-94cb-6d49c119ff85" providerId="AD" clId="Web-{1FBF806A-A1BE-245B-5EB5-FB4C65AE6B94}" dt="2024-04-29T09:55:08.027" v="4"/>
          <ac:spMkLst>
            <pc:docMk/>
            <pc:sldMk cId="4265635024" sldId="330"/>
            <ac:spMk id="10" creationId="{8AE817B7-3F45-A726-FD55-48978A8E0EBF}"/>
          </ac:spMkLst>
        </pc:spChg>
        <pc:grpChg chg="del">
          <ac:chgData name="Jyothi Ampally" userId="S::jyothi.ampally@techroot.academy::cdc306c6-9f09-4f69-94cb-6d49c119ff85" providerId="AD" clId="Web-{1FBF806A-A1BE-245B-5EB5-FB4C65AE6B94}" dt="2024-04-29T09:55:08.027" v="4"/>
          <ac:grpSpMkLst>
            <pc:docMk/>
            <pc:sldMk cId="4265635024" sldId="330"/>
            <ac:grpSpMk id="9" creationId="{11E6EE45-51CB-0775-4EE2-01D5D5FBD534}"/>
          </ac:grpSpMkLst>
        </pc:grpChg>
        <pc:grpChg chg="topLvl">
          <ac:chgData name="Jyothi Ampally" userId="S::jyothi.ampally@techroot.academy::cdc306c6-9f09-4f69-94cb-6d49c119ff85" providerId="AD" clId="Web-{1FBF806A-A1BE-245B-5EB5-FB4C65AE6B94}" dt="2024-04-29T09:55:08.027" v="4"/>
          <ac:grpSpMkLst>
            <pc:docMk/>
            <pc:sldMk cId="4265635024" sldId="330"/>
            <ac:grpSpMk id="11" creationId="{19B59118-0DE8-2E73-EB4A-CE29A8C48608}"/>
          </ac:grpSpMkLst>
        </pc:grpChg>
      </pc:sldChg>
      <pc:sldChg chg="delSp">
        <pc:chgData name="Jyothi Ampally" userId="S::jyothi.ampally@techroot.academy::cdc306c6-9f09-4f69-94cb-6d49c119ff85" providerId="AD" clId="Web-{1FBF806A-A1BE-245B-5EB5-FB4C65AE6B94}" dt="2024-04-29T09:55:13.792" v="5"/>
        <pc:sldMkLst>
          <pc:docMk/>
          <pc:sldMk cId="4051280821" sldId="331"/>
        </pc:sldMkLst>
        <pc:spChg chg="del topLvl">
          <ac:chgData name="Jyothi Ampally" userId="S::jyothi.ampally@techroot.academy::cdc306c6-9f09-4f69-94cb-6d49c119ff85" providerId="AD" clId="Web-{1FBF806A-A1BE-245B-5EB5-FB4C65AE6B94}" dt="2024-04-29T09:55:13.792" v="5"/>
          <ac:spMkLst>
            <pc:docMk/>
            <pc:sldMk cId="4051280821" sldId="331"/>
            <ac:spMk id="4" creationId="{45851C1B-EA96-053B-F567-F0428E6FC7E8}"/>
          </ac:spMkLst>
        </pc:spChg>
        <pc:grpChg chg="del">
          <ac:chgData name="Jyothi Ampally" userId="S::jyothi.ampally@techroot.academy::cdc306c6-9f09-4f69-94cb-6d49c119ff85" providerId="AD" clId="Web-{1FBF806A-A1BE-245B-5EB5-FB4C65AE6B94}" dt="2024-04-29T09:55:13.792" v="5"/>
          <ac:grpSpMkLst>
            <pc:docMk/>
            <pc:sldMk cId="4051280821" sldId="331"/>
            <ac:grpSpMk id="3" creationId="{EAA5890E-20C9-03AE-425D-B611D1904A43}"/>
          </ac:grpSpMkLst>
        </pc:grpChg>
        <pc:grpChg chg="topLvl">
          <ac:chgData name="Jyothi Ampally" userId="S::jyothi.ampally@techroot.academy::cdc306c6-9f09-4f69-94cb-6d49c119ff85" providerId="AD" clId="Web-{1FBF806A-A1BE-245B-5EB5-FB4C65AE6B94}" dt="2024-04-29T09:55:13.792" v="5"/>
          <ac:grpSpMkLst>
            <pc:docMk/>
            <pc:sldMk cId="4051280821" sldId="331"/>
            <ac:grpSpMk id="5" creationId="{BA231A8D-F2B8-E309-0741-80C33FCD9FE8}"/>
          </ac:grpSpMkLst>
        </pc:grpChg>
      </pc:sldChg>
      <pc:sldChg chg="delSp">
        <pc:chgData name="Jyothi Ampally" userId="S::jyothi.ampally@techroot.academy::cdc306c6-9f09-4f69-94cb-6d49c119ff85" providerId="AD" clId="Web-{1FBF806A-A1BE-245B-5EB5-FB4C65AE6B94}" dt="2024-04-29T09:55:20.855" v="6"/>
        <pc:sldMkLst>
          <pc:docMk/>
          <pc:sldMk cId="1563670448" sldId="332"/>
        </pc:sldMkLst>
        <pc:spChg chg="del topLvl">
          <ac:chgData name="Jyothi Ampally" userId="S::jyothi.ampally@techroot.academy::cdc306c6-9f09-4f69-94cb-6d49c119ff85" providerId="AD" clId="Web-{1FBF806A-A1BE-245B-5EB5-FB4C65AE6B94}" dt="2024-04-29T09:55:20.855" v="6"/>
          <ac:spMkLst>
            <pc:docMk/>
            <pc:sldMk cId="1563670448" sldId="332"/>
            <ac:spMk id="4" creationId="{942AE1C4-966F-8D03-3A49-55E22C3F597F}"/>
          </ac:spMkLst>
        </pc:spChg>
        <pc:grpChg chg="del">
          <ac:chgData name="Jyothi Ampally" userId="S::jyothi.ampally@techroot.academy::cdc306c6-9f09-4f69-94cb-6d49c119ff85" providerId="AD" clId="Web-{1FBF806A-A1BE-245B-5EB5-FB4C65AE6B94}" dt="2024-04-29T09:55:20.855" v="6"/>
          <ac:grpSpMkLst>
            <pc:docMk/>
            <pc:sldMk cId="1563670448" sldId="332"/>
            <ac:grpSpMk id="3" creationId="{40A2C42D-6B42-6E59-4207-29947CB81E08}"/>
          </ac:grpSpMkLst>
        </pc:grpChg>
        <pc:grpChg chg="topLvl">
          <ac:chgData name="Jyothi Ampally" userId="S::jyothi.ampally@techroot.academy::cdc306c6-9f09-4f69-94cb-6d49c119ff85" providerId="AD" clId="Web-{1FBF806A-A1BE-245B-5EB5-FB4C65AE6B94}" dt="2024-04-29T09:55:20.855" v="6"/>
          <ac:grpSpMkLst>
            <pc:docMk/>
            <pc:sldMk cId="1563670448" sldId="332"/>
            <ac:grpSpMk id="5" creationId="{255B8273-92F6-5544-BD6B-80C200CF24A6}"/>
          </ac:grpSpMkLst>
        </pc:grpChg>
      </pc:sldChg>
      <pc:sldChg chg="delSp modSp">
        <pc:chgData name="Jyothi Ampally" userId="S::jyothi.ampally@techroot.academy::cdc306c6-9f09-4f69-94cb-6d49c119ff85" providerId="AD" clId="Web-{1FBF806A-A1BE-245B-5EB5-FB4C65AE6B94}" dt="2024-04-29T09:55:27.074" v="8"/>
        <pc:sldMkLst>
          <pc:docMk/>
          <pc:sldMk cId="1769302918" sldId="333"/>
        </pc:sldMkLst>
        <pc:spChg chg="del mod topLvl">
          <ac:chgData name="Jyothi Ampally" userId="S::jyothi.ampally@techroot.academy::cdc306c6-9f09-4f69-94cb-6d49c119ff85" providerId="AD" clId="Web-{1FBF806A-A1BE-245B-5EB5-FB4C65AE6B94}" dt="2024-04-29T09:55:27.074" v="8"/>
          <ac:spMkLst>
            <pc:docMk/>
            <pc:sldMk cId="1769302918" sldId="333"/>
            <ac:spMk id="5" creationId="{C483A305-FE2A-48A6-E89C-AD3E55633E80}"/>
          </ac:spMkLst>
        </pc:spChg>
        <pc:grpChg chg="del">
          <ac:chgData name="Jyothi Ampally" userId="S::jyothi.ampally@techroot.academy::cdc306c6-9f09-4f69-94cb-6d49c119ff85" providerId="AD" clId="Web-{1FBF806A-A1BE-245B-5EB5-FB4C65AE6B94}" dt="2024-04-29T09:55:27.074" v="8"/>
          <ac:grpSpMkLst>
            <pc:docMk/>
            <pc:sldMk cId="1769302918" sldId="333"/>
            <ac:grpSpMk id="3" creationId="{3E426EA9-1C25-2A96-5178-D923C5568912}"/>
          </ac:grpSpMkLst>
        </pc:grpChg>
        <pc:grpChg chg="topLvl">
          <ac:chgData name="Jyothi Ampally" userId="S::jyothi.ampally@techroot.academy::cdc306c6-9f09-4f69-94cb-6d49c119ff85" providerId="AD" clId="Web-{1FBF806A-A1BE-245B-5EB5-FB4C65AE6B94}" dt="2024-04-29T09:55:27.074" v="8"/>
          <ac:grpSpMkLst>
            <pc:docMk/>
            <pc:sldMk cId="1769302918" sldId="333"/>
            <ac:grpSpMk id="6" creationId="{4F6FA475-2C72-2BF9-CE6F-3871ECDA93DE}"/>
          </ac:grpSpMkLst>
        </pc:grpChg>
      </pc:sldChg>
      <pc:sldChg chg="delSp">
        <pc:chgData name="Jyothi Ampally" userId="S::jyothi.ampally@techroot.academy::cdc306c6-9f09-4f69-94cb-6d49c119ff85" providerId="AD" clId="Web-{1FBF806A-A1BE-245B-5EB5-FB4C65AE6B94}" dt="2024-04-29T09:55:39.746" v="11"/>
        <pc:sldMkLst>
          <pc:docMk/>
          <pc:sldMk cId="3196097576" sldId="334"/>
        </pc:sldMkLst>
        <pc:spChg chg="del topLvl">
          <ac:chgData name="Jyothi Ampally" userId="S::jyothi.ampally@techroot.academy::cdc306c6-9f09-4f69-94cb-6d49c119ff85" providerId="AD" clId="Web-{1FBF806A-A1BE-245B-5EB5-FB4C65AE6B94}" dt="2024-04-29T09:55:39.746" v="11"/>
          <ac:spMkLst>
            <pc:docMk/>
            <pc:sldMk cId="3196097576" sldId="334"/>
            <ac:spMk id="4" creationId="{E516B926-415B-EF1E-4628-3BB86BD6CA85}"/>
          </ac:spMkLst>
        </pc:spChg>
        <pc:grpChg chg="del">
          <ac:chgData name="Jyothi Ampally" userId="S::jyothi.ampally@techroot.academy::cdc306c6-9f09-4f69-94cb-6d49c119ff85" providerId="AD" clId="Web-{1FBF806A-A1BE-245B-5EB5-FB4C65AE6B94}" dt="2024-04-29T09:55:39.746" v="11"/>
          <ac:grpSpMkLst>
            <pc:docMk/>
            <pc:sldMk cId="3196097576" sldId="334"/>
            <ac:grpSpMk id="3" creationId="{DA023C02-F216-4D15-9C56-D34B48B7F5CA}"/>
          </ac:grpSpMkLst>
        </pc:grpChg>
        <pc:grpChg chg="topLvl">
          <ac:chgData name="Jyothi Ampally" userId="S::jyothi.ampally@techroot.academy::cdc306c6-9f09-4f69-94cb-6d49c119ff85" providerId="AD" clId="Web-{1FBF806A-A1BE-245B-5EB5-FB4C65AE6B94}" dt="2024-04-29T09:55:39.746" v="11"/>
          <ac:grpSpMkLst>
            <pc:docMk/>
            <pc:sldMk cId="3196097576" sldId="334"/>
            <ac:grpSpMk id="5" creationId="{BCB0D7BA-B5B2-C4AB-A23C-9D013FB2F520}"/>
          </ac:grpSpMkLst>
        </pc:grpChg>
      </pc:sldChg>
      <pc:sldChg chg="delSp">
        <pc:chgData name="Jyothi Ampally" userId="S::jyothi.ampally@techroot.academy::cdc306c6-9f09-4f69-94cb-6d49c119ff85" providerId="AD" clId="Web-{1FBF806A-A1BE-245B-5EB5-FB4C65AE6B94}" dt="2024-04-29T09:55:30.574" v="9"/>
        <pc:sldMkLst>
          <pc:docMk/>
          <pc:sldMk cId="3346797557" sldId="335"/>
        </pc:sldMkLst>
        <pc:spChg chg="del topLvl">
          <ac:chgData name="Jyothi Ampally" userId="S::jyothi.ampally@techroot.academy::cdc306c6-9f09-4f69-94cb-6d49c119ff85" providerId="AD" clId="Web-{1FBF806A-A1BE-245B-5EB5-FB4C65AE6B94}" dt="2024-04-29T09:55:30.574" v="9"/>
          <ac:spMkLst>
            <pc:docMk/>
            <pc:sldMk cId="3346797557" sldId="335"/>
            <ac:spMk id="6" creationId="{98DC1B59-36FE-FE21-3D62-6B88899F503B}"/>
          </ac:spMkLst>
        </pc:spChg>
        <pc:grpChg chg="del">
          <ac:chgData name="Jyothi Ampally" userId="S::jyothi.ampally@techroot.academy::cdc306c6-9f09-4f69-94cb-6d49c119ff85" providerId="AD" clId="Web-{1FBF806A-A1BE-245B-5EB5-FB4C65AE6B94}" dt="2024-04-29T09:55:30.574" v="9"/>
          <ac:grpSpMkLst>
            <pc:docMk/>
            <pc:sldMk cId="3346797557" sldId="335"/>
            <ac:grpSpMk id="5" creationId="{CEE80BCD-4C88-92C3-31CA-A99F735E4C46}"/>
          </ac:grpSpMkLst>
        </pc:grpChg>
        <pc:grpChg chg="topLvl">
          <ac:chgData name="Jyothi Ampally" userId="S::jyothi.ampally@techroot.academy::cdc306c6-9f09-4f69-94cb-6d49c119ff85" providerId="AD" clId="Web-{1FBF806A-A1BE-245B-5EB5-FB4C65AE6B94}" dt="2024-04-29T09:55:30.574" v="9"/>
          <ac:grpSpMkLst>
            <pc:docMk/>
            <pc:sldMk cId="3346797557" sldId="335"/>
            <ac:grpSpMk id="7" creationId="{5E6DC3BF-3C31-EA92-D88A-9BAD1AD9AA79}"/>
          </ac:grpSpMkLst>
        </pc:grpChg>
      </pc:sldChg>
      <pc:sldChg chg="delSp">
        <pc:chgData name="Jyothi Ampally" userId="S::jyothi.ampally@techroot.academy::cdc306c6-9f09-4f69-94cb-6d49c119ff85" providerId="AD" clId="Web-{1FBF806A-A1BE-245B-5EB5-FB4C65AE6B94}" dt="2024-04-29T09:55:35.746" v="10"/>
        <pc:sldMkLst>
          <pc:docMk/>
          <pc:sldMk cId="2273678572" sldId="336"/>
        </pc:sldMkLst>
        <pc:spChg chg="del topLvl">
          <ac:chgData name="Jyothi Ampally" userId="S::jyothi.ampally@techroot.academy::cdc306c6-9f09-4f69-94cb-6d49c119ff85" providerId="AD" clId="Web-{1FBF806A-A1BE-245B-5EB5-FB4C65AE6B94}" dt="2024-04-29T09:55:35.746" v="10"/>
          <ac:spMkLst>
            <pc:docMk/>
            <pc:sldMk cId="2273678572" sldId="336"/>
            <ac:spMk id="5" creationId="{16D72FA7-B4B1-DFCD-CC75-259185A2F3B9}"/>
          </ac:spMkLst>
        </pc:spChg>
        <pc:grpChg chg="del">
          <ac:chgData name="Jyothi Ampally" userId="S::jyothi.ampally@techroot.academy::cdc306c6-9f09-4f69-94cb-6d49c119ff85" providerId="AD" clId="Web-{1FBF806A-A1BE-245B-5EB5-FB4C65AE6B94}" dt="2024-04-29T09:55:35.746" v="10"/>
          <ac:grpSpMkLst>
            <pc:docMk/>
            <pc:sldMk cId="2273678572" sldId="336"/>
            <ac:grpSpMk id="3" creationId="{0BBA30AF-8503-E968-D70B-D7C8FAE14502}"/>
          </ac:grpSpMkLst>
        </pc:grpChg>
        <pc:grpChg chg="topLvl">
          <ac:chgData name="Jyothi Ampally" userId="S::jyothi.ampally@techroot.academy::cdc306c6-9f09-4f69-94cb-6d49c119ff85" providerId="AD" clId="Web-{1FBF806A-A1BE-245B-5EB5-FB4C65AE6B94}" dt="2024-04-29T09:55:35.746" v="10"/>
          <ac:grpSpMkLst>
            <pc:docMk/>
            <pc:sldMk cId="2273678572" sldId="336"/>
            <ac:grpSpMk id="6" creationId="{861ECD00-3B7B-4DA5-8B47-22045591E21F}"/>
          </ac:grpSpMkLst>
        </pc:grpChg>
      </pc:sldChg>
      <pc:sldChg chg="delSp">
        <pc:chgData name="Jyothi Ampally" userId="S::jyothi.ampally@techroot.academy::cdc306c6-9f09-4f69-94cb-6d49c119ff85" providerId="AD" clId="Web-{1FBF806A-A1BE-245B-5EB5-FB4C65AE6B94}" dt="2024-04-29T09:56:09.824" v="17"/>
        <pc:sldMkLst>
          <pc:docMk/>
          <pc:sldMk cId="2719698135" sldId="337"/>
        </pc:sldMkLst>
        <pc:spChg chg="del topLvl">
          <ac:chgData name="Jyothi Ampally" userId="S::jyothi.ampally@techroot.academy::cdc306c6-9f09-4f69-94cb-6d49c119ff85" providerId="AD" clId="Web-{1FBF806A-A1BE-245B-5EB5-FB4C65AE6B94}" dt="2024-04-29T09:56:09.824" v="17"/>
          <ac:spMkLst>
            <pc:docMk/>
            <pc:sldMk cId="2719698135" sldId="337"/>
            <ac:spMk id="11" creationId="{1F44FF17-5B15-471F-3F04-CE37F099553C}"/>
          </ac:spMkLst>
        </pc:spChg>
        <pc:grpChg chg="del">
          <ac:chgData name="Jyothi Ampally" userId="S::jyothi.ampally@techroot.academy::cdc306c6-9f09-4f69-94cb-6d49c119ff85" providerId="AD" clId="Web-{1FBF806A-A1BE-245B-5EB5-FB4C65AE6B94}" dt="2024-04-29T09:56:09.824" v="17"/>
          <ac:grpSpMkLst>
            <pc:docMk/>
            <pc:sldMk cId="2719698135" sldId="337"/>
            <ac:grpSpMk id="10" creationId="{A8B3018F-7D14-836C-845C-E3FB093D5773}"/>
          </ac:grpSpMkLst>
        </pc:grpChg>
        <pc:grpChg chg="topLvl">
          <ac:chgData name="Jyothi Ampally" userId="S::jyothi.ampally@techroot.academy::cdc306c6-9f09-4f69-94cb-6d49c119ff85" providerId="AD" clId="Web-{1FBF806A-A1BE-245B-5EB5-FB4C65AE6B94}" dt="2024-04-29T09:56:09.824" v="17"/>
          <ac:grpSpMkLst>
            <pc:docMk/>
            <pc:sldMk cId="2719698135" sldId="337"/>
            <ac:grpSpMk id="12" creationId="{B9758F9A-F273-993F-0896-D89B2EEFE887}"/>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4167092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440036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4161451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09585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199267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177871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36808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4655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279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12070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477820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87559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56934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62698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655745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03232" y="2484471"/>
            <a:ext cx="4097318" cy="2130561"/>
          </a:xfrm>
        </p:spPr>
        <p:txBody>
          <a:bodyPr/>
          <a:lstStyle>
            <a:lvl1pPr>
              <a:defRPr sz="405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FCBEF536-489F-C046-89E4-0C15732FD71B}"/>
              </a:ext>
            </a:extLst>
          </p:cNvPr>
          <p:cNvPicPr>
            <a:picLocks noChangeAspect="1"/>
          </p:cNvPicPr>
          <p:nvPr userDrawn="1"/>
        </p:nvPicPr>
        <p:blipFill>
          <a:blip r:embed="rId2"/>
          <a:stretch>
            <a:fillRect/>
          </a:stretch>
        </p:blipFill>
        <p:spPr>
          <a:xfrm>
            <a:off x="190345" y="138820"/>
            <a:ext cx="1776986"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04800" y="448056"/>
            <a:ext cx="8410575" cy="555554"/>
          </a:xfrm>
        </p:spPr>
        <p:txBody>
          <a:bodyPr anchor="t" anchorCtr="0">
            <a:normAutofit/>
          </a:bodyPr>
          <a:lstStyle>
            <a:lvl1pPr>
              <a:defRPr sz="21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333375" y="1460500"/>
            <a:ext cx="3995928" cy="3977640"/>
          </a:xfrm>
        </p:spPr>
        <p:txBody>
          <a:bodyPr vert="horz" lIns="91440" tIns="45720" rIns="91440" bIns="45720" rtlCol="0">
            <a:normAutofit/>
          </a:bodyPr>
          <a:lstStyle>
            <a:lvl1pPr>
              <a:lnSpc>
                <a:spcPct val="100000"/>
              </a:lnSpc>
              <a:defRPr lang="en-US" sz="1050" smtClean="0">
                <a:solidFill>
                  <a:schemeClr val="tx1">
                    <a:lumMod val="75000"/>
                    <a:lumOff val="25000"/>
                  </a:schemeClr>
                </a:solidFill>
              </a:defRPr>
            </a:lvl1pPr>
            <a:lvl2pPr>
              <a:lnSpc>
                <a:spcPct val="100000"/>
              </a:lnSpc>
              <a:defRPr lang="en-US" sz="1050" smtClean="0">
                <a:solidFill>
                  <a:schemeClr val="tx1">
                    <a:lumMod val="75000"/>
                    <a:lumOff val="25000"/>
                  </a:schemeClr>
                </a:solidFill>
              </a:defRPr>
            </a:lvl2pPr>
            <a:lvl3pPr>
              <a:lnSpc>
                <a:spcPct val="100000"/>
              </a:lnSpc>
              <a:defRPr lang="en-US" sz="1050" smtClean="0">
                <a:solidFill>
                  <a:schemeClr val="tx1">
                    <a:lumMod val="75000"/>
                    <a:lumOff val="25000"/>
                  </a:schemeClr>
                </a:solidFill>
              </a:defRPr>
            </a:lvl3pPr>
            <a:lvl4pPr>
              <a:lnSpc>
                <a:spcPct val="100000"/>
              </a:lnSpc>
              <a:defRPr lang="en-US" sz="1050" smtClean="0">
                <a:solidFill>
                  <a:schemeClr val="tx1">
                    <a:lumMod val="75000"/>
                    <a:lumOff val="25000"/>
                  </a:schemeClr>
                </a:solidFill>
              </a:defRPr>
            </a:lvl4pPr>
            <a:lvl5pPr>
              <a:lnSpc>
                <a:spcPct val="100000"/>
              </a:lnSpc>
              <a:defRPr lang="en-US" sz="105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9" name="Straight Connector 8">
            <a:extLst>
              <a:ext uri="{FF2B5EF4-FFF2-40B4-BE49-F238E27FC236}">
                <a16:creationId xmlns:a16="http://schemas.microsoft.com/office/drawing/2014/main" id="{6C12209E-8E76-B442-B030-6BD76BB7563A}"/>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4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37947"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n-lt"/>
              </a:defRPr>
            </a:lvl1pPr>
            <a:lvl2pPr>
              <a:defRPr lang="en-US" sz="900" dirty="0" smtClean="0">
                <a:solidFill>
                  <a:schemeClr val="tx1">
                    <a:lumMod val="75000"/>
                    <a:lumOff val="25000"/>
                  </a:schemeClr>
                </a:solidFill>
                <a:latin typeface="+mn-lt"/>
              </a:defRPr>
            </a:lvl2pPr>
            <a:lvl3pPr>
              <a:defRPr lang="en-US" sz="900" dirty="0" smtClean="0">
                <a:solidFill>
                  <a:schemeClr val="tx1">
                    <a:lumMod val="75000"/>
                    <a:lumOff val="25000"/>
                  </a:schemeClr>
                </a:solidFill>
                <a:latin typeface="+mn-lt"/>
              </a:defRPr>
            </a:lvl3pPr>
            <a:lvl4pPr>
              <a:defRPr lang="en-US" sz="900" dirty="0" smtClean="0">
                <a:solidFill>
                  <a:schemeClr val="tx1">
                    <a:lumMod val="75000"/>
                    <a:lumOff val="25000"/>
                  </a:schemeClr>
                </a:solidFill>
                <a:latin typeface="+mn-lt"/>
              </a:defRPr>
            </a:lvl4pPr>
            <a:lvl5pPr>
              <a:defRPr lang="en-US" sz="900" dirty="0">
                <a:solidFill>
                  <a:schemeClr val="tx1">
                    <a:lumMod val="75000"/>
                    <a:lumOff val="25000"/>
                  </a:schemeClr>
                </a:solidFill>
                <a:latin typeface="+mn-lt"/>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cxnSp>
        <p:nvCxnSpPr>
          <p:cNvPr id="3" name="Straight Connector 2">
            <a:extLst>
              <a:ext uri="{FF2B5EF4-FFF2-40B4-BE49-F238E27FC236}">
                <a16:creationId xmlns:a16="http://schemas.microsoft.com/office/drawing/2014/main" id="{9DCD3EE7-B67C-4541-A9DA-51688552CF86}"/>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1F76A8-6DB7-48E4-957A-9BF0C69BD4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375" y="430609"/>
            <a:ext cx="5247513" cy="640080"/>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314325" y="1447800"/>
            <a:ext cx="3995928"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685800" rtl="0" eaLnBrk="1" latinLnBrk="0" hangingPunct="1">
        <a:spcBef>
          <a:spcPct val="0"/>
        </a:spcBef>
        <a:buNone/>
        <a:defRPr sz="2100" kern="1200">
          <a:solidFill>
            <a:schemeClr val="tx1"/>
          </a:solidFill>
          <a:latin typeface="+mn-lt"/>
          <a:ea typeface="+mj-ea"/>
          <a:cs typeface="+mj-cs"/>
        </a:defRPr>
      </a:lvl1pPr>
    </p:titleStyle>
    <p:body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88" userDrawn="1">
          <p15:clr>
            <a:srgbClr val="F26B43"/>
          </p15:clr>
        </p15:guide>
        <p15:guide id="2" pos="252" userDrawn="1">
          <p15:clr>
            <a:srgbClr val="F26B43"/>
          </p15:clr>
        </p15:guide>
        <p15:guide id="3" pos="549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27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loud computing illustration by Alex Kiselev on Dribbble">
            <a:extLst>
              <a:ext uri="{FF2B5EF4-FFF2-40B4-BE49-F238E27FC236}">
                <a16:creationId xmlns:a16="http://schemas.microsoft.com/office/drawing/2014/main" id="{3354FD9C-395D-F862-1289-D2B74440B1C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l="14921" t="6751" r="13824" b="7357"/>
          <a:stretch/>
        </p:blipFill>
        <p:spPr bwMode="auto">
          <a:xfrm>
            <a:off x="4406538" y="1787218"/>
            <a:ext cx="4521920" cy="40879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A369366E-5591-2A4E-80C1-0ED941C6FF4A}"/>
              </a:ext>
            </a:extLst>
          </p:cNvPr>
          <p:cNvSpPr>
            <a:spLocks noGrp="1"/>
          </p:cNvSpPr>
          <p:nvPr>
            <p:ph type="title"/>
          </p:nvPr>
        </p:nvSpPr>
        <p:spPr>
          <a:xfrm>
            <a:off x="712386" y="1705429"/>
            <a:ext cx="5816710" cy="1321355"/>
          </a:xfrm>
        </p:spPr>
        <p:txBody>
          <a:bodyPr>
            <a:noAutofit/>
          </a:bodyPr>
          <a:lstStyle/>
          <a:p>
            <a:r>
              <a:rPr lang="en-US" dirty="0"/>
              <a:t>Security in Cloud</a:t>
            </a:r>
          </a:p>
        </p:txBody>
      </p:sp>
      <p:sp>
        <p:nvSpPr>
          <p:cNvPr id="8" name="TextBox 7">
            <a:extLst>
              <a:ext uri="{FF2B5EF4-FFF2-40B4-BE49-F238E27FC236}">
                <a16:creationId xmlns:a16="http://schemas.microsoft.com/office/drawing/2014/main" id="{1101C0B2-F53E-7D11-6BCF-D711C0AD2DEB}"/>
              </a:ext>
            </a:extLst>
          </p:cNvPr>
          <p:cNvSpPr txBox="1"/>
          <p:nvPr/>
        </p:nvSpPr>
        <p:spPr>
          <a:xfrm>
            <a:off x="1797737" y="2366106"/>
            <a:ext cx="4573166" cy="553998"/>
          </a:xfrm>
          <a:prstGeom prst="rect">
            <a:avLst/>
          </a:prstGeom>
          <a:noFill/>
        </p:spPr>
        <p:txBody>
          <a:bodyPr wrap="square">
            <a:spAutoFit/>
          </a:bodyPr>
          <a:lstStyle/>
          <a:p>
            <a:r>
              <a:rPr lang="en-US" sz="1500" dirty="0">
                <a:solidFill>
                  <a:schemeClr val="bg1">
                    <a:lumMod val="50000"/>
                  </a:schemeClr>
                </a:solidFill>
              </a:rPr>
              <a:t>Understanding Cloud Security</a:t>
            </a:r>
          </a:p>
          <a:p>
            <a:r>
              <a:rPr lang="en-US" sz="1500" dirty="0">
                <a:solidFill>
                  <a:schemeClr val="bg1">
                    <a:lumMod val="50000"/>
                  </a:schemeClr>
                </a:solidFill>
              </a:rPr>
              <a:t>	Best Practices in Business</a:t>
            </a:r>
            <a:endParaRPr lang="en-IN" sz="1500" dirty="0">
              <a:solidFill>
                <a:schemeClr val="bg1">
                  <a:lumMod val="50000"/>
                </a:schemeClr>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180636" cy="640080"/>
          </a:xfrm>
        </p:spPr>
        <p:txBody>
          <a:bodyPr>
            <a:normAutofit/>
          </a:bodyPr>
          <a:lstStyle/>
          <a:p>
            <a:r>
              <a:rPr lang="en-US" sz="2400" spc="-10" dirty="0"/>
              <a:t>Network Security</a:t>
            </a:r>
            <a:endParaRPr lang="en-US" dirty="0"/>
          </a:p>
        </p:txBody>
      </p:sp>
      <p:sp>
        <p:nvSpPr>
          <p:cNvPr id="8" name="TextBox 7">
            <a:extLst>
              <a:ext uri="{FF2B5EF4-FFF2-40B4-BE49-F238E27FC236}">
                <a16:creationId xmlns:a16="http://schemas.microsoft.com/office/drawing/2014/main" id="{D5274120-97C5-33B8-ECDA-0356B7BA0A84}"/>
              </a:ext>
            </a:extLst>
          </p:cNvPr>
          <p:cNvSpPr txBox="1"/>
          <p:nvPr/>
        </p:nvSpPr>
        <p:spPr>
          <a:xfrm>
            <a:off x="748938" y="1811171"/>
            <a:ext cx="4493622" cy="2913618"/>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Implement network security measures, such as firewalls, intrusion detection systems (IDS), and intrusion prevention systems (IPS).</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Segregate and isolate different parts of the network to minimize the impact of a potential breach.</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Regularly monitor network traffic and analyze logs for any signs of suspicious activity.</a:t>
            </a:r>
          </a:p>
        </p:txBody>
      </p:sp>
      <p:pic>
        <p:nvPicPr>
          <p:cNvPr id="4098" name="Picture 2" descr="Download Cybersecurity Lock Encryption Royalty-Free Vector Graphic - Pixabay">
            <a:extLst>
              <a:ext uri="{FF2B5EF4-FFF2-40B4-BE49-F238E27FC236}">
                <a16:creationId xmlns:a16="http://schemas.microsoft.com/office/drawing/2014/main" id="{E0A7CC83-3910-6718-3A69-02DB138BFA5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1586" y="1814576"/>
            <a:ext cx="2903476" cy="29102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CB0D7BA-B5B2-C4AB-A23C-9D013FB2F520}"/>
              </a:ext>
            </a:extLst>
          </p:cNvPr>
          <p:cNvGrpSpPr/>
          <p:nvPr/>
        </p:nvGrpSpPr>
        <p:grpSpPr>
          <a:xfrm>
            <a:off x="8715375" y="2316480"/>
            <a:ext cx="277000" cy="3755790"/>
            <a:chOff x="8715375" y="2297975"/>
            <a:chExt cx="277000" cy="3755790"/>
          </a:xfrm>
          <a:solidFill>
            <a:srgbClr val="B7472A"/>
          </a:solidFill>
        </p:grpSpPr>
        <p:sp>
          <p:nvSpPr>
            <p:cNvPr id="6" name="TextBox 5">
              <a:extLst>
                <a:ext uri="{FF2B5EF4-FFF2-40B4-BE49-F238E27FC236}">
                  <a16:creationId xmlns:a16="http://schemas.microsoft.com/office/drawing/2014/main" id="{9A52F51D-0513-3912-24A3-C9F263E94AEF}"/>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7" name="TextBox 6">
              <a:extLst>
                <a:ext uri="{FF2B5EF4-FFF2-40B4-BE49-F238E27FC236}">
                  <a16:creationId xmlns:a16="http://schemas.microsoft.com/office/drawing/2014/main" id="{3663B921-D553-541C-42AB-0688E5558B07}"/>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19609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US" sz="2400" spc="-10" dirty="0"/>
              <a:t>Best Practices for Cloud Security</a:t>
            </a:r>
            <a:endParaRPr lang="en-IN" sz="2400" spc="-10"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22654"/>
            <a:ext cx="4158436" cy="364997"/>
          </a:xfrm>
          <a:prstGeom prst="rect">
            <a:avLst/>
          </a:prstGeom>
          <a:noFill/>
          <a:ln>
            <a:noFill/>
          </a:ln>
        </p:spPr>
        <p:txBody>
          <a:bodyPr vert="horz" lIns="68580" tIns="34290" rIns="68580" bIns="3429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400" b="1" spc="-4" dirty="0">
                <a:solidFill>
                  <a:schemeClr val="tx1"/>
                </a:solidFill>
                <a:latin typeface="Segoe UI (Body)"/>
                <a:cs typeface="Arial"/>
              </a:rPr>
              <a:t>1. Strong Authentication and Access Control</a:t>
            </a:r>
            <a:endParaRPr lang="en-US" sz="14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548" y="1787651"/>
            <a:ext cx="6993972" cy="1779974"/>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Implementing strong authentication mechanisms, such as multi-factor authentication (MFA), helps ensure that only authorized individuals can access sensitive data and systems. </a:t>
            </a:r>
          </a:p>
          <a:p>
            <a:pPr marL="122873">
              <a:spcBef>
                <a:spcPts val="236"/>
              </a:spcBef>
              <a:buClr>
                <a:srgbClr val="0000FF"/>
              </a:buClr>
              <a:tabLst>
                <a:tab pos="218599" algn="l"/>
              </a:tabLst>
            </a:pPr>
            <a:r>
              <a:rPr lang="en-US" spc="-4" dirty="0">
                <a:latin typeface="Segoe UI (Body)"/>
                <a:cs typeface="Arial"/>
              </a:rPr>
              <a:t>Additionally, businesses should regularly review and update access controls to align with their evolving security requirements and employee roles.</a:t>
            </a:r>
          </a:p>
        </p:txBody>
      </p:sp>
      <p:sp>
        <p:nvSpPr>
          <p:cNvPr id="3" name="Content Placeholder 17">
            <a:extLst>
              <a:ext uri="{FF2B5EF4-FFF2-40B4-BE49-F238E27FC236}">
                <a16:creationId xmlns:a16="http://schemas.microsoft.com/office/drawing/2014/main" id="{6C6B73CA-1338-6A73-0D70-6712E26E69D3}"/>
              </a:ext>
            </a:extLst>
          </p:cNvPr>
          <p:cNvSpPr txBox="1">
            <a:spLocks/>
          </p:cNvSpPr>
          <p:nvPr/>
        </p:nvSpPr>
        <p:spPr>
          <a:xfrm>
            <a:off x="1101541" y="3903861"/>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400" b="1" spc="-4" dirty="0">
                <a:solidFill>
                  <a:schemeClr val="tx1"/>
                </a:solidFill>
                <a:latin typeface="Segoe UI (Body)"/>
                <a:cs typeface="Arial"/>
              </a:rPr>
              <a:t>2. Data Encryption and Privacy</a:t>
            </a:r>
            <a:endParaRPr lang="en-US" sz="1400" b="1" dirty="0">
              <a:solidFill>
                <a:schemeClr val="tx1"/>
              </a:solidFill>
              <a:cs typeface="Segoe UI Semibold"/>
            </a:endParaRPr>
          </a:p>
        </p:txBody>
      </p:sp>
      <p:sp>
        <p:nvSpPr>
          <p:cNvPr id="4" name="TextBox 3">
            <a:extLst>
              <a:ext uri="{FF2B5EF4-FFF2-40B4-BE49-F238E27FC236}">
                <a16:creationId xmlns:a16="http://schemas.microsoft.com/office/drawing/2014/main" id="{54F1F08D-C3BC-683E-D42B-28E0C2AFE596}"/>
              </a:ext>
            </a:extLst>
          </p:cNvPr>
          <p:cNvSpPr txBox="1"/>
          <p:nvPr/>
        </p:nvSpPr>
        <p:spPr>
          <a:xfrm>
            <a:off x="1357548" y="4239053"/>
            <a:ext cx="6993972" cy="1779974"/>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Implementing strong authentication mechanisms, such as multi-factor authentication (MFA), helps ensure that only authorized individuals can access sensitive data and systems. </a:t>
            </a:r>
          </a:p>
          <a:p>
            <a:pPr marL="122873">
              <a:spcBef>
                <a:spcPts val="236"/>
              </a:spcBef>
              <a:buClr>
                <a:srgbClr val="0000FF"/>
              </a:buClr>
              <a:tabLst>
                <a:tab pos="218599" algn="l"/>
              </a:tabLst>
            </a:pPr>
            <a:r>
              <a:rPr lang="en-US" spc="-4" dirty="0">
                <a:latin typeface="Segoe UI (Body)"/>
                <a:cs typeface="Arial"/>
              </a:rPr>
              <a:t>Additionally, businesses should regularly review and update access controls to align with their evolving security requirements and employee roles.</a:t>
            </a:r>
          </a:p>
        </p:txBody>
      </p:sp>
      <p:grpSp>
        <p:nvGrpSpPr>
          <p:cNvPr id="7" name="Group 6">
            <a:extLst>
              <a:ext uri="{FF2B5EF4-FFF2-40B4-BE49-F238E27FC236}">
                <a16:creationId xmlns:a16="http://schemas.microsoft.com/office/drawing/2014/main" id="{9FAE66EC-4578-4DF4-B5E9-7476E444FE61}"/>
              </a:ext>
            </a:extLst>
          </p:cNvPr>
          <p:cNvGrpSpPr/>
          <p:nvPr/>
        </p:nvGrpSpPr>
        <p:grpSpPr>
          <a:xfrm>
            <a:off x="8715375" y="2316480"/>
            <a:ext cx="277000" cy="3755790"/>
            <a:chOff x="8715375" y="2297975"/>
            <a:chExt cx="277000" cy="3755790"/>
          </a:xfrm>
          <a:solidFill>
            <a:srgbClr val="B7472A"/>
          </a:solidFill>
        </p:grpSpPr>
        <p:sp>
          <p:nvSpPr>
            <p:cNvPr id="9" name="TextBox 8">
              <a:extLst>
                <a:ext uri="{FF2B5EF4-FFF2-40B4-BE49-F238E27FC236}">
                  <a16:creationId xmlns:a16="http://schemas.microsoft.com/office/drawing/2014/main" id="{23833CDD-E5CF-E918-9927-FDF5A0D7CD26}"/>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0" name="TextBox 9">
              <a:extLst>
                <a:ext uri="{FF2B5EF4-FFF2-40B4-BE49-F238E27FC236}">
                  <a16:creationId xmlns:a16="http://schemas.microsoft.com/office/drawing/2014/main" id="{A9B2617B-FE50-18E5-E0F4-D369141F2416}"/>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75750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US" sz="2400" spc="-10" dirty="0"/>
              <a:t>Best Practices for Cloud Security</a:t>
            </a:r>
            <a:endParaRPr lang="en-IN" sz="2400" spc="-10"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4158436" cy="364997"/>
          </a:xfrm>
          <a:prstGeom prst="rect">
            <a:avLst/>
          </a:prstGeom>
          <a:noFill/>
          <a:ln>
            <a:noFill/>
          </a:ln>
        </p:spPr>
        <p:txBody>
          <a:bodyPr vert="horz" lIns="68580" tIns="34290" rIns="68580" bIns="3429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400" b="1" spc="-4" dirty="0">
                <a:solidFill>
                  <a:schemeClr val="tx1"/>
                </a:solidFill>
                <a:latin typeface="Segoe UI (Body)"/>
                <a:cs typeface="Arial"/>
              </a:rPr>
              <a:t>3. Regular Data Backups</a:t>
            </a:r>
            <a:endParaRPr lang="en-US" sz="14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548" y="1787651"/>
            <a:ext cx="6993972" cy="1477328"/>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Encrypting sensitive data both in transit and at rest provides an extra layer of protection against unauthorized access. Utilizing encryption technologies, such as SSL/TLS protocols for data in transit and robust encryption algorithms for data at rest, helps safeguard data confidentiality and integrity.</a:t>
            </a:r>
          </a:p>
        </p:txBody>
      </p:sp>
      <p:sp>
        <p:nvSpPr>
          <p:cNvPr id="3" name="Content Placeholder 17">
            <a:extLst>
              <a:ext uri="{FF2B5EF4-FFF2-40B4-BE49-F238E27FC236}">
                <a16:creationId xmlns:a16="http://schemas.microsoft.com/office/drawing/2014/main" id="{6C6B73CA-1338-6A73-0D70-6712E26E69D3}"/>
              </a:ext>
            </a:extLst>
          </p:cNvPr>
          <p:cNvSpPr txBox="1">
            <a:spLocks/>
          </p:cNvSpPr>
          <p:nvPr/>
        </p:nvSpPr>
        <p:spPr>
          <a:xfrm>
            <a:off x="1101541" y="3903339"/>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400" b="1" spc="-4" dirty="0">
                <a:solidFill>
                  <a:schemeClr val="tx1"/>
                </a:solidFill>
                <a:latin typeface="Segoe UI (Body)"/>
                <a:cs typeface="Arial"/>
              </a:rPr>
              <a:t>4. Monitoring and Auditing</a:t>
            </a:r>
            <a:endParaRPr lang="en-US" sz="1400" b="1" dirty="0">
              <a:solidFill>
                <a:schemeClr val="tx1"/>
              </a:solidFill>
              <a:cs typeface="Segoe UI Semibold"/>
            </a:endParaRPr>
          </a:p>
        </p:txBody>
      </p:sp>
      <p:sp>
        <p:nvSpPr>
          <p:cNvPr id="4" name="TextBox 3">
            <a:extLst>
              <a:ext uri="{FF2B5EF4-FFF2-40B4-BE49-F238E27FC236}">
                <a16:creationId xmlns:a16="http://schemas.microsoft.com/office/drawing/2014/main" id="{54F1F08D-C3BC-683E-D42B-28E0C2AFE596}"/>
              </a:ext>
            </a:extLst>
          </p:cNvPr>
          <p:cNvSpPr txBox="1"/>
          <p:nvPr/>
        </p:nvSpPr>
        <p:spPr>
          <a:xfrm>
            <a:off x="1357548" y="4239053"/>
            <a:ext cx="6993972" cy="1477328"/>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Implementing strong authentication mechanisms, such as multi-factor authentication (MFA), helps ensure that only authorized individuals can access sensitive data and systems. Additionally, businesses should regularly review and update access controls to align with their evolving security requirements and employee roles.</a:t>
            </a:r>
          </a:p>
        </p:txBody>
      </p:sp>
      <p:grpSp>
        <p:nvGrpSpPr>
          <p:cNvPr id="7" name="Group 6">
            <a:extLst>
              <a:ext uri="{FF2B5EF4-FFF2-40B4-BE49-F238E27FC236}">
                <a16:creationId xmlns:a16="http://schemas.microsoft.com/office/drawing/2014/main" id="{3C2CD793-FB52-41A6-5EE9-60FFD55F356B}"/>
              </a:ext>
            </a:extLst>
          </p:cNvPr>
          <p:cNvGrpSpPr/>
          <p:nvPr/>
        </p:nvGrpSpPr>
        <p:grpSpPr>
          <a:xfrm>
            <a:off x="8715375" y="2316480"/>
            <a:ext cx="277000" cy="3755790"/>
            <a:chOff x="8715375" y="2297975"/>
            <a:chExt cx="277000" cy="3755790"/>
          </a:xfrm>
          <a:solidFill>
            <a:srgbClr val="B7472A"/>
          </a:solidFill>
        </p:grpSpPr>
        <p:sp>
          <p:nvSpPr>
            <p:cNvPr id="9" name="TextBox 8">
              <a:extLst>
                <a:ext uri="{FF2B5EF4-FFF2-40B4-BE49-F238E27FC236}">
                  <a16:creationId xmlns:a16="http://schemas.microsoft.com/office/drawing/2014/main" id="{9455D912-4A4B-6A06-FF8C-95A7E8640C9C}"/>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0" name="TextBox 9">
              <a:extLst>
                <a:ext uri="{FF2B5EF4-FFF2-40B4-BE49-F238E27FC236}">
                  <a16:creationId xmlns:a16="http://schemas.microsoft.com/office/drawing/2014/main" id="{8A64E2DA-E0A0-85E8-E911-04B3AD394C75}"/>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28873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US" sz="2400" spc="-10" dirty="0"/>
              <a:t>Best Practices for Cloud Security</a:t>
            </a:r>
            <a:endParaRPr lang="en-IN" sz="2400" spc="-10"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4158436" cy="364997"/>
          </a:xfrm>
          <a:prstGeom prst="rect">
            <a:avLst/>
          </a:prstGeom>
          <a:noFill/>
          <a:ln>
            <a:noFill/>
          </a:ln>
        </p:spPr>
        <p:txBody>
          <a:bodyPr vert="horz" lIns="68580" tIns="34290" rIns="68580" bIns="3429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400" b="1" spc="-4" dirty="0">
                <a:solidFill>
                  <a:schemeClr val="tx1"/>
                </a:solidFill>
                <a:latin typeface="Segoe UI (Body)"/>
                <a:cs typeface="Arial"/>
              </a:rPr>
              <a:t>5. Employee Training and Awareness</a:t>
            </a:r>
            <a:endParaRPr lang="en-US" sz="14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548" y="1787651"/>
            <a:ext cx="6993972" cy="1477328"/>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Employees play a significant role in maintaining cloud security. It is crucial to provide comprehensive training and awareness programs to educate employees about security best practices, the importance of data protection, and how to recognize and report potential security threats.</a:t>
            </a:r>
          </a:p>
        </p:txBody>
      </p:sp>
      <p:sp>
        <p:nvSpPr>
          <p:cNvPr id="3" name="Content Placeholder 17">
            <a:extLst>
              <a:ext uri="{FF2B5EF4-FFF2-40B4-BE49-F238E27FC236}">
                <a16:creationId xmlns:a16="http://schemas.microsoft.com/office/drawing/2014/main" id="{6C6B73CA-1338-6A73-0D70-6712E26E69D3}"/>
              </a:ext>
            </a:extLst>
          </p:cNvPr>
          <p:cNvSpPr txBox="1">
            <a:spLocks/>
          </p:cNvSpPr>
          <p:nvPr/>
        </p:nvSpPr>
        <p:spPr>
          <a:xfrm>
            <a:off x="1101541" y="3903339"/>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400" b="1" spc="-4" dirty="0">
                <a:solidFill>
                  <a:schemeClr val="tx1"/>
                </a:solidFill>
                <a:latin typeface="Segoe UI (Body)"/>
                <a:cs typeface="Arial"/>
              </a:rPr>
              <a:t>6. Incident Response and Recovery</a:t>
            </a:r>
            <a:endParaRPr lang="en-US" sz="1400" b="1" dirty="0">
              <a:solidFill>
                <a:schemeClr val="tx1"/>
              </a:solidFill>
              <a:cs typeface="Segoe UI Semibold"/>
            </a:endParaRPr>
          </a:p>
        </p:txBody>
      </p:sp>
      <p:sp>
        <p:nvSpPr>
          <p:cNvPr id="4" name="TextBox 3">
            <a:extLst>
              <a:ext uri="{FF2B5EF4-FFF2-40B4-BE49-F238E27FC236}">
                <a16:creationId xmlns:a16="http://schemas.microsoft.com/office/drawing/2014/main" id="{54F1F08D-C3BC-683E-D42B-28E0C2AFE596}"/>
              </a:ext>
            </a:extLst>
          </p:cNvPr>
          <p:cNvSpPr txBox="1"/>
          <p:nvPr/>
        </p:nvSpPr>
        <p:spPr>
          <a:xfrm>
            <a:off x="1357548" y="4239053"/>
            <a:ext cx="6993972" cy="1754326"/>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Having a well-defined incident response plan is essential for minimizing the impact of security incidents. This plan should include clear procedures for reporting, containment, eradication, and recovery. Regularly testing the incident response plan through simulations and tabletop exercises ensures its effectiveness during real incidents.</a:t>
            </a:r>
          </a:p>
        </p:txBody>
      </p:sp>
      <p:grpSp>
        <p:nvGrpSpPr>
          <p:cNvPr id="7" name="Group 6">
            <a:extLst>
              <a:ext uri="{FF2B5EF4-FFF2-40B4-BE49-F238E27FC236}">
                <a16:creationId xmlns:a16="http://schemas.microsoft.com/office/drawing/2014/main" id="{95A5E1F3-5BD3-FBE3-F8B8-1905B8913FE5}"/>
              </a:ext>
            </a:extLst>
          </p:cNvPr>
          <p:cNvGrpSpPr/>
          <p:nvPr/>
        </p:nvGrpSpPr>
        <p:grpSpPr>
          <a:xfrm>
            <a:off x="8715375" y="2316480"/>
            <a:ext cx="277000" cy="3755790"/>
            <a:chOff x="8715375" y="2297975"/>
            <a:chExt cx="277000" cy="3755790"/>
          </a:xfrm>
          <a:solidFill>
            <a:srgbClr val="B7472A"/>
          </a:solidFill>
        </p:grpSpPr>
        <p:sp>
          <p:nvSpPr>
            <p:cNvPr id="9" name="TextBox 8">
              <a:extLst>
                <a:ext uri="{FF2B5EF4-FFF2-40B4-BE49-F238E27FC236}">
                  <a16:creationId xmlns:a16="http://schemas.microsoft.com/office/drawing/2014/main" id="{F8AF68E7-C5A4-AF7D-3171-E5B3C2BDDE86}"/>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0" name="TextBox 9">
              <a:extLst>
                <a:ext uri="{FF2B5EF4-FFF2-40B4-BE49-F238E27FC236}">
                  <a16:creationId xmlns:a16="http://schemas.microsoft.com/office/drawing/2014/main" id="{4DD3F015-F18C-CE35-2AA3-306EBB5DF444}"/>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68430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Conclusion</a:t>
            </a:r>
          </a:p>
        </p:txBody>
      </p:sp>
      <p:sp>
        <p:nvSpPr>
          <p:cNvPr id="8" name="TextBox 7">
            <a:extLst>
              <a:ext uri="{FF2B5EF4-FFF2-40B4-BE49-F238E27FC236}">
                <a16:creationId xmlns:a16="http://schemas.microsoft.com/office/drawing/2014/main" id="{D5274120-97C5-33B8-ECDA-0356B7BA0A84}"/>
              </a:ext>
            </a:extLst>
          </p:cNvPr>
          <p:cNvSpPr txBox="1"/>
          <p:nvPr/>
        </p:nvSpPr>
        <p:spPr>
          <a:xfrm>
            <a:off x="674578" y="1498940"/>
            <a:ext cx="7794843" cy="4581062"/>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Cloud security best practices are essential for ensuring the integrity, confidentiality, and availability of data and resources in cloud computing environments.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By implementing robust identity and access management, data encryption, network security measures, and secure development practices, organizations can mitigate risks and protect their cloud-based assets.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Continuous monitoring, incident response planning, and adherence to compliance regulations further strengthen cloud security.</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Organizations should prioritize employee training and create a security-conscious culture to combat evolving security threats.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Cloud security is an ongoing process that requires regular evaluation, updates, and collaboration with reputable cloud providers.</a:t>
            </a:r>
          </a:p>
        </p:txBody>
      </p:sp>
      <p:grpSp>
        <p:nvGrpSpPr>
          <p:cNvPr id="11" name="Group 10">
            <a:extLst>
              <a:ext uri="{FF2B5EF4-FFF2-40B4-BE49-F238E27FC236}">
                <a16:creationId xmlns:a16="http://schemas.microsoft.com/office/drawing/2014/main" id="{43ED7C11-C2C8-E754-99BA-FBFCD4368066}"/>
              </a:ext>
            </a:extLst>
          </p:cNvPr>
          <p:cNvGrpSpPr/>
          <p:nvPr/>
        </p:nvGrpSpPr>
        <p:grpSpPr>
          <a:xfrm>
            <a:off x="8715375" y="2316480"/>
            <a:ext cx="277000" cy="3755790"/>
            <a:chOff x="8715375" y="2297975"/>
            <a:chExt cx="277000" cy="3755790"/>
          </a:xfrm>
          <a:solidFill>
            <a:srgbClr val="B7472A"/>
          </a:solidFill>
        </p:grpSpPr>
        <p:sp>
          <p:nvSpPr>
            <p:cNvPr id="12" name="TextBox 11">
              <a:extLst>
                <a:ext uri="{FF2B5EF4-FFF2-40B4-BE49-F238E27FC236}">
                  <a16:creationId xmlns:a16="http://schemas.microsoft.com/office/drawing/2014/main" id="{DA9F1637-438B-490C-4BA6-A2CA96AACDE4}"/>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3" name="TextBox 12">
              <a:extLst>
                <a:ext uri="{FF2B5EF4-FFF2-40B4-BE49-F238E27FC236}">
                  <a16:creationId xmlns:a16="http://schemas.microsoft.com/office/drawing/2014/main" id="{5E36174F-1A30-D508-92F5-FA9737D8C6E1}"/>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051986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Remember</a:t>
            </a:r>
          </a:p>
        </p:txBody>
      </p:sp>
      <p:sp>
        <p:nvSpPr>
          <p:cNvPr id="8" name="TextBox 7">
            <a:extLst>
              <a:ext uri="{FF2B5EF4-FFF2-40B4-BE49-F238E27FC236}">
                <a16:creationId xmlns:a16="http://schemas.microsoft.com/office/drawing/2014/main" id="{D5274120-97C5-33B8-ECDA-0356B7BA0A84}"/>
              </a:ext>
            </a:extLst>
          </p:cNvPr>
          <p:cNvSpPr txBox="1"/>
          <p:nvPr/>
        </p:nvSpPr>
        <p:spPr>
          <a:xfrm>
            <a:off x="674578" y="1498940"/>
            <a:ext cx="7794843" cy="456215"/>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endParaRPr lang="en-US" spc="-4" dirty="0">
              <a:latin typeface="Segoe UI (Body)"/>
              <a:cs typeface="Arial"/>
            </a:endParaRPr>
          </a:p>
        </p:txBody>
      </p:sp>
      <p:sp>
        <p:nvSpPr>
          <p:cNvPr id="9" name="TextBox 8">
            <a:extLst>
              <a:ext uri="{FF2B5EF4-FFF2-40B4-BE49-F238E27FC236}">
                <a16:creationId xmlns:a16="http://schemas.microsoft.com/office/drawing/2014/main" id="{1B80EE33-2979-B0A2-A3C6-891DE056623C}"/>
              </a:ext>
            </a:extLst>
          </p:cNvPr>
          <p:cNvSpPr txBox="1"/>
          <p:nvPr/>
        </p:nvSpPr>
        <p:spPr>
          <a:xfrm>
            <a:off x="674577" y="1358576"/>
            <a:ext cx="7794843" cy="5052986"/>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Implement strong identity and access management controls to restrict unauthorized access.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Encrypt sensitive data at rest and in transit using robust encryption algorithms.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Employ network security measures such as firewalls and intrusion detection systems.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Follow secure development practices to minimize vulnerabilities in cloud applications.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Evaluate cloud providers based on their security practices and certifications.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Conduct employee training programs to foster a security-conscious culture.</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Implement continuous monitoring and stay updated on emerging threats.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Comply with relevant data protection regulations and consider data residency requirements.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z="1600" spc="-4" dirty="0">
                <a:latin typeface="Segoe UI (Body)"/>
                <a:cs typeface="Arial"/>
              </a:rPr>
              <a:t>Regularly review and update security measures to address evolving threats.</a:t>
            </a:r>
          </a:p>
        </p:txBody>
      </p:sp>
      <p:grpSp>
        <p:nvGrpSpPr>
          <p:cNvPr id="12" name="Group 11">
            <a:extLst>
              <a:ext uri="{FF2B5EF4-FFF2-40B4-BE49-F238E27FC236}">
                <a16:creationId xmlns:a16="http://schemas.microsoft.com/office/drawing/2014/main" id="{B9758F9A-F273-993F-0896-D89B2EEFE887}"/>
              </a:ext>
            </a:extLst>
          </p:cNvPr>
          <p:cNvGrpSpPr/>
          <p:nvPr/>
        </p:nvGrpSpPr>
        <p:grpSpPr>
          <a:xfrm>
            <a:off x="8715375" y="2316480"/>
            <a:ext cx="277000" cy="3755790"/>
            <a:chOff x="8715375" y="2297975"/>
            <a:chExt cx="277000" cy="3755790"/>
          </a:xfrm>
          <a:solidFill>
            <a:srgbClr val="B7472A"/>
          </a:solidFill>
        </p:grpSpPr>
        <p:sp>
          <p:nvSpPr>
            <p:cNvPr id="13" name="TextBox 12">
              <a:extLst>
                <a:ext uri="{FF2B5EF4-FFF2-40B4-BE49-F238E27FC236}">
                  <a16:creationId xmlns:a16="http://schemas.microsoft.com/office/drawing/2014/main" id="{5BA540F7-98AF-2094-F8EF-A2EED3D940C2}"/>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4" name="TextBox 13">
              <a:extLst>
                <a:ext uri="{FF2B5EF4-FFF2-40B4-BE49-F238E27FC236}">
                  <a16:creationId xmlns:a16="http://schemas.microsoft.com/office/drawing/2014/main" id="{A10483E4-2248-DFF0-B7F8-3F92BC577A92}"/>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271969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D89A8E"/>
        </a:solidFill>
        <a:effectLst/>
      </p:bgPr>
    </p:bg>
    <p:spTree>
      <p:nvGrpSpPr>
        <p:cNvPr id="1" name=""/>
        <p:cNvGrpSpPr/>
        <p:nvPr/>
      </p:nvGrpSpPr>
      <p:grpSpPr>
        <a:xfrm>
          <a:off x="0" y="0"/>
          <a:ext cx="0" cy="0"/>
          <a:chOff x="0" y="0"/>
          <a:chExt cx="0" cy="0"/>
        </a:xfrm>
      </p:grpSpPr>
      <p:pic>
        <p:nvPicPr>
          <p:cNvPr id="16394" name="Picture 10" descr="What is Cloud Computing? A Full Overview - Cloud Academy Blog">
            <a:extLst>
              <a:ext uri="{FF2B5EF4-FFF2-40B4-BE49-F238E27FC236}">
                <a16:creationId xmlns:a16="http://schemas.microsoft.com/office/drawing/2014/main" id="{C7590C52-E115-2642-9E65-0FE898B70DF3}"/>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2326" y="1209044"/>
            <a:ext cx="8939348" cy="472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1E77EB-1DA2-ACB3-6151-A9B0E76C2ADF}"/>
              </a:ext>
            </a:extLst>
          </p:cNvPr>
          <p:cNvSpPr txBox="1"/>
          <p:nvPr/>
        </p:nvSpPr>
        <p:spPr>
          <a:xfrm>
            <a:off x="3823064" y="2296886"/>
            <a:ext cx="1733006" cy="369332"/>
          </a:xfrm>
          <a:prstGeom prst="rect">
            <a:avLst/>
          </a:prstGeom>
          <a:noFill/>
        </p:spPr>
        <p:txBody>
          <a:bodyPr wrap="square" rtlCol="0">
            <a:spAutoFit/>
          </a:bodyPr>
          <a:lstStyle/>
          <a:p>
            <a:r>
              <a:rPr lang="en-IN" b="1" dirty="0"/>
              <a:t>THANK YOU</a:t>
            </a:r>
          </a:p>
        </p:txBody>
      </p:sp>
    </p:spTree>
    <p:extLst>
      <p:ext uri="{BB962C8B-B14F-4D97-AF65-F5344CB8AC3E}">
        <p14:creationId xmlns:p14="http://schemas.microsoft.com/office/powerpoint/2010/main" val="40911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loud security">
            <a:extLst>
              <a:ext uri="{FF2B5EF4-FFF2-40B4-BE49-F238E27FC236}">
                <a16:creationId xmlns:a16="http://schemas.microsoft.com/office/drawing/2014/main" id="{9C3E4ECE-FF66-6466-2264-C761016FF951}"/>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572000" y="3323128"/>
            <a:ext cx="4113866" cy="24185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Introduction</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What is Security in Cloud?</a:t>
            </a:r>
          </a:p>
        </p:txBody>
      </p:sp>
      <p:sp>
        <p:nvSpPr>
          <p:cNvPr id="8" name="TextBox 7">
            <a:extLst>
              <a:ext uri="{FF2B5EF4-FFF2-40B4-BE49-F238E27FC236}">
                <a16:creationId xmlns:a16="http://schemas.microsoft.com/office/drawing/2014/main" id="{D5274120-97C5-33B8-ECDA-0356B7BA0A84}"/>
              </a:ext>
            </a:extLst>
          </p:cNvPr>
          <p:cNvSpPr txBox="1"/>
          <p:nvPr/>
        </p:nvSpPr>
        <p:spPr>
          <a:xfrm>
            <a:off x="1460296" y="1820152"/>
            <a:ext cx="6364449" cy="1502976"/>
          </a:xfrm>
          <a:prstGeom prst="rect">
            <a:avLst/>
          </a:prstGeom>
          <a:noFill/>
        </p:spPr>
        <p:txBody>
          <a:bodyPr wrap="square">
            <a:spAutoFit/>
          </a:bodyPr>
          <a:lstStyle/>
          <a:p>
            <a:pPr marL="122873">
              <a:spcBef>
                <a:spcPts val="236"/>
              </a:spcBef>
              <a:buClr>
                <a:srgbClr val="0000FF"/>
              </a:buClr>
              <a:tabLst>
                <a:tab pos="218599" algn="l"/>
              </a:tabLst>
            </a:pPr>
            <a:r>
              <a:rPr lang="en-US" i="1" spc="-4" dirty="0">
                <a:latin typeface="Segoe UI (Body)"/>
                <a:cs typeface="Arial"/>
              </a:rPr>
              <a:t>Cloud security is of utmost importance in today's digital landscape.</a:t>
            </a:r>
          </a:p>
          <a:p>
            <a:pPr marL="122873">
              <a:spcBef>
                <a:spcPts val="236"/>
              </a:spcBef>
              <a:buClr>
                <a:srgbClr val="0000FF"/>
              </a:buClr>
              <a:tabLst>
                <a:tab pos="218599" algn="l"/>
              </a:tabLst>
            </a:pPr>
            <a:r>
              <a:rPr lang="en-US" i="1" spc="-4" dirty="0">
                <a:latin typeface="Segoe UI (Body)"/>
                <a:cs typeface="Arial"/>
              </a:rPr>
              <a:t>It involves safeguarding sensitive data, applications, and infrastructure hosted in the cloud from potential threats and unauthorized access.</a:t>
            </a: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4" name="TextBox 13">
            <a:extLst>
              <a:ext uri="{FF2B5EF4-FFF2-40B4-BE49-F238E27FC236}">
                <a16:creationId xmlns:a16="http://schemas.microsoft.com/office/drawing/2014/main" id="{EF093BBC-CDA8-B571-6301-B9A21881103D}"/>
              </a:ext>
            </a:extLst>
          </p:cNvPr>
          <p:cNvSpPr txBox="1"/>
          <p:nvPr/>
        </p:nvSpPr>
        <p:spPr>
          <a:xfrm>
            <a:off x="1101541" y="3879006"/>
            <a:ext cx="3711180" cy="2031325"/>
          </a:xfrm>
          <a:prstGeom prst="rect">
            <a:avLst/>
          </a:prstGeom>
          <a:noFill/>
        </p:spPr>
        <p:txBody>
          <a:bodyPr wrap="square">
            <a:spAutoFit/>
          </a:bodyPr>
          <a:lstStyle/>
          <a:p>
            <a:r>
              <a:rPr lang="en-US" dirty="0"/>
              <a:t>With the rapid adoption of cloud technologies, it is essential for businesses to understand and implement best practices to protect their valuable data and ensure the integrity and confidentiality of their systems.</a:t>
            </a:r>
            <a:endParaRPr lang="en-IN" dirty="0"/>
          </a:p>
        </p:txBody>
      </p:sp>
    </p:spTree>
    <p:extLst>
      <p:ext uri="{BB962C8B-B14F-4D97-AF65-F5344CB8AC3E}">
        <p14:creationId xmlns:p14="http://schemas.microsoft.com/office/powerpoint/2010/main" val="377242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Security Benefits</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Benefits of Cloud Security for Business</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418508" y="1811172"/>
            <a:ext cx="6993972" cy="2308324"/>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In today's digital landscape, businesses rely heavily on cloud services to store, process, and manage their data. Cloud technology offers numerous benefits, including scalability, cost-effectiveness, and flexibility. However, it also introduces new security risks. Without proper security measures in place, businesses are vulnerable to cyberattacks, data leaks, and other security incidents that can have severe consequences, such as financial loss, reputational damage, and legal liabilities.</a:t>
            </a:r>
          </a:p>
        </p:txBody>
      </p:sp>
      <p:grpSp>
        <p:nvGrpSpPr>
          <p:cNvPr id="10" name="Group 9">
            <a:extLst>
              <a:ext uri="{FF2B5EF4-FFF2-40B4-BE49-F238E27FC236}">
                <a16:creationId xmlns:a16="http://schemas.microsoft.com/office/drawing/2014/main" id="{18BA19FE-A207-24FF-CF4D-34221F9E7172}"/>
              </a:ext>
            </a:extLst>
          </p:cNvPr>
          <p:cNvGrpSpPr/>
          <p:nvPr/>
        </p:nvGrpSpPr>
        <p:grpSpPr>
          <a:xfrm>
            <a:off x="3913356" y="4971318"/>
            <a:ext cx="1653322" cy="773103"/>
            <a:chOff x="3927566" y="4632960"/>
            <a:chExt cx="1653322" cy="773103"/>
          </a:xfrm>
        </p:grpSpPr>
        <p:sp>
          <p:nvSpPr>
            <p:cNvPr id="5" name="Cloud 4">
              <a:extLst>
                <a:ext uri="{FF2B5EF4-FFF2-40B4-BE49-F238E27FC236}">
                  <a16:creationId xmlns:a16="http://schemas.microsoft.com/office/drawing/2014/main" id="{368437C8-A763-C4E9-92AE-8C8B680FD178}"/>
                </a:ext>
              </a:extLst>
            </p:cNvPr>
            <p:cNvSpPr/>
            <p:nvPr/>
          </p:nvSpPr>
          <p:spPr>
            <a:xfrm>
              <a:off x="3927566" y="4632960"/>
              <a:ext cx="1653322" cy="773103"/>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1E89A06-56AD-D3EB-0B62-033BAFBAF304}"/>
                </a:ext>
              </a:extLst>
            </p:cNvPr>
            <p:cNvSpPr txBox="1"/>
            <p:nvPr/>
          </p:nvSpPr>
          <p:spPr>
            <a:xfrm>
              <a:off x="4259602" y="4834845"/>
              <a:ext cx="1311783" cy="369332"/>
            </a:xfrm>
            <a:prstGeom prst="rect">
              <a:avLst/>
            </a:prstGeom>
            <a:noFill/>
          </p:spPr>
          <p:txBody>
            <a:bodyPr wrap="square" rtlCol="0">
              <a:spAutoFit/>
            </a:bodyPr>
            <a:lstStyle/>
            <a:p>
              <a:r>
                <a:rPr lang="en-IN" dirty="0"/>
                <a:t>Benefits</a:t>
              </a:r>
            </a:p>
          </p:txBody>
        </p:sp>
      </p:grpSp>
      <p:sp>
        <p:nvSpPr>
          <p:cNvPr id="11" name="Rectangle 10">
            <a:extLst>
              <a:ext uri="{FF2B5EF4-FFF2-40B4-BE49-F238E27FC236}">
                <a16:creationId xmlns:a16="http://schemas.microsoft.com/office/drawing/2014/main" id="{5A6FC612-5B9B-F86F-D126-D87D00E66A9A}"/>
              </a:ext>
            </a:extLst>
          </p:cNvPr>
          <p:cNvSpPr/>
          <p:nvPr/>
        </p:nvSpPr>
        <p:spPr>
          <a:xfrm>
            <a:off x="2450316" y="4577378"/>
            <a:ext cx="1463040" cy="518839"/>
          </a:xfrm>
          <a:prstGeom prst="rect">
            <a:avLst/>
          </a:prstGeom>
          <a:ln>
            <a:solidFill>
              <a:srgbClr val="B7472A"/>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Protection against DDoS attack</a:t>
            </a:r>
          </a:p>
        </p:txBody>
      </p:sp>
      <p:cxnSp>
        <p:nvCxnSpPr>
          <p:cNvPr id="26" name="Connector: Elbow 25">
            <a:extLst>
              <a:ext uri="{FF2B5EF4-FFF2-40B4-BE49-F238E27FC236}">
                <a16:creationId xmlns:a16="http://schemas.microsoft.com/office/drawing/2014/main" id="{32B0546A-3FA5-90DD-F998-EE486267BB88}"/>
              </a:ext>
            </a:extLst>
          </p:cNvPr>
          <p:cNvCxnSpPr>
            <a:cxnSpLocks/>
            <a:endCxn id="13" idx="1"/>
          </p:cNvCxnSpPr>
          <p:nvPr/>
        </p:nvCxnSpPr>
        <p:spPr>
          <a:xfrm rot="5400000" flipH="1" flipV="1">
            <a:off x="5001536" y="4464359"/>
            <a:ext cx="303622" cy="82666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659D633-B199-33E1-EB94-651DEE4F2082}"/>
              </a:ext>
            </a:extLst>
          </p:cNvPr>
          <p:cNvCxnSpPr>
            <a:cxnSpLocks/>
            <a:endCxn id="23" idx="2"/>
          </p:cNvCxnSpPr>
          <p:nvPr/>
        </p:nvCxnSpPr>
        <p:spPr>
          <a:xfrm rot="10800000">
            <a:off x="3181836" y="5110197"/>
            <a:ext cx="736648" cy="26165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486F7673-4248-C69D-0BC0-FC4EF5EF1EB6}"/>
              </a:ext>
            </a:extLst>
          </p:cNvPr>
          <p:cNvCxnSpPr>
            <a:cxnSpLocks/>
            <a:endCxn id="12" idx="3"/>
          </p:cNvCxnSpPr>
          <p:nvPr/>
        </p:nvCxnSpPr>
        <p:spPr>
          <a:xfrm rot="5400000">
            <a:off x="4420510" y="5766742"/>
            <a:ext cx="328672" cy="31034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F583A2B4-C167-0727-CA03-F9EDD634B782}"/>
              </a:ext>
            </a:extLst>
          </p:cNvPr>
          <p:cNvCxnSpPr>
            <a:cxnSpLocks/>
            <a:endCxn id="14" idx="1"/>
          </p:cNvCxnSpPr>
          <p:nvPr/>
        </p:nvCxnSpPr>
        <p:spPr>
          <a:xfrm>
            <a:off x="5557175" y="5371848"/>
            <a:ext cx="288581" cy="589502"/>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2068" name="Group 2067">
            <a:extLst>
              <a:ext uri="{FF2B5EF4-FFF2-40B4-BE49-F238E27FC236}">
                <a16:creationId xmlns:a16="http://schemas.microsoft.com/office/drawing/2014/main" id="{48C1259E-45C1-01D9-5599-D5E4838BE92F}"/>
              </a:ext>
            </a:extLst>
          </p:cNvPr>
          <p:cNvGrpSpPr/>
          <p:nvPr/>
        </p:nvGrpSpPr>
        <p:grpSpPr>
          <a:xfrm>
            <a:off x="2450316" y="4466458"/>
            <a:ext cx="4858480" cy="1879210"/>
            <a:chOff x="2440813" y="4452479"/>
            <a:chExt cx="4858480" cy="1879210"/>
          </a:xfrm>
        </p:grpSpPr>
        <p:grpSp>
          <p:nvGrpSpPr>
            <p:cNvPr id="24" name="Group 23">
              <a:extLst>
                <a:ext uri="{FF2B5EF4-FFF2-40B4-BE49-F238E27FC236}">
                  <a16:creationId xmlns:a16="http://schemas.microsoft.com/office/drawing/2014/main" id="{5C3E23DB-B560-609D-146B-DF4538B426B9}"/>
                </a:ext>
              </a:extLst>
            </p:cNvPr>
            <p:cNvGrpSpPr/>
            <p:nvPr/>
          </p:nvGrpSpPr>
          <p:grpSpPr>
            <a:xfrm>
              <a:off x="2440813" y="4452479"/>
              <a:ext cx="4858480" cy="1879210"/>
              <a:chOff x="2440813" y="4452479"/>
              <a:chExt cx="4858480" cy="1879210"/>
            </a:xfrm>
          </p:grpSpPr>
          <p:sp>
            <p:nvSpPr>
              <p:cNvPr id="12" name="Rectangle 11">
                <a:extLst>
                  <a:ext uri="{FF2B5EF4-FFF2-40B4-BE49-F238E27FC236}">
                    <a16:creationId xmlns:a16="http://schemas.microsoft.com/office/drawing/2014/main" id="{5F516EB4-2305-CE4D-E0E9-731190DD4425}"/>
                  </a:ext>
                </a:extLst>
              </p:cNvPr>
              <p:cNvSpPr/>
              <p:nvPr/>
            </p:nvSpPr>
            <p:spPr>
              <a:xfrm>
                <a:off x="2957131" y="5812850"/>
                <a:ext cx="1463040" cy="518839"/>
              </a:xfrm>
              <a:prstGeom prst="rect">
                <a:avLst/>
              </a:prstGeom>
              <a:ln>
                <a:solidFill>
                  <a:srgbClr val="B7472A"/>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Data Security &amp; Data Integrity</a:t>
                </a:r>
              </a:p>
            </p:txBody>
          </p:sp>
          <p:sp>
            <p:nvSpPr>
              <p:cNvPr id="13" name="Rectangle 12">
                <a:extLst>
                  <a:ext uri="{FF2B5EF4-FFF2-40B4-BE49-F238E27FC236}">
                    <a16:creationId xmlns:a16="http://schemas.microsoft.com/office/drawing/2014/main" id="{F988AD70-EF33-F46F-C60B-547B685DD892}"/>
                  </a:ext>
                </a:extLst>
              </p:cNvPr>
              <p:cNvSpPr/>
              <p:nvPr/>
            </p:nvSpPr>
            <p:spPr>
              <a:xfrm>
                <a:off x="5557175" y="4452479"/>
                <a:ext cx="1463040" cy="518839"/>
              </a:xfrm>
              <a:prstGeom prst="rect">
                <a:avLst/>
              </a:prstGeom>
              <a:ln>
                <a:solidFill>
                  <a:srgbClr val="B7472A"/>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Flexible Features</a:t>
                </a:r>
              </a:p>
            </p:txBody>
          </p:sp>
          <p:sp>
            <p:nvSpPr>
              <p:cNvPr id="14" name="Rectangle 13">
                <a:extLst>
                  <a:ext uri="{FF2B5EF4-FFF2-40B4-BE49-F238E27FC236}">
                    <a16:creationId xmlns:a16="http://schemas.microsoft.com/office/drawing/2014/main" id="{3E496C1A-CD90-97CE-0B36-C6A301F7F4AF}"/>
                  </a:ext>
                </a:extLst>
              </p:cNvPr>
              <p:cNvSpPr/>
              <p:nvPr/>
            </p:nvSpPr>
            <p:spPr>
              <a:xfrm>
                <a:off x="5836253" y="5687951"/>
                <a:ext cx="1463040" cy="518839"/>
              </a:xfrm>
              <a:prstGeom prst="rect">
                <a:avLst/>
              </a:prstGeom>
              <a:ln>
                <a:solidFill>
                  <a:srgbClr val="B7472A"/>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Analyse Risks</a:t>
                </a:r>
              </a:p>
            </p:txBody>
          </p:sp>
          <p:sp>
            <p:nvSpPr>
              <p:cNvPr id="23" name="Rectangle 22">
                <a:extLst>
                  <a:ext uri="{FF2B5EF4-FFF2-40B4-BE49-F238E27FC236}">
                    <a16:creationId xmlns:a16="http://schemas.microsoft.com/office/drawing/2014/main" id="{77762FC6-174F-3D7D-DA79-D97980D1F94A}"/>
                  </a:ext>
                </a:extLst>
              </p:cNvPr>
              <p:cNvSpPr/>
              <p:nvPr/>
            </p:nvSpPr>
            <p:spPr>
              <a:xfrm>
                <a:off x="2440813" y="4577378"/>
                <a:ext cx="1463040" cy="518839"/>
              </a:xfrm>
              <a:prstGeom prst="rect">
                <a:avLst/>
              </a:prstGeom>
              <a:ln>
                <a:solidFill>
                  <a:srgbClr val="B7472A"/>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Protection against DDoS attack</a:t>
                </a:r>
              </a:p>
            </p:txBody>
          </p:sp>
        </p:grpSp>
        <p:cxnSp>
          <p:nvCxnSpPr>
            <p:cNvPr id="2051" name="Connector: Elbow 2050">
              <a:extLst>
                <a:ext uri="{FF2B5EF4-FFF2-40B4-BE49-F238E27FC236}">
                  <a16:creationId xmlns:a16="http://schemas.microsoft.com/office/drawing/2014/main" id="{4827A9E3-1D76-2A14-E372-7D53A05D666A}"/>
                </a:ext>
              </a:extLst>
            </p:cNvPr>
            <p:cNvCxnSpPr/>
            <p:nvPr/>
          </p:nvCxnSpPr>
          <p:spPr>
            <a:xfrm rot="5400000" flipH="1" flipV="1">
              <a:off x="4992032" y="4450380"/>
              <a:ext cx="303622" cy="82666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52" name="Connector: Elbow 2051">
              <a:extLst>
                <a:ext uri="{FF2B5EF4-FFF2-40B4-BE49-F238E27FC236}">
                  <a16:creationId xmlns:a16="http://schemas.microsoft.com/office/drawing/2014/main" id="{D29CC72F-D3BD-58CA-4981-FF444B6D6661}"/>
                </a:ext>
              </a:extLst>
            </p:cNvPr>
            <p:cNvCxnSpPr/>
            <p:nvPr/>
          </p:nvCxnSpPr>
          <p:spPr>
            <a:xfrm rot="10800000">
              <a:off x="3172332" y="5096218"/>
              <a:ext cx="736648" cy="26165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53" name="Connector: Elbow 2052">
              <a:extLst>
                <a:ext uri="{FF2B5EF4-FFF2-40B4-BE49-F238E27FC236}">
                  <a16:creationId xmlns:a16="http://schemas.microsoft.com/office/drawing/2014/main" id="{E1D4F85D-8DD1-2FC6-D475-D3F4A800C81D}"/>
                </a:ext>
              </a:extLst>
            </p:cNvPr>
            <p:cNvCxnSpPr/>
            <p:nvPr/>
          </p:nvCxnSpPr>
          <p:spPr>
            <a:xfrm rot="5400000">
              <a:off x="4411006" y="5752763"/>
              <a:ext cx="328672" cy="31034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54" name="Connector: Elbow 2053">
              <a:extLst>
                <a:ext uri="{FF2B5EF4-FFF2-40B4-BE49-F238E27FC236}">
                  <a16:creationId xmlns:a16="http://schemas.microsoft.com/office/drawing/2014/main" id="{5D387C81-071B-10BA-536D-CF70CA18D975}"/>
                </a:ext>
              </a:extLst>
            </p:cNvPr>
            <p:cNvCxnSpPr/>
            <p:nvPr/>
          </p:nvCxnSpPr>
          <p:spPr>
            <a:xfrm>
              <a:off x="5547671" y="5357869"/>
              <a:ext cx="288581" cy="589502"/>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74079D2-41FB-C9CF-8C58-61E034905A73}"/>
              </a:ext>
            </a:extLst>
          </p:cNvPr>
          <p:cNvGrpSpPr/>
          <p:nvPr/>
        </p:nvGrpSpPr>
        <p:grpSpPr>
          <a:xfrm>
            <a:off x="8715375" y="2316480"/>
            <a:ext cx="277000" cy="3755790"/>
            <a:chOff x="8715375" y="2297975"/>
            <a:chExt cx="277000" cy="3755790"/>
          </a:xfrm>
          <a:solidFill>
            <a:srgbClr val="B7472A"/>
          </a:solidFill>
        </p:grpSpPr>
        <p:sp>
          <p:nvSpPr>
            <p:cNvPr id="9" name="TextBox 8">
              <a:extLst>
                <a:ext uri="{FF2B5EF4-FFF2-40B4-BE49-F238E27FC236}">
                  <a16:creationId xmlns:a16="http://schemas.microsoft.com/office/drawing/2014/main" id="{23E4E884-8B64-57AF-8CAD-B6915FD2AC1F}"/>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5" name="TextBox 14">
              <a:extLst>
                <a:ext uri="{FF2B5EF4-FFF2-40B4-BE49-F238E27FC236}">
                  <a16:creationId xmlns:a16="http://schemas.microsoft.com/office/drawing/2014/main" id="{7B9DB219-0844-CDD6-9925-3CD9DA5A0DFE}"/>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20635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2470786" cy="640080"/>
          </a:xfrm>
        </p:spPr>
        <p:txBody>
          <a:bodyPr/>
          <a:lstStyle/>
          <a:p>
            <a:r>
              <a:rPr lang="en-IN" sz="2400" spc="-10" dirty="0"/>
              <a:t>Security Models</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Cloud Security Models:</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418508" y="1811172"/>
            <a:ext cx="6993972" cy="2359620"/>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b="1" spc="-4" dirty="0">
                <a:latin typeface="Segoe UI (Body)"/>
                <a:cs typeface="Arial"/>
              </a:rPr>
              <a:t>Infrastructure as a Service (IaaS)</a:t>
            </a:r>
            <a:r>
              <a:rPr lang="en-US" spc="-4" dirty="0">
                <a:latin typeface="Segoe UI (Body)"/>
                <a:cs typeface="Arial"/>
              </a:rPr>
              <a:t>: Customers are responsible for securing their applications and data running on cloud infrastructure. </a:t>
            </a:r>
          </a:p>
          <a:p>
            <a:pPr marL="122873">
              <a:spcBef>
                <a:spcPts val="236"/>
              </a:spcBef>
              <a:buClr>
                <a:srgbClr val="0000FF"/>
              </a:buClr>
              <a:tabLst>
                <a:tab pos="218599" algn="l"/>
              </a:tabLst>
            </a:pPr>
            <a:r>
              <a:rPr lang="en-US" b="1" spc="-4" dirty="0">
                <a:latin typeface="Segoe UI (Body)"/>
                <a:cs typeface="Arial"/>
              </a:rPr>
              <a:t>Platform as a Service (PaaS)</a:t>
            </a:r>
            <a:r>
              <a:rPr lang="en-US" spc="-4" dirty="0">
                <a:latin typeface="Segoe UI (Body)"/>
                <a:cs typeface="Arial"/>
              </a:rPr>
              <a:t>: The cloud provider manages security for the underlying infrastructure, while customers focus on securing their applications. </a:t>
            </a:r>
          </a:p>
          <a:p>
            <a:pPr marL="122873">
              <a:spcBef>
                <a:spcPts val="236"/>
              </a:spcBef>
              <a:buClr>
                <a:srgbClr val="0000FF"/>
              </a:buClr>
              <a:tabLst>
                <a:tab pos="218599" algn="l"/>
              </a:tabLst>
            </a:pPr>
            <a:r>
              <a:rPr lang="en-US" b="1" spc="-4" dirty="0">
                <a:latin typeface="Segoe UI (Body)"/>
                <a:cs typeface="Arial"/>
              </a:rPr>
              <a:t>Software as a Service (SaaS)</a:t>
            </a:r>
            <a:r>
              <a:rPr lang="en-US" spc="-4" dirty="0">
                <a:latin typeface="Segoe UI (Body)"/>
                <a:cs typeface="Arial"/>
              </a:rPr>
              <a:t>: The cloud provider is responsible for securing both the infrastructure and applications.</a:t>
            </a:r>
          </a:p>
        </p:txBody>
      </p:sp>
      <p:grpSp>
        <p:nvGrpSpPr>
          <p:cNvPr id="11" name="Group 10">
            <a:extLst>
              <a:ext uri="{FF2B5EF4-FFF2-40B4-BE49-F238E27FC236}">
                <a16:creationId xmlns:a16="http://schemas.microsoft.com/office/drawing/2014/main" id="{19B59118-0DE8-2E73-EB4A-CE29A8C48608}"/>
              </a:ext>
            </a:extLst>
          </p:cNvPr>
          <p:cNvGrpSpPr/>
          <p:nvPr/>
        </p:nvGrpSpPr>
        <p:grpSpPr>
          <a:xfrm>
            <a:off x="8715375" y="2316480"/>
            <a:ext cx="277000" cy="3755790"/>
            <a:chOff x="8715375" y="2297975"/>
            <a:chExt cx="277000" cy="3755790"/>
          </a:xfrm>
          <a:solidFill>
            <a:srgbClr val="B7472A"/>
          </a:solidFill>
        </p:grpSpPr>
        <p:sp>
          <p:nvSpPr>
            <p:cNvPr id="12" name="TextBox 11">
              <a:extLst>
                <a:ext uri="{FF2B5EF4-FFF2-40B4-BE49-F238E27FC236}">
                  <a16:creationId xmlns:a16="http://schemas.microsoft.com/office/drawing/2014/main" id="{2C0F427B-EBF7-BFC8-B636-11917FC272A3}"/>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3" name="TextBox 12">
              <a:extLst>
                <a:ext uri="{FF2B5EF4-FFF2-40B4-BE49-F238E27FC236}">
                  <a16:creationId xmlns:a16="http://schemas.microsoft.com/office/drawing/2014/main" id="{5C6EBA76-17D8-66B7-B24E-8E3A403CF873}"/>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426563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4317002" cy="640080"/>
          </a:xfrm>
        </p:spPr>
        <p:txBody>
          <a:bodyPr>
            <a:normAutofit/>
          </a:bodyPr>
          <a:lstStyle/>
          <a:p>
            <a:r>
              <a:rPr lang="en-IN" sz="2400" spc="-10" dirty="0"/>
              <a:t>Shared Responsibility Model</a:t>
            </a:r>
            <a:endParaRPr lang="en-US" dirty="0"/>
          </a:p>
        </p:txBody>
      </p:sp>
      <p:sp>
        <p:nvSpPr>
          <p:cNvPr id="8" name="TextBox 7">
            <a:extLst>
              <a:ext uri="{FF2B5EF4-FFF2-40B4-BE49-F238E27FC236}">
                <a16:creationId xmlns:a16="http://schemas.microsoft.com/office/drawing/2014/main" id="{D5274120-97C5-33B8-ECDA-0356B7BA0A84}"/>
              </a:ext>
            </a:extLst>
          </p:cNvPr>
          <p:cNvSpPr txBox="1"/>
          <p:nvPr/>
        </p:nvSpPr>
        <p:spPr>
          <a:xfrm>
            <a:off x="1418508" y="1811171"/>
            <a:ext cx="6245035" cy="2359620"/>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The shared responsibility model outlines the division of security responsibilities between the cloud provider and the customer.</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Cloud providers typically handle security "of" the cloud, while customers are responsible for security "in" the cloud.</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It is essential to understand the specific security responsibilities when working with cloud services.</a:t>
            </a:r>
          </a:p>
        </p:txBody>
      </p:sp>
      <p:grpSp>
        <p:nvGrpSpPr>
          <p:cNvPr id="5" name="Group 4">
            <a:extLst>
              <a:ext uri="{FF2B5EF4-FFF2-40B4-BE49-F238E27FC236}">
                <a16:creationId xmlns:a16="http://schemas.microsoft.com/office/drawing/2014/main" id="{BA231A8D-F2B8-E309-0741-80C33FCD9FE8}"/>
              </a:ext>
            </a:extLst>
          </p:cNvPr>
          <p:cNvGrpSpPr/>
          <p:nvPr/>
        </p:nvGrpSpPr>
        <p:grpSpPr>
          <a:xfrm>
            <a:off x="8715375" y="2316480"/>
            <a:ext cx="277000" cy="3755790"/>
            <a:chOff x="8715375" y="2297975"/>
            <a:chExt cx="277000" cy="3755790"/>
          </a:xfrm>
          <a:solidFill>
            <a:srgbClr val="B7472A"/>
          </a:solidFill>
        </p:grpSpPr>
        <p:sp>
          <p:nvSpPr>
            <p:cNvPr id="6" name="TextBox 5">
              <a:extLst>
                <a:ext uri="{FF2B5EF4-FFF2-40B4-BE49-F238E27FC236}">
                  <a16:creationId xmlns:a16="http://schemas.microsoft.com/office/drawing/2014/main" id="{C46FDD82-82F2-A87A-55EC-5B6032856DCA}"/>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7" name="TextBox 6">
              <a:extLst>
                <a:ext uri="{FF2B5EF4-FFF2-40B4-BE49-F238E27FC236}">
                  <a16:creationId xmlns:a16="http://schemas.microsoft.com/office/drawing/2014/main" id="{A0831BF3-0B0E-49DB-BCED-EDC0F6530069}"/>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405128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180636" cy="640080"/>
          </a:xfrm>
        </p:spPr>
        <p:txBody>
          <a:bodyPr>
            <a:normAutofit/>
          </a:bodyPr>
          <a:lstStyle/>
          <a:p>
            <a:r>
              <a:rPr lang="en-US" sz="2400" spc="-10" dirty="0"/>
              <a:t>Identity and Access Management (IAM)</a:t>
            </a:r>
            <a:endParaRPr lang="en-US" dirty="0"/>
          </a:p>
        </p:txBody>
      </p:sp>
      <p:sp>
        <p:nvSpPr>
          <p:cNvPr id="8" name="TextBox 7">
            <a:extLst>
              <a:ext uri="{FF2B5EF4-FFF2-40B4-BE49-F238E27FC236}">
                <a16:creationId xmlns:a16="http://schemas.microsoft.com/office/drawing/2014/main" id="{D5274120-97C5-33B8-ECDA-0356B7BA0A84}"/>
              </a:ext>
            </a:extLst>
          </p:cNvPr>
          <p:cNvSpPr txBox="1"/>
          <p:nvPr/>
        </p:nvSpPr>
        <p:spPr>
          <a:xfrm>
            <a:off x="1418508" y="1811171"/>
            <a:ext cx="6245035" cy="2359620"/>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Implement strong identity and access management controls to ensure only authorized users can access cloud resources.</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Use strong authentication mechanisms such as multi-factor authentication (MFA) to add an extra layer of security.</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Regularly review and update user access privileges to prevent unauthorized access.</a:t>
            </a:r>
          </a:p>
        </p:txBody>
      </p:sp>
      <p:pic>
        <p:nvPicPr>
          <p:cNvPr id="2050" name="Picture 2" descr="Brain Key Silhouette - Free Stock Photo by mohamed hassan on Stockvault.net">
            <a:extLst>
              <a:ext uri="{FF2B5EF4-FFF2-40B4-BE49-F238E27FC236}">
                <a16:creationId xmlns:a16="http://schemas.microsoft.com/office/drawing/2014/main" id="{D5CDE4B7-0FE1-2642-6F24-96CAD45C9E4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98636" y="4195798"/>
            <a:ext cx="1946727" cy="194672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55B8273-92F6-5544-BD6B-80C200CF24A6}"/>
              </a:ext>
            </a:extLst>
          </p:cNvPr>
          <p:cNvGrpSpPr/>
          <p:nvPr/>
        </p:nvGrpSpPr>
        <p:grpSpPr>
          <a:xfrm>
            <a:off x="8715375" y="2316480"/>
            <a:ext cx="277000" cy="3755790"/>
            <a:chOff x="8715375" y="2297975"/>
            <a:chExt cx="277000" cy="3755790"/>
          </a:xfrm>
          <a:solidFill>
            <a:srgbClr val="B7472A"/>
          </a:solidFill>
        </p:grpSpPr>
        <p:sp>
          <p:nvSpPr>
            <p:cNvPr id="6" name="TextBox 5">
              <a:extLst>
                <a:ext uri="{FF2B5EF4-FFF2-40B4-BE49-F238E27FC236}">
                  <a16:creationId xmlns:a16="http://schemas.microsoft.com/office/drawing/2014/main" id="{9CBB3807-D119-C82E-0F35-E617B300649D}"/>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7" name="TextBox 6">
              <a:extLst>
                <a:ext uri="{FF2B5EF4-FFF2-40B4-BE49-F238E27FC236}">
                  <a16:creationId xmlns:a16="http://schemas.microsoft.com/office/drawing/2014/main" id="{A71F2CE9-C2E8-2D19-C166-BE0F08620F24}"/>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156367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180636" cy="640080"/>
          </a:xfrm>
        </p:spPr>
        <p:txBody>
          <a:bodyPr>
            <a:normAutofit/>
          </a:bodyPr>
          <a:lstStyle/>
          <a:p>
            <a:r>
              <a:rPr lang="en-US" sz="2400" spc="-10" dirty="0"/>
              <a:t>Data Encryption</a:t>
            </a:r>
            <a:endParaRPr lang="en-US" dirty="0"/>
          </a:p>
        </p:txBody>
      </p:sp>
      <p:sp>
        <p:nvSpPr>
          <p:cNvPr id="8" name="TextBox 7">
            <a:extLst>
              <a:ext uri="{FF2B5EF4-FFF2-40B4-BE49-F238E27FC236}">
                <a16:creationId xmlns:a16="http://schemas.microsoft.com/office/drawing/2014/main" id="{D5274120-97C5-33B8-ECDA-0356B7BA0A84}"/>
              </a:ext>
            </a:extLst>
          </p:cNvPr>
          <p:cNvSpPr txBox="1"/>
          <p:nvPr/>
        </p:nvSpPr>
        <p:spPr>
          <a:xfrm>
            <a:off x="748937" y="2316480"/>
            <a:ext cx="4995333" cy="4072910"/>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IN" dirty="0"/>
              <a:t>Encryption is the process of converting plaintext data into ciphertext, making it unreadable to unauthorized individuals. When it comes to cloud security, data encryption can be implemented in two primary forms: encryption at rest and encryption in transit.</a:t>
            </a:r>
            <a:endParaRPr lang="en-US"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endParaRPr lang="en-US"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Encrypt sensitive data at rest and in transit to prevent unauthorized access.</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Use strong encryption algorithms and key management practices to ensure data confidentiality.</a:t>
            </a:r>
          </a:p>
          <a:p>
            <a:pPr marL="408623" indent="-285750">
              <a:spcBef>
                <a:spcPts val="236"/>
              </a:spcBef>
              <a:buClr>
                <a:srgbClr val="0000FF"/>
              </a:buClr>
              <a:buFont typeface="Arial" panose="020B0604020202020204" pitchFamily="34" charset="0"/>
              <a:buChar char="•"/>
              <a:tabLst>
                <a:tab pos="218599" algn="l"/>
              </a:tabLst>
            </a:pPr>
            <a:r>
              <a:rPr lang="en-US" spc="-4" dirty="0">
                <a:latin typeface="Segoe UI (Body)"/>
                <a:cs typeface="Arial"/>
              </a:rPr>
              <a:t>Implement encryption for both storage and communication channels.</a:t>
            </a:r>
          </a:p>
        </p:txBody>
      </p:sp>
      <p:pic>
        <p:nvPicPr>
          <p:cNvPr id="3074" name="Picture 2" descr="Download Crypt Device Disco Royalty-Free Vector Graphic - Pixabay">
            <a:extLst>
              <a:ext uri="{FF2B5EF4-FFF2-40B4-BE49-F238E27FC236}">
                <a16:creationId xmlns:a16="http://schemas.microsoft.com/office/drawing/2014/main" id="{1F9730D5-32BE-7F15-9961-E2EBC6D97C8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47522" y="3256139"/>
            <a:ext cx="2764600" cy="1795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E5DD74-1106-FF4F-156E-7A7F3CE099AC}"/>
              </a:ext>
            </a:extLst>
          </p:cNvPr>
          <p:cNvSpPr txBox="1"/>
          <p:nvPr/>
        </p:nvSpPr>
        <p:spPr>
          <a:xfrm>
            <a:off x="748938" y="1522753"/>
            <a:ext cx="7559039" cy="646331"/>
          </a:xfrm>
          <a:prstGeom prst="rect">
            <a:avLst/>
          </a:prstGeom>
          <a:noFill/>
        </p:spPr>
        <p:txBody>
          <a:bodyPr wrap="square">
            <a:spAutoFit/>
          </a:bodyPr>
          <a:lstStyle/>
          <a:p>
            <a:r>
              <a:rPr lang="en-IN" dirty="0"/>
              <a:t>Data encryption plays a crucial role in maintaining the confidentiality and integrity of sensitive information stored in the cloud. </a:t>
            </a:r>
          </a:p>
        </p:txBody>
      </p:sp>
      <p:grpSp>
        <p:nvGrpSpPr>
          <p:cNvPr id="6" name="Group 5">
            <a:extLst>
              <a:ext uri="{FF2B5EF4-FFF2-40B4-BE49-F238E27FC236}">
                <a16:creationId xmlns:a16="http://schemas.microsoft.com/office/drawing/2014/main" id="{4F6FA475-2C72-2BF9-CE6F-3871ECDA93DE}"/>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E9EA2152-7099-3B97-8B53-C206360082C0}"/>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9" name="TextBox 8">
              <a:extLst>
                <a:ext uri="{FF2B5EF4-FFF2-40B4-BE49-F238E27FC236}">
                  <a16:creationId xmlns:a16="http://schemas.microsoft.com/office/drawing/2014/main" id="{5773E643-F346-8233-8C2C-30D61B3AF55D}"/>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176930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180636" cy="640080"/>
          </a:xfrm>
        </p:spPr>
        <p:txBody>
          <a:bodyPr>
            <a:normAutofit/>
          </a:bodyPr>
          <a:lstStyle/>
          <a:p>
            <a:r>
              <a:rPr lang="en-US" sz="2400" spc="-10" dirty="0" err="1"/>
              <a:t>Cont</a:t>
            </a:r>
            <a:r>
              <a:rPr lang="en-US" sz="2400" spc="-10" dirty="0"/>
              <a:t>…</a:t>
            </a:r>
            <a:endParaRPr lang="en-US" dirty="0"/>
          </a:p>
        </p:txBody>
      </p:sp>
      <p:sp>
        <p:nvSpPr>
          <p:cNvPr id="8" name="TextBox 7">
            <a:extLst>
              <a:ext uri="{FF2B5EF4-FFF2-40B4-BE49-F238E27FC236}">
                <a16:creationId xmlns:a16="http://schemas.microsoft.com/office/drawing/2014/main" id="{D5274120-97C5-33B8-ECDA-0356B7BA0A84}"/>
              </a:ext>
            </a:extLst>
          </p:cNvPr>
          <p:cNvSpPr txBox="1"/>
          <p:nvPr/>
        </p:nvSpPr>
        <p:spPr>
          <a:xfrm>
            <a:off x="748938" y="2061007"/>
            <a:ext cx="4995333" cy="346761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dirty="0"/>
              <a:t>Encryption at rest refers to the process of encrypting data when it is stored in persistent storage, such as databases or files.</a:t>
            </a:r>
          </a:p>
          <a:p>
            <a:pPr marL="408623" indent="-285750">
              <a:spcBef>
                <a:spcPts val="236"/>
              </a:spcBef>
              <a:buClr>
                <a:srgbClr val="0000FF"/>
              </a:buClr>
              <a:buFont typeface="Arial" panose="020B0604020202020204" pitchFamily="34" charset="0"/>
              <a:buChar char="•"/>
              <a:tabLst>
                <a:tab pos="218599" algn="l"/>
              </a:tabLst>
            </a:pPr>
            <a:r>
              <a:rPr lang="en-US" dirty="0"/>
              <a:t>It ensures that even if an unauthorized party gains access to the physical storage media, they won't be able to decipher the encrypted data.</a:t>
            </a:r>
          </a:p>
          <a:p>
            <a:pPr marL="408623" indent="-285750">
              <a:spcBef>
                <a:spcPts val="236"/>
              </a:spcBef>
              <a:buClr>
                <a:srgbClr val="0000FF"/>
              </a:buClr>
              <a:buFont typeface="Arial" panose="020B0604020202020204" pitchFamily="34" charset="0"/>
              <a:buChar char="•"/>
              <a:tabLst>
                <a:tab pos="218599" algn="l"/>
              </a:tabLst>
            </a:pPr>
            <a:r>
              <a:rPr lang="en-US" dirty="0"/>
              <a:t>Strong encryption algorithms and robust key management practices should be employed to ensure the effectiveness of encryption at rest.</a:t>
            </a:r>
            <a:endParaRPr lang="en-US" spc="-4" dirty="0">
              <a:latin typeface="Segoe UI (Body)"/>
              <a:cs typeface="Arial"/>
            </a:endParaRPr>
          </a:p>
        </p:txBody>
      </p:sp>
      <p:pic>
        <p:nvPicPr>
          <p:cNvPr id="3074" name="Picture 2" descr="Download Crypt Device Disco Royalty-Free Vector Graphic - Pixabay">
            <a:extLst>
              <a:ext uri="{FF2B5EF4-FFF2-40B4-BE49-F238E27FC236}">
                <a16:creationId xmlns:a16="http://schemas.microsoft.com/office/drawing/2014/main" id="{1F9730D5-32BE-7F15-9961-E2EBC6D97C8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55218" y="2761848"/>
            <a:ext cx="2764600" cy="1795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E5DD74-1106-FF4F-156E-7A7F3CE099AC}"/>
              </a:ext>
            </a:extLst>
          </p:cNvPr>
          <p:cNvSpPr txBox="1"/>
          <p:nvPr/>
        </p:nvSpPr>
        <p:spPr>
          <a:xfrm>
            <a:off x="748938" y="1522753"/>
            <a:ext cx="7559039" cy="369332"/>
          </a:xfrm>
          <a:prstGeom prst="rect">
            <a:avLst/>
          </a:prstGeom>
          <a:noFill/>
        </p:spPr>
        <p:txBody>
          <a:bodyPr wrap="square">
            <a:spAutoFit/>
          </a:bodyPr>
          <a:lstStyle/>
          <a:p>
            <a:r>
              <a:rPr lang="en-US" b="1" dirty="0"/>
              <a:t>Encryption at rest</a:t>
            </a:r>
            <a:endParaRPr lang="en-IN" b="1" dirty="0"/>
          </a:p>
        </p:txBody>
      </p:sp>
      <p:sp>
        <p:nvSpPr>
          <p:cNvPr id="3" name="TextBox 2">
            <a:extLst>
              <a:ext uri="{FF2B5EF4-FFF2-40B4-BE49-F238E27FC236}">
                <a16:creationId xmlns:a16="http://schemas.microsoft.com/office/drawing/2014/main" id="{A81891A6-8800-5CAB-1884-708CE14CFC62}"/>
              </a:ext>
            </a:extLst>
          </p:cNvPr>
          <p:cNvSpPr txBox="1"/>
          <p:nvPr/>
        </p:nvSpPr>
        <p:spPr>
          <a:xfrm>
            <a:off x="6283237" y="3203862"/>
            <a:ext cx="1728650" cy="276999"/>
          </a:xfrm>
          <a:prstGeom prst="rect">
            <a:avLst/>
          </a:prstGeom>
          <a:noFill/>
        </p:spPr>
        <p:txBody>
          <a:bodyPr wrap="square">
            <a:spAutoFit/>
          </a:bodyPr>
          <a:lstStyle/>
          <a:p>
            <a:r>
              <a:rPr lang="en-US" sz="1200" dirty="0">
                <a:solidFill>
                  <a:srgbClr val="9B2E15"/>
                </a:solidFill>
              </a:rPr>
              <a:t>Encryption at rest</a:t>
            </a:r>
            <a:endParaRPr lang="en-IN" sz="1200" dirty="0">
              <a:solidFill>
                <a:srgbClr val="9B2E15"/>
              </a:solidFill>
            </a:endParaRPr>
          </a:p>
        </p:txBody>
      </p:sp>
      <p:grpSp>
        <p:nvGrpSpPr>
          <p:cNvPr id="7" name="Group 6">
            <a:extLst>
              <a:ext uri="{FF2B5EF4-FFF2-40B4-BE49-F238E27FC236}">
                <a16:creationId xmlns:a16="http://schemas.microsoft.com/office/drawing/2014/main" id="{5E6DC3BF-3C31-EA92-D88A-9BAD1AD9AA79}"/>
              </a:ext>
            </a:extLst>
          </p:cNvPr>
          <p:cNvGrpSpPr/>
          <p:nvPr/>
        </p:nvGrpSpPr>
        <p:grpSpPr>
          <a:xfrm>
            <a:off x="8715375" y="2316480"/>
            <a:ext cx="277000" cy="3755790"/>
            <a:chOff x="8715375" y="2297975"/>
            <a:chExt cx="277000" cy="3755790"/>
          </a:xfrm>
          <a:solidFill>
            <a:srgbClr val="B7472A"/>
          </a:solidFill>
        </p:grpSpPr>
        <p:sp>
          <p:nvSpPr>
            <p:cNvPr id="9" name="TextBox 8">
              <a:extLst>
                <a:ext uri="{FF2B5EF4-FFF2-40B4-BE49-F238E27FC236}">
                  <a16:creationId xmlns:a16="http://schemas.microsoft.com/office/drawing/2014/main" id="{0B13F52A-E97B-15B0-2351-9BE59F7B2504}"/>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10" name="TextBox 9">
              <a:extLst>
                <a:ext uri="{FF2B5EF4-FFF2-40B4-BE49-F238E27FC236}">
                  <a16:creationId xmlns:a16="http://schemas.microsoft.com/office/drawing/2014/main" id="{BD85895D-846F-10C9-4AD5-20C7AE084A27}"/>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34679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180636" cy="640080"/>
          </a:xfrm>
        </p:spPr>
        <p:txBody>
          <a:bodyPr>
            <a:normAutofit/>
          </a:bodyPr>
          <a:lstStyle/>
          <a:p>
            <a:r>
              <a:rPr lang="en-US" sz="2400" spc="-10" dirty="0" err="1"/>
              <a:t>Cont</a:t>
            </a:r>
            <a:r>
              <a:rPr lang="en-US" sz="2400" spc="-10" dirty="0"/>
              <a:t>…</a:t>
            </a:r>
            <a:endParaRPr lang="en-US" dirty="0"/>
          </a:p>
        </p:txBody>
      </p:sp>
      <p:sp>
        <p:nvSpPr>
          <p:cNvPr id="8" name="TextBox 7">
            <a:extLst>
              <a:ext uri="{FF2B5EF4-FFF2-40B4-BE49-F238E27FC236}">
                <a16:creationId xmlns:a16="http://schemas.microsoft.com/office/drawing/2014/main" id="{D5274120-97C5-33B8-ECDA-0356B7BA0A84}"/>
              </a:ext>
            </a:extLst>
          </p:cNvPr>
          <p:cNvSpPr txBox="1"/>
          <p:nvPr/>
        </p:nvSpPr>
        <p:spPr>
          <a:xfrm>
            <a:off x="748938" y="2061007"/>
            <a:ext cx="7262948" cy="2082621"/>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dirty="0"/>
              <a:t>Encryption in transit, also known as data in motion, involves securing data while it is being transmitted over networks.</a:t>
            </a:r>
          </a:p>
          <a:p>
            <a:pPr marL="408623" indent="-285750">
              <a:spcBef>
                <a:spcPts val="236"/>
              </a:spcBef>
              <a:buClr>
                <a:srgbClr val="0000FF"/>
              </a:buClr>
              <a:buFont typeface="Arial" panose="020B0604020202020204" pitchFamily="34" charset="0"/>
              <a:buChar char="•"/>
              <a:tabLst>
                <a:tab pos="218599" algn="l"/>
              </a:tabLst>
            </a:pPr>
            <a:r>
              <a:rPr lang="en-US" dirty="0"/>
              <a:t>It protects against eavesdropping, interception, and tampering by encrypting the data while it travels from the source to the destination.</a:t>
            </a:r>
          </a:p>
          <a:p>
            <a:pPr marL="408623" indent="-285750">
              <a:spcBef>
                <a:spcPts val="236"/>
              </a:spcBef>
              <a:buClr>
                <a:srgbClr val="0000FF"/>
              </a:buClr>
              <a:buFont typeface="Arial" panose="020B0604020202020204" pitchFamily="34" charset="0"/>
              <a:buChar char="•"/>
              <a:tabLst>
                <a:tab pos="218599" algn="l"/>
              </a:tabLst>
            </a:pPr>
            <a:r>
              <a:rPr lang="en-US" dirty="0"/>
              <a:t>Transport Layer Security (TLS) and Secure Sockets Layer (SSL) protocols are commonly used for encrypting data during transit.</a:t>
            </a:r>
            <a:endParaRPr lang="en-US" spc="-4" dirty="0">
              <a:latin typeface="Segoe UI (Body)"/>
              <a:cs typeface="Arial"/>
            </a:endParaRPr>
          </a:p>
        </p:txBody>
      </p:sp>
      <p:sp>
        <p:nvSpPr>
          <p:cNvPr id="4" name="TextBox 3">
            <a:extLst>
              <a:ext uri="{FF2B5EF4-FFF2-40B4-BE49-F238E27FC236}">
                <a16:creationId xmlns:a16="http://schemas.microsoft.com/office/drawing/2014/main" id="{17E5DD74-1106-FF4F-156E-7A7F3CE099AC}"/>
              </a:ext>
            </a:extLst>
          </p:cNvPr>
          <p:cNvSpPr txBox="1"/>
          <p:nvPr/>
        </p:nvSpPr>
        <p:spPr>
          <a:xfrm>
            <a:off x="748938" y="1522753"/>
            <a:ext cx="7559039" cy="369332"/>
          </a:xfrm>
          <a:prstGeom prst="rect">
            <a:avLst/>
          </a:prstGeom>
          <a:noFill/>
        </p:spPr>
        <p:txBody>
          <a:bodyPr wrap="square">
            <a:spAutoFit/>
          </a:bodyPr>
          <a:lstStyle/>
          <a:p>
            <a:r>
              <a:rPr lang="en-US" b="1" dirty="0"/>
              <a:t>Encryption in transit</a:t>
            </a:r>
            <a:endParaRPr lang="en-IN" b="1" dirty="0"/>
          </a:p>
        </p:txBody>
      </p:sp>
      <p:pic>
        <p:nvPicPr>
          <p:cNvPr id="5122" name="Picture 2" descr="Encryption in Transit and Rest - Push Build Test Deploy">
            <a:extLst>
              <a:ext uri="{FF2B5EF4-FFF2-40B4-BE49-F238E27FC236}">
                <a16:creationId xmlns:a16="http://schemas.microsoft.com/office/drawing/2014/main" id="{194CD53B-B5DF-6EAD-F18C-4E004FB23D09}"/>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55808" b="22204"/>
          <a:stretch/>
        </p:blipFill>
        <p:spPr bwMode="auto">
          <a:xfrm>
            <a:off x="942703" y="4211940"/>
            <a:ext cx="6858000" cy="150795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61ECD00-3B7B-4DA5-8B47-22045591E21F}"/>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3704E5D7-9267-BB0D-AE9B-C7CB2E5E14FC}"/>
                </a:ext>
              </a:extLst>
            </p:cNvPr>
            <p:cNvSpPr txBox="1"/>
            <p:nvPr/>
          </p:nvSpPr>
          <p:spPr>
            <a:xfrm rot="16200000">
              <a:off x="7338524" y="4399914"/>
              <a:ext cx="3030702" cy="276999"/>
            </a:xfrm>
            <a:prstGeom prst="rect">
              <a:avLst/>
            </a:prstGeom>
            <a:noFill/>
          </p:spPr>
          <p:txBody>
            <a:bodyPr wrap="square">
              <a:spAutoFit/>
            </a:bodyPr>
            <a:lstStyle/>
            <a:p>
              <a:r>
                <a:rPr lang="en-IN" sz="1200" b="1" dirty="0"/>
                <a:t>Security in Cloud</a:t>
              </a:r>
              <a:endParaRPr lang="en-IN" sz="1200" dirty="0"/>
            </a:p>
          </p:txBody>
        </p:sp>
        <p:sp>
          <p:nvSpPr>
            <p:cNvPr id="9" name="TextBox 8">
              <a:extLst>
                <a:ext uri="{FF2B5EF4-FFF2-40B4-BE49-F238E27FC236}">
                  <a16:creationId xmlns:a16="http://schemas.microsoft.com/office/drawing/2014/main" id="{6A12B169-CBF9-DFFF-DD34-F7662A30A2A6}"/>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2273678572"/>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260247_win32_PARTIALLY" id="{2A55B3E1-7221-4CB7-8D46-F0B44C7B6A0A}" vid="{2FB531AE-9551-47D1-8C00-F27AA1896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62D760-CC44-4EC3-9F18-C6D7A95E37D7}">
  <we:reference id="wa104382001" version="1.0.0.7" store="en-001" storeType="OMEX"/>
  <we:alternateReferences>
    <we:reference id="WA104382001" version="1.0.0.7" store="" storeType="OMEX"/>
  </we:alternateReferences>
  <we:properties>
    <we:property name="persist:root" value="&quot;{\&quot;powtoons\&quot;:\&quot;{\\\&quot;loading\\\&quot;:false}\&quo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2A8BBB-9391-4155-A1BE-AA1B761F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8AD12E-C2D9-41B2-8612-466D65B53646}">
  <ds:schemaRefs>
    <ds:schemaRef ds:uri="http://schemas.microsoft.com/sharepoint/v3/contenttype/forms"/>
  </ds:schemaRefs>
</ds:datastoreItem>
</file>

<file path=customXml/itemProps3.xml><?xml version="1.0" encoding="utf-8"?>
<ds:datastoreItem xmlns:ds="http://schemas.openxmlformats.org/officeDocument/2006/customXml" ds:itemID="{417A7A50-AAC8-434E-833F-7E27C6AD43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PowerPoint Surface Pen tutorial</Template>
  <TotalTime>3425</TotalTime>
  <Words>1538</Words>
  <Application>Microsoft Office PowerPoint</Application>
  <PresentationFormat>On-screen Show (4:3)</PresentationFormat>
  <Paragraphs>146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WelcomeDoc</vt:lpstr>
      <vt:lpstr>Security in Cloud</vt:lpstr>
      <vt:lpstr>Introduction</vt:lpstr>
      <vt:lpstr>Security Benefits</vt:lpstr>
      <vt:lpstr>Security Models</vt:lpstr>
      <vt:lpstr>Shared Responsibility Model</vt:lpstr>
      <vt:lpstr>Identity and Access Management (IAM)</vt:lpstr>
      <vt:lpstr>Data Encryption</vt:lpstr>
      <vt:lpstr>Cont…</vt:lpstr>
      <vt:lpstr>Cont…</vt:lpstr>
      <vt:lpstr>Network Security</vt:lpstr>
      <vt:lpstr>Best Practices for Cloud Security</vt:lpstr>
      <vt:lpstr>Best Practices for Cloud Security</vt:lpstr>
      <vt:lpstr>Best Practices for Cloud Security</vt:lpstr>
      <vt:lpstr>Conclusion</vt:lpstr>
      <vt:lpstr>Remember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Jay Sarraf</dc:creator>
  <cp:keywords/>
  <cp:lastModifiedBy>Dr. Jay Sarraf</cp:lastModifiedBy>
  <cp:revision>87</cp:revision>
  <dcterms:created xsi:type="dcterms:W3CDTF">2023-01-10T06:09:18Z</dcterms:created>
  <dcterms:modified xsi:type="dcterms:W3CDTF">2024-04-29T09:56:13Z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