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256" r:id="rId5"/>
    <p:sldId id="298" r:id="rId6"/>
    <p:sldId id="299" r:id="rId7"/>
    <p:sldId id="319" r:id="rId8"/>
    <p:sldId id="320" r:id="rId9"/>
    <p:sldId id="321" r:id="rId10"/>
    <p:sldId id="322" r:id="rId11"/>
    <p:sldId id="325" r:id="rId12"/>
    <p:sldId id="327" r:id="rId13"/>
    <p:sldId id="326" r:id="rId14"/>
    <p:sldId id="305" r:id="rId15"/>
    <p:sldId id="315" r:id="rId16"/>
    <p:sldId id="318" r:id="rId17"/>
    <p:sldId id="323" r:id="rId18"/>
    <p:sldId id="316" r:id="rId19"/>
    <p:sldId id="324" r:id="rId20"/>
    <p:sldId id="31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361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E15"/>
    <a:srgbClr val="D89A8E"/>
    <a:srgbClr val="52C3E5"/>
    <a:srgbClr val="B7472A"/>
    <a:srgbClr val="F5F5F5"/>
    <a:srgbClr val="D24726"/>
    <a:srgbClr val="9FCDB3"/>
    <a:srgbClr val="217346"/>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638106-94A6-E601-0207-AC351C814B08}" v="34" dt="2024-04-29T09:51:29.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1" autoAdjust="0"/>
  </p:normalViewPr>
  <p:slideViewPr>
    <p:cSldViewPr snapToGrid="0">
      <p:cViewPr varScale="1">
        <p:scale>
          <a:sx n="110" d="100"/>
          <a:sy n="110" d="100"/>
        </p:scale>
        <p:origin x="1542" y="96"/>
      </p:cViewPr>
      <p:guideLst>
        <p:guide orient="horz" pos="2880"/>
        <p:guide pos="3618"/>
      </p:guideLst>
    </p:cSldViewPr>
  </p:slideViewPr>
  <p:outlineViewPr>
    <p:cViewPr>
      <p:scale>
        <a:sx n="33" d="100"/>
        <a:sy n="33" d="100"/>
      </p:scale>
      <p:origin x="0" y="0"/>
    </p:cViewPr>
  </p:outlineViewPr>
  <p:notesTextViewPr>
    <p:cViewPr>
      <p:scale>
        <a:sx n="1" d="1"/>
        <a:sy n="1" d="1"/>
      </p:scale>
      <p:origin x="0" y="0"/>
    </p:cViewPr>
  </p:notesTextViewPr>
  <p:sorterViewPr>
    <p:cViewPr>
      <p:scale>
        <a:sx n="137" d="100"/>
        <a:sy n="137"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 Ampally" userId="S::jyothi.ampally@techroot.academy::cdc306c6-9f09-4f69-94cb-6d49c119ff85" providerId="AD" clId="Web-{60638106-94A6-E601-0207-AC351C814B08}"/>
    <pc:docChg chg="modSld">
      <pc:chgData name="Jyothi Ampally" userId="S::jyothi.ampally@techroot.academy::cdc306c6-9f09-4f69-94cb-6d49c119ff85" providerId="AD" clId="Web-{60638106-94A6-E601-0207-AC351C814B08}" dt="2024-04-29T09:51:29.460" v="24"/>
      <pc:docMkLst>
        <pc:docMk/>
      </pc:docMkLst>
      <pc:sldChg chg="delSp modSp">
        <pc:chgData name="Jyothi Ampally" userId="S::jyothi.ampally@techroot.academy::cdc306c6-9f09-4f69-94cb-6d49c119ff85" providerId="AD" clId="Web-{60638106-94A6-E601-0207-AC351C814B08}" dt="2024-04-29T09:49:30.943" v="2"/>
        <pc:sldMkLst>
          <pc:docMk/>
          <pc:sldMk cId="2471807738" sldId="256"/>
        </pc:sldMkLst>
        <pc:spChg chg="del mod">
          <ac:chgData name="Jyothi Ampally" userId="S::jyothi.ampally@techroot.academy::cdc306c6-9f09-4f69-94cb-6d49c119ff85" providerId="AD" clId="Web-{60638106-94A6-E601-0207-AC351C814B08}" dt="2024-04-29T09:49:30.943" v="2"/>
          <ac:spMkLst>
            <pc:docMk/>
            <pc:sldMk cId="2471807738" sldId="256"/>
            <ac:spMk id="3" creationId="{00000000-0000-0000-0000-000000000000}"/>
          </ac:spMkLst>
        </pc:spChg>
        <pc:spChg chg="del">
          <ac:chgData name="Jyothi Ampally" userId="S::jyothi.ampally@techroot.academy::cdc306c6-9f09-4f69-94cb-6d49c119ff85" providerId="AD" clId="Web-{60638106-94A6-E601-0207-AC351C814B08}" dt="2024-04-29T09:49:29.693" v="1"/>
          <ac:spMkLst>
            <pc:docMk/>
            <pc:sldMk cId="2471807738" sldId="256"/>
            <ac:spMk id="4" creationId="{8A642064-6FBA-8246-3828-571CBC78780E}"/>
          </ac:spMkLst>
        </pc:spChg>
      </pc:sldChg>
      <pc:sldChg chg="delSp">
        <pc:chgData name="Jyothi Ampally" userId="S::jyothi.ampally@techroot.academy::cdc306c6-9f09-4f69-94cb-6d49c119ff85" providerId="AD" clId="Web-{60638106-94A6-E601-0207-AC351C814B08}" dt="2024-04-29T09:49:40.005" v="3"/>
        <pc:sldMkLst>
          <pc:docMk/>
          <pc:sldMk cId="3772426636" sldId="298"/>
        </pc:sldMkLst>
        <pc:spChg chg="del topLvl">
          <ac:chgData name="Jyothi Ampally" userId="S::jyothi.ampally@techroot.academy::cdc306c6-9f09-4f69-94cb-6d49c119ff85" providerId="AD" clId="Web-{60638106-94A6-E601-0207-AC351C814B08}" dt="2024-04-29T09:49:40.005" v="3"/>
          <ac:spMkLst>
            <pc:docMk/>
            <pc:sldMk cId="3772426636" sldId="298"/>
            <ac:spMk id="5" creationId="{327A2DC1-66DF-23AD-5F47-B7EDE8388189}"/>
          </ac:spMkLst>
        </pc:spChg>
        <pc:grpChg chg="del">
          <ac:chgData name="Jyothi Ampally" userId="S::jyothi.ampally@techroot.academy::cdc306c6-9f09-4f69-94cb-6d49c119ff85" providerId="AD" clId="Web-{60638106-94A6-E601-0207-AC351C814B08}" dt="2024-04-29T09:49:40.005" v="3"/>
          <ac:grpSpMkLst>
            <pc:docMk/>
            <pc:sldMk cId="3772426636" sldId="298"/>
            <ac:grpSpMk id="3" creationId="{9FCE11D5-4255-C4F6-B3CD-D7077FB813F9}"/>
          </ac:grpSpMkLst>
        </pc:grpChg>
        <pc:grpChg chg="topLvl">
          <ac:chgData name="Jyothi Ampally" userId="S::jyothi.ampally@techroot.academy::cdc306c6-9f09-4f69-94cb-6d49c119ff85" providerId="AD" clId="Web-{60638106-94A6-E601-0207-AC351C814B08}" dt="2024-04-29T09:49:40.005" v="3"/>
          <ac:grpSpMkLst>
            <pc:docMk/>
            <pc:sldMk cId="3772426636" sldId="298"/>
            <ac:grpSpMk id="6" creationId="{B9EF4E53-DC94-3009-C0C1-2F79AB21301D}"/>
          </ac:grpSpMkLst>
        </pc:grpChg>
      </pc:sldChg>
      <pc:sldChg chg="delSp">
        <pc:chgData name="Jyothi Ampally" userId="S::jyothi.ampally@techroot.academy::cdc306c6-9f09-4f69-94cb-6d49c119ff85" providerId="AD" clId="Web-{60638106-94A6-E601-0207-AC351C814B08}" dt="2024-04-29T09:49:46.740" v="4"/>
        <pc:sldMkLst>
          <pc:docMk/>
          <pc:sldMk cId="3206353905" sldId="299"/>
        </pc:sldMkLst>
        <pc:spChg chg="del topLvl">
          <ac:chgData name="Jyothi Ampally" userId="S::jyothi.ampally@techroot.academy::cdc306c6-9f09-4f69-94cb-6d49c119ff85" providerId="AD" clId="Web-{60638106-94A6-E601-0207-AC351C814B08}" dt="2024-04-29T09:49:46.740" v="4"/>
          <ac:spMkLst>
            <pc:docMk/>
            <pc:sldMk cId="3206353905" sldId="299"/>
            <ac:spMk id="17" creationId="{1EF24876-0D0B-09ED-4E48-D829E0CD5401}"/>
          </ac:spMkLst>
        </pc:spChg>
        <pc:grpChg chg="del">
          <ac:chgData name="Jyothi Ampally" userId="S::jyothi.ampally@techroot.academy::cdc306c6-9f09-4f69-94cb-6d49c119ff85" providerId="AD" clId="Web-{60638106-94A6-E601-0207-AC351C814B08}" dt="2024-04-29T09:49:46.740" v="4"/>
          <ac:grpSpMkLst>
            <pc:docMk/>
            <pc:sldMk cId="3206353905" sldId="299"/>
            <ac:grpSpMk id="16" creationId="{8FD10836-5A33-4A7D-FCBB-37ADAE379A89}"/>
          </ac:grpSpMkLst>
        </pc:grpChg>
        <pc:grpChg chg="topLvl">
          <ac:chgData name="Jyothi Ampally" userId="S::jyothi.ampally@techroot.academy::cdc306c6-9f09-4f69-94cb-6d49c119ff85" providerId="AD" clId="Web-{60638106-94A6-E601-0207-AC351C814B08}" dt="2024-04-29T09:49:46.740" v="4"/>
          <ac:grpSpMkLst>
            <pc:docMk/>
            <pc:sldMk cId="3206353905" sldId="299"/>
            <ac:grpSpMk id="18" creationId="{52256759-6954-7AFD-BCEB-41608A89714A}"/>
          </ac:grpSpMkLst>
        </pc:grpChg>
      </pc:sldChg>
      <pc:sldChg chg="delSp modSp">
        <pc:chgData name="Jyothi Ampally" userId="S::jyothi.ampally@techroot.academy::cdc306c6-9f09-4f69-94cb-6d49c119ff85" providerId="AD" clId="Web-{60638106-94A6-E601-0207-AC351C814B08}" dt="2024-04-29T09:50:57.444" v="19"/>
        <pc:sldMkLst>
          <pc:docMk/>
          <pc:sldMk cId="2435561233" sldId="305"/>
        </pc:sldMkLst>
        <pc:spChg chg="del mod topLvl">
          <ac:chgData name="Jyothi Ampally" userId="S::jyothi.ampally@techroot.academy::cdc306c6-9f09-4f69-94cb-6d49c119ff85" providerId="AD" clId="Web-{60638106-94A6-E601-0207-AC351C814B08}" dt="2024-04-29T09:50:57.444" v="19"/>
          <ac:spMkLst>
            <pc:docMk/>
            <pc:sldMk cId="2435561233" sldId="305"/>
            <ac:spMk id="17" creationId="{1EF24876-0D0B-09ED-4E48-D829E0CD5401}"/>
          </ac:spMkLst>
        </pc:spChg>
        <pc:grpChg chg="del">
          <ac:chgData name="Jyothi Ampally" userId="S::jyothi.ampally@techroot.academy::cdc306c6-9f09-4f69-94cb-6d49c119ff85" providerId="AD" clId="Web-{60638106-94A6-E601-0207-AC351C814B08}" dt="2024-04-29T09:50:57.444" v="19"/>
          <ac:grpSpMkLst>
            <pc:docMk/>
            <pc:sldMk cId="2435561233" sldId="305"/>
            <ac:grpSpMk id="16" creationId="{8FD10836-5A33-4A7D-FCBB-37ADAE379A89}"/>
          </ac:grpSpMkLst>
        </pc:grpChg>
        <pc:grpChg chg="topLvl">
          <ac:chgData name="Jyothi Ampally" userId="S::jyothi.ampally@techroot.academy::cdc306c6-9f09-4f69-94cb-6d49c119ff85" providerId="AD" clId="Web-{60638106-94A6-E601-0207-AC351C814B08}" dt="2024-04-29T09:50:57.444" v="19"/>
          <ac:grpSpMkLst>
            <pc:docMk/>
            <pc:sldMk cId="2435561233" sldId="305"/>
            <ac:grpSpMk id="18" creationId="{52256759-6954-7AFD-BCEB-41608A89714A}"/>
          </ac:grpSpMkLst>
        </pc:grpChg>
      </pc:sldChg>
      <pc:sldChg chg="delSp">
        <pc:chgData name="Jyothi Ampally" userId="S::jyothi.ampally@techroot.academy::cdc306c6-9f09-4f69-94cb-6d49c119ff85" providerId="AD" clId="Web-{60638106-94A6-E601-0207-AC351C814B08}" dt="2024-04-29T09:51:03.366" v="20"/>
        <pc:sldMkLst>
          <pc:docMk/>
          <pc:sldMk cId="2264329393" sldId="315"/>
        </pc:sldMkLst>
        <pc:spChg chg="del topLvl">
          <ac:chgData name="Jyothi Ampally" userId="S::jyothi.ampally@techroot.academy::cdc306c6-9f09-4f69-94cb-6d49c119ff85" providerId="AD" clId="Web-{60638106-94A6-E601-0207-AC351C814B08}" dt="2024-04-29T09:51:03.366" v="20"/>
          <ac:spMkLst>
            <pc:docMk/>
            <pc:sldMk cId="2264329393" sldId="315"/>
            <ac:spMk id="5" creationId="{C8A65DE5-4D78-D76A-91B6-FAE3231C57D3}"/>
          </ac:spMkLst>
        </pc:spChg>
        <pc:grpChg chg="del">
          <ac:chgData name="Jyothi Ampally" userId="S::jyothi.ampally@techroot.academy::cdc306c6-9f09-4f69-94cb-6d49c119ff85" providerId="AD" clId="Web-{60638106-94A6-E601-0207-AC351C814B08}" dt="2024-04-29T09:51:03.366" v="20"/>
          <ac:grpSpMkLst>
            <pc:docMk/>
            <pc:sldMk cId="2264329393" sldId="315"/>
            <ac:grpSpMk id="3" creationId="{6D87C2B6-7490-91F3-4276-FFB5E581C928}"/>
          </ac:grpSpMkLst>
        </pc:grpChg>
        <pc:grpChg chg="topLvl">
          <ac:chgData name="Jyothi Ampally" userId="S::jyothi.ampally@techroot.academy::cdc306c6-9f09-4f69-94cb-6d49c119ff85" providerId="AD" clId="Web-{60638106-94A6-E601-0207-AC351C814B08}" dt="2024-04-29T09:51:03.366" v="20"/>
          <ac:grpSpMkLst>
            <pc:docMk/>
            <pc:sldMk cId="2264329393" sldId="315"/>
            <ac:grpSpMk id="6" creationId="{E971B73E-47FA-41A5-A1F1-F524DF38C9D8}"/>
          </ac:grpSpMkLst>
        </pc:grpChg>
      </pc:sldChg>
      <pc:sldChg chg="delSp">
        <pc:chgData name="Jyothi Ampally" userId="S::jyothi.ampally@techroot.academy::cdc306c6-9f09-4f69-94cb-6d49c119ff85" providerId="AD" clId="Web-{60638106-94A6-E601-0207-AC351C814B08}" dt="2024-04-29T09:51:21.616" v="23"/>
        <pc:sldMkLst>
          <pc:docMk/>
          <pc:sldMk cId="1673088992" sldId="316"/>
        </pc:sldMkLst>
        <pc:spChg chg="del topLvl">
          <ac:chgData name="Jyothi Ampally" userId="S::jyothi.ampally@techroot.academy::cdc306c6-9f09-4f69-94cb-6d49c119ff85" providerId="AD" clId="Web-{60638106-94A6-E601-0207-AC351C814B08}" dt="2024-04-29T09:51:21.616" v="23"/>
          <ac:spMkLst>
            <pc:docMk/>
            <pc:sldMk cId="1673088992" sldId="316"/>
            <ac:spMk id="4" creationId="{E8D90EA7-3F7D-AD50-587C-5A826DB4CCA5}"/>
          </ac:spMkLst>
        </pc:spChg>
        <pc:grpChg chg="del">
          <ac:chgData name="Jyothi Ampally" userId="S::jyothi.ampally@techroot.academy::cdc306c6-9f09-4f69-94cb-6d49c119ff85" providerId="AD" clId="Web-{60638106-94A6-E601-0207-AC351C814B08}" dt="2024-04-29T09:51:21.616" v="23"/>
          <ac:grpSpMkLst>
            <pc:docMk/>
            <pc:sldMk cId="1673088992" sldId="316"/>
            <ac:grpSpMk id="3" creationId="{AA607601-9D40-1E5A-0D77-CF982B3187BB}"/>
          </ac:grpSpMkLst>
        </pc:grpChg>
        <pc:grpChg chg="topLvl">
          <ac:chgData name="Jyothi Ampally" userId="S::jyothi.ampally@techroot.academy::cdc306c6-9f09-4f69-94cb-6d49c119ff85" providerId="AD" clId="Web-{60638106-94A6-E601-0207-AC351C814B08}" dt="2024-04-29T09:51:21.616" v="23"/>
          <ac:grpSpMkLst>
            <pc:docMk/>
            <pc:sldMk cId="1673088992" sldId="316"/>
            <ac:grpSpMk id="5" creationId="{464A7DF7-6811-61B4-AB09-76DF4A3825FE}"/>
          </ac:grpSpMkLst>
        </pc:grpChg>
      </pc:sldChg>
      <pc:sldChg chg="delSp">
        <pc:chgData name="Jyothi Ampally" userId="S::jyothi.ampally@techroot.academy::cdc306c6-9f09-4f69-94cb-6d49c119ff85" providerId="AD" clId="Web-{60638106-94A6-E601-0207-AC351C814B08}" dt="2024-04-29T09:51:09.725" v="21"/>
        <pc:sldMkLst>
          <pc:docMk/>
          <pc:sldMk cId="625496316" sldId="318"/>
        </pc:sldMkLst>
        <pc:spChg chg="del topLvl">
          <ac:chgData name="Jyothi Ampally" userId="S::jyothi.ampally@techroot.academy::cdc306c6-9f09-4f69-94cb-6d49c119ff85" providerId="AD" clId="Web-{60638106-94A6-E601-0207-AC351C814B08}" dt="2024-04-29T09:51:09.725" v="21"/>
          <ac:spMkLst>
            <pc:docMk/>
            <pc:sldMk cId="625496316" sldId="318"/>
            <ac:spMk id="4" creationId="{A55CA3DC-2C09-C87B-4B3E-A977BA4632B5}"/>
          </ac:spMkLst>
        </pc:spChg>
        <pc:grpChg chg="del">
          <ac:chgData name="Jyothi Ampally" userId="S::jyothi.ampally@techroot.academy::cdc306c6-9f09-4f69-94cb-6d49c119ff85" providerId="AD" clId="Web-{60638106-94A6-E601-0207-AC351C814B08}" dt="2024-04-29T09:51:09.725" v="21"/>
          <ac:grpSpMkLst>
            <pc:docMk/>
            <pc:sldMk cId="625496316" sldId="318"/>
            <ac:grpSpMk id="3" creationId="{5208E274-94B8-2971-AF8D-C1419BFD8BC4}"/>
          </ac:grpSpMkLst>
        </pc:grpChg>
        <pc:grpChg chg="topLvl">
          <ac:chgData name="Jyothi Ampally" userId="S::jyothi.ampally@techroot.academy::cdc306c6-9f09-4f69-94cb-6d49c119ff85" providerId="AD" clId="Web-{60638106-94A6-E601-0207-AC351C814B08}" dt="2024-04-29T09:51:09.725" v="21"/>
          <ac:grpSpMkLst>
            <pc:docMk/>
            <pc:sldMk cId="625496316" sldId="318"/>
            <ac:grpSpMk id="5" creationId="{4BD9618E-2142-1395-7E77-04D70C8AF5AD}"/>
          </ac:grpSpMkLst>
        </pc:grpChg>
      </pc:sldChg>
      <pc:sldChg chg="addSp delSp modSp">
        <pc:chgData name="Jyothi Ampally" userId="S::jyothi.ampally@techroot.academy::cdc306c6-9f09-4f69-94cb-6d49c119ff85" providerId="AD" clId="Web-{60638106-94A6-E601-0207-AC351C814B08}" dt="2024-04-29T09:50:09.365" v="10"/>
        <pc:sldMkLst>
          <pc:docMk/>
          <pc:sldMk cId="757504225" sldId="319"/>
        </pc:sldMkLst>
        <pc:spChg chg="add del mod topLvl">
          <ac:chgData name="Jyothi Ampally" userId="S::jyothi.ampally@techroot.academy::cdc306c6-9f09-4f69-94cb-6d49c119ff85" providerId="AD" clId="Web-{60638106-94A6-E601-0207-AC351C814B08}" dt="2024-04-29T09:50:09.365" v="10"/>
          <ac:spMkLst>
            <pc:docMk/>
            <pc:sldMk cId="757504225" sldId="319"/>
            <ac:spMk id="17" creationId="{1EF24876-0D0B-09ED-4E48-D829E0CD5401}"/>
          </ac:spMkLst>
        </pc:spChg>
        <pc:grpChg chg="add del">
          <ac:chgData name="Jyothi Ampally" userId="S::jyothi.ampally@techroot.academy::cdc306c6-9f09-4f69-94cb-6d49c119ff85" providerId="AD" clId="Web-{60638106-94A6-E601-0207-AC351C814B08}" dt="2024-04-29T09:50:09.365" v="10"/>
          <ac:grpSpMkLst>
            <pc:docMk/>
            <pc:sldMk cId="757504225" sldId="319"/>
            <ac:grpSpMk id="16" creationId="{8FD10836-5A33-4A7D-FCBB-37ADAE379A89}"/>
          </ac:grpSpMkLst>
        </pc:grpChg>
        <pc:grpChg chg="mod topLvl">
          <ac:chgData name="Jyothi Ampally" userId="S::jyothi.ampally@techroot.academy::cdc306c6-9f09-4f69-94cb-6d49c119ff85" providerId="AD" clId="Web-{60638106-94A6-E601-0207-AC351C814B08}" dt="2024-04-29T09:50:09.365" v="10"/>
          <ac:grpSpMkLst>
            <pc:docMk/>
            <pc:sldMk cId="757504225" sldId="319"/>
            <ac:grpSpMk id="18" creationId="{52256759-6954-7AFD-BCEB-41608A89714A}"/>
          </ac:grpSpMkLst>
        </pc:grpChg>
      </pc:sldChg>
      <pc:sldChg chg="delSp modSp">
        <pc:chgData name="Jyothi Ampally" userId="S::jyothi.ampally@techroot.academy::cdc306c6-9f09-4f69-94cb-6d49c119ff85" providerId="AD" clId="Web-{60638106-94A6-E601-0207-AC351C814B08}" dt="2024-04-29T09:50:15.928" v="12"/>
        <pc:sldMkLst>
          <pc:docMk/>
          <pc:sldMk cId="4232361870" sldId="320"/>
        </pc:sldMkLst>
        <pc:spChg chg="del mod topLvl">
          <ac:chgData name="Jyothi Ampally" userId="S::jyothi.ampally@techroot.academy::cdc306c6-9f09-4f69-94cb-6d49c119ff85" providerId="AD" clId="Web-{60638106-94A6-E601-0207-AC351C814B08}" dt="2024-04-29T09:50:15.928" v="12"/>
          <ac:spMkLst>
            <pc:docMk/>
            <pc:sldMk cId="4232361870" sldId="320"/>
            <ac:spMk id="17" creationId="{1EF24876-0D0B-09ED-4E48-D829E0CD5401}"/>
          </ac:spMkLst>
        </pc:spChg>
        <pc:grpChg chg="del">
          <ac:chgData name="Jyothi Ampally" userId="S::jyothi.ampally@techroot.academy::cdc306c6-9f09-4f69-94cb-6d49c119ff85" providerId="AD" clId="Web-{60638106-94A6-E601-0207-AC351C814B08}" dt="2024-04-29T09:50:15.928" v="12"/>
          <ac:grpSpMkLst>
            <pc:docMk/>
            <pc:sldMk cId="4232361870" sldId="320"/>
            <ac:grpSpMk id="16" creationId="{8FD10836-5A33-4A7D-FCBB-37ADAE379A89}"/>
          </ac:grpSpMkLst>
        </pc:grpChg>
        <pc:grpChg chg="topLvl">
          <ac:chgData name="Jyothi Ampally" userId="S::jyothi.ampally@techroot.academy::cdc306c6-9f09-4f69-94cb-6d49c119ff85" providerId="AD" clId="Web-{60638106-94A6-E601-0207-AC351C814B08}" dt="2024-04-29T09:50:15.928" v="12"/>
          <ac:grpSpMkLst>
            <pc:docMk/>
            <pc:sldMk cId="4232361870" sldId="320"/>
            <ac:grpSpMk id="18" creationId="{52256759-6954-7AFD-BCEB-41608A89714A}"/>
          </ac:grpSpMkLst>
        </pc:grpChg>
      </pc:sldChg>
      <pc:sldChg chg="delSp">
        <pc:chgData name="Jyothi Ampally" userId="S::jyothi.ampally@techroot.academy::cdc306c6-9f09-4f69-94cb-6d49c119ff85" providerId="AD" clId="Web-{60638106-94A6-E601-0207-AC351C814B08}" dt="2024-04-29T09:50:24.600" v="13"/>
        <pc:sldMkLst>
          <pc:docMk/>
          <pc:sldMk cId="676811450" sldId="321"/>
        </pc:sldMkLst>
        <pc:spChg chg="del topLvl">
          <ac:chgData name="Jyothi Ampally" userId="S::jyothi.ampally@techroot.academy::cdc306c6-9f09-4f69-94cb-6d49c119ff85" providerId="AD" clId="Web-{60638106-94A6-E601-0207-AC351C814B08}" dt="2024-04-29T09:50:24.600" v="13"/>
          <ac:spMkLst>
            <pc:docMk/>
            <pc:sldMk cId="676811450" sldId="321"/>
            <ac:spMk id="17" creationId="{1EF24876-0D0B-09ED-4E48-D829E0CD5401}"/>
          </ac:spMkLst>
        </pc:spChg>
        <pc:grpChg chg="del">
          <ac:chgData name="Jyothi Ampally" userId="S::jyothi.ampally@techroot.academy::cdc306c6-9f09-4f69-94cb-6d49c119ff85" providerId="AD" clId="Web-{60638106-94A6-E601-0207-AC351C814B08}" dt="2024-04-29T09:50:24.600" v="13"/>
          <ac:grpSpMkLst>
            <pc:docMk/>
            <pc:sldMk cId="676811450" sldId="321"/>
            <ac:grpSpMk id="16" creationId="{8FD10836-5A33-4A7D-FCBB-37ADAE379A89}"/>
          </ac:grpSpMkLst>
        </pc:grpChg>
        <pc:grpChg chg="topLvl">
          <ac:chgData name="Jyothi Ampally" userId="S::jyothi.ampally@techroot.academy::cdc306c6-9f09-4f69-94cb-6d49c119ff85" providerId="AD" clId="Web-{60638106-94A6-E601-0207-AC351C814B08}" dt="2024-04-29T09:50:24.600" v="13"/>
          <ac:grpSpMkLst>
            <pc:docMk/>
            <pc:sldMk cId="676811450" sldId="321"/>
            <ac:grpSpMk id="18" creationId="{52256759-6954-7AFD-BCEB-41608A89714A}"/>
          </ac:grpSpMkLst>
        </pc:grpChg>
      </pc:sldChg>
      <pc:sldChg chg="delSp">
        <pc:chgData name="Jyothi Ampally" userId="S::jyothi.ampally@techroot.academy::cdc306c6-9f09-4f69-94cb-6d49c119ff85" providerId="AD" clId="Web-{60638106-94A6-E601-0207-AC351C814B08}" dt="2024-04-29T09:50:28.459" v="14"/>
        <pc:sldMkLst>
          <pc:docMk/>
          <pc:sldMk cId="3159306662" sldId="322"/>
        </pc:sldMkLst>
        <pc:spChg chg="del topLvl">
          <ac:chgData name="Jyothi Ampally" userId="S::jyothi.ampally@techroot.academy::cdc306c6-9f09-4f69-94cb-6d49c119ff85" providerId="AD" clId="Web-{60638106-94A6-E601-0207-AC351C814B08}" dt="2024-04-29T09:50:28.459" v="14"/>
          <ac:spMkLst>
            <pc:docMk/>
            <pc:sldMk cId="3159306662" sldId="322"/>
            <ac:spMk id="17" creationId="{1EF24876-0D0B-09ED-4E48-D829E0CD5401}"/>
          </ac:spMkLst>
        </pc:spChg>
        <pc:grpChg chg="del">
          <ac:chgData name="Jyothi Ampally" userId="S::jyothi.ampally@techroot.academy::cdc306c6-9f09-4f69-94cb-6d49c119ff85" providerId="AD" clId="Web-{60638106-94A6-E601-0207-AC351C814B08}" dt="2024-04-29T09:50:28.459" v="14"/>
          <ac:grpSpMkLst>
            <pc:docMk/>
            <pc:sldMk cId="3159306662" sldId="322"/>
            <ac:grpSpMk id="16" creationId="{8FD10836-5A33-4A7D-FCBB-37ADAE379A89}"/>
          </ac:grpSpMkLst>
        </pc:grpChg>
        <pc:grpChg chg="topLvl">
          <ac:chgData name="Jyothi Ampally" userId="S::jyothi.ampally@techroot.academy::cdc306c6-9f09-4f69-94cb-6d49c119ff85" providerId="AD" clId="Web-{60638106-94A6-E601-0207-AC351C814B08}" dt="2024-04-29T09:50:28.459" v="14"/>
          <ac:grpSpMkLst>
            <pc:docMk/>
            <pc:sldMk cId="3159306662" sldId="322"/>
            <ac:grpSpMk id="18" creationId="{52256759-6954-7AFD-BCEB-41608A89714A}"/>
          </ac:grpSpMkLst>
        </pc:grpChg>
      </pc:sldChg>
      <pc:sldChg chg="delSp">
        <pc:chgData name="Jyothi Ampally" userId="S::jyothi.ampally@techroot.academy::cdc306c6-9f09-4f69-94cb-6d49c119ff85" providerId="AD" clId="Web-{60638106-94A6-E601-0207-AC351C814B08}" dt="2024-04-29T09:51:15.085" v="22"/>
        <pc:sldMkLst>
          <pc:docMk/>
          <pc:sldMk cId="1170636774" sldId="323"/>
        </pc:sldMkLst>
        <pc:spChg chg="del topLvl">
          <ac:chgData name="Jyothi Ampally" userId="S::jyothi.ampally@techroot.academy::cdc306c6-9f09-4f69-94cb-6d49c119ff85" providerId="AD" clId="Web-{60638106-94A6-E601-0207-AC351C814B08}" dt="2024-04-29T09:51:15.085" v="22"/>
          <ac:spMkLst>
            <pc:docMk/>
            <pc:sldMk cId="1170636774" sldId="323"/>
            <ac:spMk id="13" creationId="{02B8D196-84EF-EF81-88AB-2278F760D4AF}"/>
          </ac:spMkLst>
        </pc:spChg>
        <pc:grpChg chg="del">
          <ac:chgData name="Jyothi Ampally" userId="S::jyothi.ampally@techroot.academy::cdc306c6-9f09-4f69-94cb-6d49c119ff85" providerId="AD" clId="Web-{60638106-94A6-E601-0207-AC351C814B08}" dt="2024-04-29T09:51:15.085" v="22"/>
          <ac:grpSpMkLst>
            <pc:docMk/>
            <pc:sldMk cId="1170636774" sldId="323"/>
            <ac:grpSpMk id="12" creationId="{2B8C4005-D504-A11F-1FD3-295D43F0B731}"/>
          </ac:grpSpMkLst>
        </pc:grpChg>
        <pc:grpChg chg="topLvl">
          <ac:chgData name="Jyothi Ampally" userId="S::jyothi.ampally@techroot.academy::cdc306c6-9f09-4f69-94cb-6d49c119ff85" providerId="AD" clId="Web-{60638106-94A6-E601-0207-AC351C814B08}" dt="2024-04-29T09:51:15.085" v="22"/>
          <ac:grpSpMkLst>
            <pc:docMk/>
            <pc:sldMk cId="1170636774" sldId="323"/>
            <ac:grpSpMk id="14" creationId="{D68DE0C5-D9EE-8AE3-12F4-3DADA90DCB5B}"/>
          </ac:grpSpMkLst>
        </pc:grpChg>
      </pc:sldChg>
      <pc:sldChg chg="delSp">
        <pc:chgData name="Jyothi Ampally" userId="S::jyothi.ampally@techroot.academy::cdc306c6-9f09-4f69-94cb-6d49c119ff85" providerId="AD" clId="Web-{60638106-94A6-E601-0207-AC351C814B08}" dt="2024-04-29T09:51:29.460" v="24"/>
        <pc:sldMkLst>
          <pc:docMk/>
          <pc:sldMk cId="3051986883" sldId="324"/>
        </pc:sldMkLst>
        <pc:spChg chg="del topLvl">
          <ac:chgData name="Jyothi Ampally" userId="S::jyothi.ampally@techroot.academy::cdc306c6-9f09-4f69-94cb-6d49c119ff85" providerId="AD" clId="Web-{60638106-94A6-E601-0207-AC351C814B08}" dt="2024-04-29T09:51:29.460" v="24"/>
          <ac:spMkLst>
            <pc:docMk/>
            <pc:sldMk cId="3051986883" sldId="324"/>
            <ac:spMk id="4" creationId="{01D7F673-3DE2-6674-3062-FCCB94E0FB68}"/>
          </ac:spMkLst>
        </pc:spChg>
        <pc:grpChg chg="del">
          <ac:chgData name="Jyothi Ampally" userId="S::jyothi.ampally@techroot.academy::cdc306c6-9f09-4f69-94cb-6d49c119ff85" providerId="AD" clId="Web-{60638106-94A6-E601-0207-AC351C814B08}" dt="2024-04-29T09:51:29.460" v="24"/>
          <ac:grpSpMkLst>
            <pc:docMk/>
            <pc:sldMk cId="3051986883" sldId="324"/>
            <ac:grpSpMk id="3" creationId="{B8550FA1-93B3-74CF-FEB4-1505A569FD6C}"/>
          </ac:grpSpMkLst>
        </pc:grpChg>
        <pc:grpChg chg="topLvl">
          <ac:chgData name="Jyothi Ampally" userId="S::jyothi.ampally@techroot.academy::cdc306c6-9f09-4f69-94cb-6d49c119ff85" providerId="AD" clId="Web-{60638106-94A6-E601-0207-AC351C814B08}" dt="2024-04-29T09:51:29.460" v="24"/>
          <ac:grpSpMkLst>
            <pc:docMk/>
            <pc:sldMk cId="3051986883" sldId="324"/>
            <ac:grpSpMk id="5" creationId="{FF67A804-F071-AFEB-6827-B4724062D0FF}"/>
          </ac:grpSpMkLst>
        </pc:grpChg>
      </pc:sldChg>
      <pc:sldChg chg="delSp">
        <pc:chgData name="Jyothi Ampally" userId="S::jyothi.ampally@techroot.academy::cdc306c6-9f09-4f69-94cb-6d49c119ff85" providerId="AD" clId="Web-{60638106-94A6-E601-0207-AC351C814B08}" dt="2024-04-29T09:50:34.240" v="15"/>
        <pc:sldMkLst>
          <pc:docMk/>
          <pc:sldMk cId="4143617234" sldId="325"/>
        </pc:sldMkLst>
        <pc:spChg chg="del topLvl">
          <ac:chgData name="Jyothi Ampally" userId="S::jyothi.ampally@techroot.academy::cdc306c6-9f09-4f69-94cb-6d49c119ff85" providerId="AD" clId="Web-{60638106-94A6-E601-0207-AC351C814B08}" dt="2024-04-29T09:50:34.240" v="15"/>
          <ac:spMkLst>
            <pc:docMk/>
            <pc:sldMk cId="4143617234" sldId="325"/>
            <ac:spMk id="17" creationId="{1EF24876-0D0B-09ED-4E48-D829E0CD5401}"/>
          </ac:spMkLst>
        </pc:spChg>
        <pc:grpChg chg="del">
          <ac:chgData name="Jyothi Ampally" userId="S::jyothi.ampally@techroot.academy::cdc306c6-9f09-4f69-94cb-6d49c119ff85" providerId="AD" clId="Web-{60638106-94A6-E601-0207-AC351C814B08}" dt="2024-04-29T09:50:34.240" v="15"/>
          <ac:grpSpMkLst>
            <pc:docMk/>
            <pc:sldMk cId="4143617234" sldId="325"/>
            <ac:grpSpMk id="16" creationId="{8FD10836-5A33-4A7D-FCBB-37ADAE379A89}"/>
          </ac:grpSpMkLst>
        </pc:grpChg>
        <pc:grpChg chg="topLvl">
          <ac:chgData name="Jyothi Ampally" userId="S::jyothi.ampally@techroot.academy::cdc306c6-9f09-4f69-94cb-6d49c119ff85" providerId="AD" clId="Web-{60638106-94A6-E601-0207-AC351C814B08}" dt="2024-04-29T09:50:34.240" v="15"/>
          <ac:grpSpMkLst>
            <pc:docMk/>
            <pc:sldMk cId="4143617234" sldId="325"/>
            <ac:grpSpMk id="18" creationId="{52256759-6954-7AFD-BCEB-41608A89714A}"/>
          </ac:grpSpMkLst>
        </pc:grpChg>
      </pc:sldChg>
      <pc:sldChg chg="delSp">
        <pc:chgData name="Jyothi Ampally" userId="S::jyothi.ampally@techroot.academy::cdc306c6-9f09-4f69-94cb-6d49c119ff85" providerId="AD" clId="Web-{60638106-94A6-E601-0207-AC351C814B08}" dt="2024-04-29T09:50:48.397" v="17"/>
        <pc:sldMkLst>
          <pc:docMk/>
          <pc:sldMk cId="3874265800" sldId="326"/>
        </pc:sldMkLst>
        <pc:spChg chg="del topLvl">
          <ac:chgData name="Jyothi Ampally" userId="S::jyothi.ampally@techroot.academy::cdc306c6-9f09-4f69-94cb-6d49c119ff85" providerId="AD" clId="Web-{60638106-94A6-E601-0207-AC351C814B08}" dt="2024-04-29T09:50:48.397" v="17"/>
          <ac:spMkLst>
            <pc:docMk/>
            <pc:sldMk cId="3874265800" sldId="326"/>
            <ac:spMk id="17" creationId="{1EF24876-0D0B-09ED-4E48-D829E0CD5401}"/>
          </ac:spMkLst>
        </pc:spChg>
        <pc:grpChg chg="del">
          <ac:chgData name="Jyothi Ampally" userId="S::jyothi.ampally@techroot.academy::cdc306c6-9f09-4f69-94cb-6d49c119ff85" providerId="AD" clId="Web-{60638106-94A6-E601-0207-AC351C814B08}" dt="2024-04-29T09:50:48.397" v="17"/>
          <ac:grpSpMkLst>
            <pc:docMk/>
            <pc:sldMk cId="3874265800" sldId="326"/>
            <ac:grpSpMk id="16" creationId="{8FD10836-5A33-4A7D-FCBB-37ADAE379A89}"/>
          </ac:grpSpMkLst>
        </pc:grpChg>
        <pc:grpChg chg="topLvl">
          <ac:chgData name="Jyothi Ampally" userId="S::jyothi.ampally@techroot.academy::cdc306c6-9f09-4f69-94cb-6d49c119ff85" providerId="AD" clId="Web-{60638106-94A6-E601-0207-AC351C814B08}" dt="2024-04-29T09:50:48.397" v="17"/>
          <ac:grpSpMkLst>
            <pc:docMk/>
            <pc:sldMk cId="3874265800" sldId="326"/>
            <ac:grpSpMk id="18" creationId="{52256759-6954-7AFD-BCEB-41608A89714A}"/>
          </ac:grpSpMkLst>
        </pc:grpChg>
      </pc:sldChg>
      <pc:sldChg chg="delSp">
        <pc:chgData name="Jyothi Ampally" userId="S::jyothi.ampally@techroot.academy::cdc306c6-9f09-4f69-94cb-6d49c119ff85" providerId="AD" clId="Web-{60638106-94A6-E601-0207-AC351C814B08}" dt="2024-04-29T09:50:40.631" v="16"/>
        <pc:sldMkLst>
          <pc:docMk/>
          <pc:sldMk cId="1584298177" sldId="327"/>
        </pc:sldMkLst>
        <pc:spChg chg="del topLvl">
          <ac:chgData name="Jyothi Ampally" userId="S::jyothi.ampally@techroot.academy::cdc306c6-9f09-4f69-94cb-6d49c119ff85" providerId="AD" clId="Web-{60638106-94A6-E601-0207-AC351C814B08}" dt="2024-04-29T09:50:40.631" v="16"/>
          <ac:spMkLst>
            <pc:docMk/>
            <pc:sldMk cId="1584298177" sldId="327"/>
            <ac:spMk id="17" creationId="{1EF24876-0D0B-09ED-4E48-D829E0CD5401}"/>
          </ac:spMkLst>
        </pc:spChg>
        <pc:grpChg chg="del">
          <ac:chgData name="Jyothi Ampally" userId="S::jyothi.ampally@techroot.academy::cdc306c6-9f09-4f69-94cb-6d49c119ff85" providerId="AD" clId="Web-{60638106-94A6-E601-0207-AC351C814B08}" dt="2024-04-29T09:50:40.631" v="16"/>
          <ac:grpSpMkLst>
            <pc:docMk/>
            <pc:sldMk cId="1584298177" sldId="327"/>
            <ac:grpSpMk id="16" creationId="{8FD10836-5A33-4A7D-FCBB-37ADAE379A89}"/>
          </ac:grpSpMkLst>
        </pc:grpChg>
        <pc:grpChg chg="topLvl">
          <ac:chgData name="Jyothi Ampally" userId="S::jyothi.ampally@techroot.academy::cdc306c6-9f09-4f69-94cb-6d49c119ff85" providerId="AD" clId="Web-{60638106-94A6-E601-0207-AC351C814B08}" dt="2024-04-29T09:50:40.631" v="16"/>
          <ac:grpSpMkLst>
            <pc:docMk/>
            <pc:sldMk cId="1584298177" sldId="327"/>
            <ac:grpSpMk id="18" creationId="{52256759-6954-7AFD-BCEB-41608A89714A}"/>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4/29/2024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4/29/2024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85240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500743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2397917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624760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71453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567847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2199267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236808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46550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2797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2440036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55454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29451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4032284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422106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802981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03232" y="2484471"/>
            <a:ext cx="4097318" cy="2130561"/>
          </a:xfrm>
        </p:spPr>
        <p:txBody>
          <a:bodyPr/>
          <a:lstStyle>
            <a:lvl1pPr>
              <a:defRPr sz="405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FCBEF536-489F-C046-89E4-0C15732FD71B}"/>
              </a:ext>
            </a:extLst>
          </p:cNvPr>
          <p:cNvPicPr>
            <a:picLocks noChangeAspect="1"/>
          </p:cNvPicPr>
          <p:nvPr userDrawn="1"/>
        </p:nvPicPr>
        <p:blipFill>
          <a:blip r:embed="rId2"/>
          <a:stretch>
            <a:fillRect/>
          </a:stretch>
        </p:blipFill>
        <p:spPr>
          <a:xfrm>
            <a:off x="190345" y="138820"/>
            <a:ext cx="1776986"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a:xfrm>
            <a:off x="304800" y="448056"/>
            <a:ext cx="8410575" cy="555554"/>
          </a:xfrm>
        </p:spPr>
        <p:txBody>
          <a:bodyPr anchor="t" anchorCtr="0">
            <a:normAutofit/>
          </a:bodyPr>
          <a:lstStyle>
            <a:lvl1pPr>
              <a:defRPr sz="2100">
                <a:solidFill>
                  <a:schemeClr val="bg2">
                    <a:lumMod val="25000"/>
                  </a:schemeClr>
                </a:solidFill>
              </a:defRPr>
            </a:lvl1pPr>
          </a:lstStyle>
          <a:p>
            <a:r>
              <a:rPr lang="en-US"/>
              <a:t>Click to edit Master title style</a:t>
            </a:r>
          </a:p>
        </p:txBody>
      </p:sp>
      <p:sp>
        <p:nvSpPr>
          <p:cNvPr id="3" name="Content Placeholder 2"/>
          <p:cNvSpPr>
            <a:spLocks noGrp="1"/>
          </p:cNvSpPr>
          <p:nvPr>
            <p:ph sz="quarter" idx="10"/>
          </p:nvPr>
        </p:nvSpPr>
        <p:spPr>
          <a:xfrm>
            <a:off x="333375" y="1460500"/>
            <a:ext cx="3995928" cy="3977640"/>
          </a:xfrm>
        </p:spPr>
        <p:txBody>
          <a:bodyPr vert="horz" lIns="91440" tIns="45720" rIns="91440" bIns="45720" rtlCol="0">
            <a:normAutofit/>
          </a:bodyPr>
          <a:lstStyle>
            <a:lvl1pPr>
              <a:lnSpc>
                <a:spcPct val="100000"/>
              </a:lnSpc>
              <a:defRPr lang="en-US" sz="1050" smtClean="0">
                <a:solidFill>
                  <a:schemeClr val="tx1">
                    <a:lumMod val="75000"/>
                    <a:lumOff val="25000"/>
                  </a:schemeClr>
                </a:solidFill>
              </a:defRPr>
            </a:lvl1pPr>
            <a:lvl2pPr>
              <a:lnSpc>
                <a:spcPct val="100000"/>
              </a:lnSpc>
              <a:defRPr lang="en-US" sz="1050" smtClean="0">
                <a:solidFill>
                  <a:schemeClr val="tx1">
                    <a:lumMod val="75000"/>
                    <a:lumOff val="25000"/>
                  </a:schemeClr>
                </a:solidFill>
              </a:defRPr>
            </a:lvl2pPr>
            <a:lvl3pPr>
              <a:lnSpc>
                <a:spcPct val="100000"/>
              </a:lnSpc>
              <a:defRPr lang="en-US" sz="1050" smtClean="0">
                <a:solidFill>
                  <a:schemeClr val="tx1">
                    <a:lumMod val="75000"/>
                    <a:lumOff val="25000"/>
                  </a:schemeClr>
                </a:solidFill>
              </a:defRPr>
            </a:lvl3pPr>
            <a:lvl4pPr>
              <a:lnSpc>
                <a:spcPct val="100000"/>
              </a:lnSpc>
              <a:defRPr lang="en-US" sz="1050" smtClean="0">
                <a:solidFill>
                  <a:schemeClr val="tx1">
                    <a:lumMod val="75000"/>
                    <a:lumOff val="25000"/>
                  </a:schemeClr>
                </a:solidFill>
              </a:defRPr>
            </a:lvl4pPr>
            <a:lvl5pPr>
              <a:lnSpc>
                <a:spcPct val="100000"/>
              </a:lnSpc>
              <a:defRPr lang="en-US" sz="105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9" name="Straight Connector 8">
            <a:extLst>
              <a:ext uri="{FF2B5EF4-FFF2-40B4-BE49-F238E27FC236}">
                <a16:creationId xmlns:a16="http://schemas.microsoft.com/office/drawing/2014/main" id="{6C12209E-8E76-B442-B030-6BD76BB7563A}"/>
              </a:ext>
            </a:extLst>
          </p:cNvPr>
          <p:cNvCxnSpPr>
            <a:cxnSpLocks/>
          </p:cNvCxnSpPr>
          <p:nvPr userDrawn="1"/>
        </p:nvCxnSpPr>
        <p:spPr>
          <a:xfrm>
            <a:off x="400050" y="1104900"/>
            <a:ext cx="833932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48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37947"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n-lt"/>
              </a:defRPr>
            </a:lvl1pPr>
            <a:lvl2pPr>
              <a:defRPr lang="en-US" sz="900" dirty="0" smtClean="0">
                <a:solidFill>
                  <a:schemeClr val="tx1">
                    <a:lumMod val="75000"/>
                    <a:lumOff val="25000"/>
                  </a:schemeClr>
                </a:solidFill>
                <a:latin typeface="+mn-lt"/>
              </a:defRPr>
            </a:lvl2pPr>
            <a:lvl3pPr>
              <a:defRPr lang="en-US" sz="900" dirty="0" smtClean="0">
                <a:solidFill>
                  <a:schemeClr val="tx1">
                    <a:lumMod val="75000"/>
                    <a:lumOff val="25000"/>
                  </a:schemeClr>
                </a:solidFill>
                <a:latin typeface="+mn-lt"/>
              </a:defRPr>
            </a:lvl3pPr>
            <a:lvl4pPr>
              <a:defRPr lang="en-US" sz="900" dirty="0" smtClean="0">
                <a:solidFill>
                  <a:schemeClr val="tx1">
                    <a:lumMod val="75000"/>
                    <a:lumOff val="25000"/>
                  </a:schemeClr>
                </a:solidFill>
                <a:latin typeface="+mn-lt"/>
              </a:defRPr>
            </a:lvl4pPr>
            <a:lvl5pPr>
              <a:defRPr lang="en-US" sz="900" dirty="0">
                <a:solidFill>
                  <a:schemeClr val="tx1">
                    <a:lumMod val="75000"/>
                    <a:lumOff val="25000"/>
                  </a:schemeClr>
                </a:solidFill>
                <a:latin typeface="+mn-lt"/>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p>
        </p:txBody>
      </p:sp>
      <p:cxnSp>
        <p:nvCxnSpPr>
          <p:cNvPr id="3" name="Straight Connector 2">
            <a:extLst>
              <a:ext uri="{FF2B5EF4-FFF2-40B4-BE49-F238E27FC236}">
                <a16:creationId xmlns:a16="http://schemas.microsoft.com/office/drawing/2014/main" id="{9DCD3EE7-B67C-4541-A9DA-51688552CF86}"/>
              </a:ext>
            </a:extLst>
          </p:cNvPr>
          <p:cNvCxnSpPr>
            <a:cxnSpLocks/>
          </p:cNvCxnSpPr>
          <p:nvPr userDrawn="1"/>
        </p:nvCxnSpPr>
        <p:spPr>
          <a:xfrm>
            <a:off x="400050" y="1104900"/>
            <a:ext cx="8339328"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51F76A8-6DB7-48E4-957A-9BF0C69BD4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3375" y="430609"/>
            <a:ext cx="5247513" cy="640080"/>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314325" y="1447800"/>
            <a:ext cx="3995928"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685800" rtl="0" eaLnBrk="1" latinLnBrk="0" hangingPunct="1">
        <a:spcBef>
          <a:spcPct val="0"/>
        </a:spcBef>
        <a:buNone/>
        <a:defRPr sz="2100" kern="1200">
          <a:solidFill>
            <a:schemeClr val="tx1"/>
          </a:solidFill>
          <a:latin typeface="+mn-lt"/>
          <a:ea typeface="+mj-ea"/>
          <a:cs typeface="+mj-cs"/>
        </a:defRPr>
      </a:lvl1pPr>
    </p:titleStyle>
    <p:bodyStyle>
      <a:lvl1pPr marL="0" indent="0" algn="l" defTabSz="685800" rtl="0" eaLnBrk="1" latinLnBrk="0" hangingPunct="1">
        <a:lnSpc>
          <a:spcPct val="100000"/>
        </a:lnSpc>
        <a:spcBef>
          <a:spcPts val="750"/>
        </a:spcBef>
        <a:spcAft>
          <a:spcPts val="900"/>
        </a:spcAft>
        <a:buFontTx/>
        <a:buNone/>
        <a:defRPr lang="en-US" sz="1050" kern="1200" dirty="0">
          <a:solidFill>
            <a:schemeClr val="tx1"/>
          </a:solidFill>
          <a:latin typeface="+mn-lt"/>
          <a:ea typeface="+mn-ea"/>
          <a:cs typeface="+mn-cs"/>
        </a:defRPr>
      </a:lvl1pPr>
      <a:lvl2pPr marL="1714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2pPr>
      <a:lvl3pPr marL="5143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a:solidFill>
            <a:schemeClr val="tx1"/>
          </a:solidFill>
          <a:latin typeface="+mn-lt"/>
          <a:ea typeface="+mn-ea"/>
          <a:cs typeface="+mn-cs"/>
        </a:defRPr>
      </a:lvl3pPr>
      <a:lvl4pPr marL="8572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4pPr>
      <a:lvl5pPr marL="1200150" indent="-171450" algn="l" defTabSz="685800" rtl="0" eaLnBrk="1" latinLnBrk="0" hangingPunct="1">
        <a:lnSpc>
          <a:spcPct val="100000"/>
        </a:lnSpc>
        <a:spcBef>
          <a:spcPts val="750"/>
        </a:spcBef>
        <a:spcAft>
          <a:spcPts val="900"/>
        </a:spcAft>
        <a:buFont typeface="Arial" panose="020B0604020202020204" pitchFamily="34" charset="0"/>
        <a:buChar char="•"/>
        <a:defRPr lang="en-US" sz="105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88" userDrawn="1">
          <p15:clr>
            <a:srgbClr val="F26B43"/>
          </p15:clr>
        </p15:guide>
        <p15:guide id="2" pos="252" userDrawn="1">
          <p15:clr>
            <a:srgbClr val="F26B43"/>
          </p15:clr>
        </p15:guide>
        <p15:guide id="3" pos="549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27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loud computing illustration by Alex Kiselev on Dribbble">
            <a:extLst>
              <a:ext uri="{FF2B5EF4-FFF2-40B4-BE49-F238E27FC236}">
                <a16:creationId xmlns:a16="http://schemas.microsoft.com/office/drawing/2014/main" id="{3354FD9C-395D-F862-1289-D2B74440B1C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l="14921" t="6751" r="13824" b="7357"/>
          <a:stretch/>
        </p:blipFill>
        <p:spPr bwMode="auto">
          <a:xfrm>
            <a:off x="4406538" y="1787218"/>
            <a:ext cx="4521920" cy="408799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A369366E-5591-2A4E-80C1-0ED941C6FF4A}"/>
              </a:ext>
            </a:extLst>
          </p:cNvPr>
          <p:cNvSpPr>
            <a:spLocks noGrp="1"/>
          </p:cNvSpPr>
          <p:nvPr>
            <p:ph type="title"/>
          </p:nvPr>
        </p:nvSpPr>
        <p:spPr>
          <a:xfrm>
            <a:off x="712386" y="1705429"/>
            <a:ext cx="5816710" cy="1321355"/>
          </a:xfrm>
        </p:spPr>
        <p:txBody>
          <a:bodyPr>
            <a:noAutofit/>
          </a:bodyPr>
          <a:lstStyle/>
          <a:p>
            <a:r>
              <a:rPr lang="en-US" dirty="0"/>
              <a:t>Software as a Service</a:t>
            </a:r>
          </a:p>
        </p:txBody>
      </p:sp>
      <p:sp>
        <p:nvSpPr>
          <p:cNvPr id="8" name="TextBox 7">
            <a:extLst>
              <a:ext uri="{FF2B5EF4-FFF2-40B4-BE49-F238E27FC236}">
                <a16:creationId xmlns:a16="http://schemas.microsoft.com/office/drawing/2014/main" id="{1101C0B2-F53E-7D11-6BCF-D711C0AD2DEB}"/>
              </a:ext>
            </a:extLst>
          </p:cNvPr>
          <p:cNvSpPr txBox="1"/>
          <p:nvPr/>
        </p:nvSpPr>
        <p:spPr>
          <a:xfrm>
            <a:off x="2119955" y="2366106"/>
            <a:ext cx="4573166" cy="323165"/>
          </a:xfrm>
          <a:prstGeom prst="rect">
            <a:avLst/>
          </a:prstGeom>
          <a:noFill/>
        </p:spPr>
        <p:txBody>
          <a:bodyPr wrap="square">
            <a:spAutoFit/>
          </a:bodyPr>
          <a:lstStyle/>
          <a:p>
            <a:r>
              <a:rPr lang="en-US" sz="1500" dirty="0">
                <a:solidFill>
                  <a:schemeClr val="bg1">
                    <a:lumMod val="50000"/>
                  </a:schemeClr>
                </a:solidFill>
              </a:rPr>
              <a:t>Fundamentals of SaaS</a:t>
            </a:r>
            <a:endParaRPr lang="en-IN" sz="1500" dirty="0">
              <a:solidFill>
                <a:schemeClr val="bg1">
                  <a:lumMod val="50000"/>
                </a:schemeClr>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SaaS Maturity Model</a:t>
            </a:r>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521187" y="1242425"/>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Stage 4: Optimized</a:t>
            </a:r>
            <a:endParaRPr lang="en-US" sz="15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617636" y="1584824"/>
            <a:ext cx="7672924" cy="1077218"/>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z="1600" spc="-4" dirty="0">
                <a:latin typeface="Segoe UI (Body)"/>
                <a:cs typeface="Arial"/>
              </a:rPr>
              <a:t>In the optimized stage, organizations have fully embraced SaaS and maximize its potential. SaaS solutions are strategically aligned with business goals. Continuous improvement and innovation are emphasized, leveraging analytics and insights to drive optimization. Scalability, security, and performance are key considerations.</a:t>
            </a:r>
          </a:p>
        </p:txBody>
      </p:sp>
      <p:sp>
        <p:nvSpPr>
          <p:cNvPr id="5" name="Content Placeholder 17">
            <a:extLst>
              <a:ext uri="{FF2B5EF4-FFF2-40B4-BE49-F238E27FC236}">
                <a16:creationId xmlns:a16="http://schemas.microsoft.com/office/drawing/2014/main" id="{6BB65ACC-E7AA-3588-3B0B-56E8AE8D685C}"/>
              </a:ext>
            </a:extLst>
          </p:cNvPr>
          <p:cNvSpPr txBox="1">
            <a:spLocks/>
          </p:cNvSpPr>
          <p:nvPr/>
        </p:nvSpPr>
        <p:spPr>
          <a:xfrm>
            <a:off x="617636" y="2888962"/>
            <a:ext cx="3711180" cy="364997"/>
          </a:xfrm>
          <a:prstGeom prst="rect">
            <a:avLst/>
          </a:prstGeom>
          <a:noFill/>
          <a:ln>
            <a:noFill/>
          </a:ln>
        </p:spPr>
        <p:txBody>
          <a:bodyPr vert="horz" lIns="68580" tIns="34290" rIns="68580" bIns="34290" rtlCol="0" anchor="t">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1500" b="1" spc="-10" dirty="0">
                <a:solidFill>
                  <a:schemeClr val="tx1"/>
                </a:solidFill>
              </a:rPr>
              <a:t>Key Benefits of the SaaS Maturity Model:</a:t>
            </a:r>
            <a:endParaRPr lang="en-US" sz="1500" b="1" dirty="0">
              <a:solidFill>
                <a:schemeClr val="tx1"/>
              </a:solidFill>
              <a:cs typeface="Segoe UI Semibold"/>
            </a:endParaRPr>
          </a:p>
        </p:txBody>
      </p:sp>
      <p:sp>
        <p:nvSpPr>
          <p:cNvPr id="9" name="TextBox 8">
            <a:extLst>
              <a:ext uri="{FF2B5EF4-FFF2-40B4-BE49-F238E27FC236}">
                <a16:creationId xmlns:a16="http://schemas.microsoft.com/office/drawing/2014/main" id="{98DFA901-F1C0-BDEB-2459-36419A1C904D}"/>
              </a:ext>
            </a:extLst>
          </p:cNvPr>
          <p:cNvSpPr txBox="1"/>
          <p:nvPr/>
        </p:nvSpPr>
        <p:spPr>
          <a:xfrm>
            <a:off x="617636" y="3176177"/>
            <a:ext cx="7672924" cy="3395801"/>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z="1600" b="1" spc="-4" dirty="0">
                <a:latin typeface="Segoe UI (Body)"/>
                <a:cs typeface="Arial"/>
              </a:rPr>
              <a:t>Clear Roadmap</a:t>
            </a:r>
            <a:r>
              <a:rPr lang="en-US" sz="1600" spc="-4" dirty="0">
                <a:latin typeface="Segoe UI (Body)"/>
                <a:cs typeface="Arial"/>
              </a:rPr>
              <a:t>: The model provides a roadmap for organizations to progress from initial adoption to optimized utilization of SaaS, ensuring a strategic approach. </a:t>
            </a:r>
          </a:p>
          <a:p>
            <a:pPr marL="122873">
              <a:spcBef>
                <a:spcPts val="236"/>
              </a:spcBef>
              <a:buClr>
                <a:srgbClr val="0000FF"/>
              </a:buClr>
              <a:tabLst>
                <a:tab pos="218599" algn="l"/>
              </a:tabLst>
            </a:pPr>
            <a:r>
              <a:rPr lang="en-US" sz="1600" b="1" spc="-4" dirty="0">
                <a:latin typeface="Segoe UI (Body)"/>
                <a:cs typeface="Arial"/>
              </a:rPr>
              <a:t>Governance and Control</a:t>
            </a:r>
            <a:r>
              <a:rPr lang="en-US" sz="1600" spc="-4" dirty="0">
                <a:latin typeface="Segoe UI (Body)"/>
                <a:cs typeface="Arial"/>
              </a:rPr>
              <a:t>: It helps establish standardized processes and governance frameworks, enabling better control and security. </a:t>
            </a:r>
          </a:p>
          <a:p>
            <a:pPr marL="122873">
              <a:spcBef>
                <a:spcPts val="236"/>
              </a:spcBef>
              <a:buClr>
                <a:srgbClr val="0000FF"/>
              </a:buClr>
              <a:tabLst>
                <a:tab pos="218599" algn="l"/>
              </a:tabLst>
            </a:pPr>
            <a:r>
              <a:rPr lang="en-US" sz="1600" b="1" spc="-4" dirty="0">
                <a:latin typeface="Segoe UI (Body)"/>
                <a:cs typeface="Arial"/>
              </a:rPr>
              <a:t>Integration</a:t>
            </a:r>
            <a:r>
              <a:rPr lang="en-US" sz="1600" spc="-4" dirty="0">
                <a:latin typeface="Segoe UI (Body)"/>
                <a:cs typeface="Arial"/>
              </a:rPr>
              <a:t> and </a:t>
            </a:r>
            <a:r>
              <a:rPr lang="en-US" sz="1600" b="1" spc="-4" dirty="0">
                <a:latin typeface="Segoe UI (Body)"/>
                <a:cs typeface="Arial"/>
              </a:rPr>
              <a:t>Collaboration</a:t>
            </a:r>
            <a:r>
              <a:rPr lang="en-US" sz="1600" spc="-4" dirty="0">
                <a:latin typeface="Segoe UI (Body)"/>
                <a:cs typeface="Arial"/>
              </a:rPr>
              <a:t>: Organizations can focus on integrating SaaS applications with other systems, fostering data flow and collaboration. </a:t>
            </a:r>
          </a:p>
          <a:p>
            <a:pPr marL="122873">
              <a:spcBef>
                <a:spcPts val="236"/>
              </a:spcBef>
              <a:buClr>
                <a:srgbClr val="0000FF"/>
              </a:buClr>
              <a:tabLst>
                <a:tab pos="218599" algn="l"/>
              </a:tabLst>
            </a:pPr>
            <a:r>
              <a:rPr lang="en-US" sz="1600" b="1" spc="-4" dirty="0">
                <a:latin typeface="Segoe UI (Body)"/>
                <a:cs typeface="Arial"/>
              </a:rPr>
              <a:t>Cost Optimization</a:t>
            </a:r>
            <a:r>
              <a:rPr lang="en-US" sz="1600" spc="-4" dirty="0">
                <a:latin typeface="Segoe UI (Body)"/>
                <a:cs typeface="Arial"/>
              </a:rPr>
              <a:t>: The model facilitates cost optimization strategies by evaluating SaaS investments, avoiding redundant applications, and optimizing vendor management. </a:t>
            </a:r>
          </a:p>
          <a:p>
            <a:pPr marL="122873">
              <a:spcBef>
                <a:spcPts val="236"/>
              </a:spcBef>
              <a:buClr>
                <a:srgbClr val="0000FF"/>
              </a:buClr>
              <a:tabLst>
                <a:tab pos="218599" algn="l"/>
              </a:tabLst>
            </a:pPr>
            <a:r>
              <a:rPr lang="en-US" sz="1600" b="1" spc="-4" dirty="0">
                <a:latin typeface="Segoe UI (Body)"/>
                <a:cs typeface="Arial"/>
              </a:rPr>
              <a:t>Innovation</a:t>
            </a:r>
            <a:r>
              <a:rPr lang="en-US" sz="1600" spc="-4" dirty="0">
                <a:latin typeface="Segoe UI (Body)"/>
                <a:cs typeface="Arial"/>
              </a:rPr>
              <a:t> and </a:t>
            </a:r>
            <a:r>
              <a:rPr lang="en-US" sz="1600" b="1" spc="-4" dirty="0">
                <a:latin typeface="Segoe UI (Body)"/>
                <a:cs typeface="Arial"/>
              </a:rPr>
              <a:t>Optimization</a:t>
            </a:r>
            <a:r>
              <a:rPr lang="en-US" sz="1600" spc="-4" dirty="0">
                <a:latin typeface="Segoe UI (Body)"/>
                <a:cs typeface="Arial"/>
              </a:rPr>
              <a:t>: It encourages organizations to continuously improve and innovate, leveraging insights to drive optimization and gain a competitive edge.</a:t>
            </a:r>
          </a:p>
        </p:txBody>
      </p:sp>
      <p:grpSp>
        <p:nvGrpSpPr>
          <p:cNvPr id="18" name="Group 17">
            <a:extLst>
              <a:ext uri="{FF2B5EF4-FFF2-40B4-BE49-F238E27FC236}">
                <a16:creationId xmlns:a16="http://schemas.microsoft.com/office/drawing/2014/main" id="{52256759-6954-7AFD-BCEB-41608A89714A}"/>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160F904C-6736-6357-411B-D4DCDAB82072}"/>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20" name="TextBox 19">
              <a:extLst>
                <a:ext uri="{FF2B5EF4-FFF2-40B4-BE49-F238E27FC236}">
                  <a16:creationId xmlns:a16="http://schemas.microsoft.com/office/drawing/2014/main" id="{04993D2B-26BC-C609-207C-3EFE2EB79F88}"/>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387426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6" y="430609"/>
            <a:ext cx="6842488" cy="640080"/>
          </a:xfrm>
        </p:spPr>
        <p:txBody>
          <a:bodyPr>
            <a:normAutofit/>
          </a:bodyPr>
          <a:lstStyle/>
          <a:p>
            <a:r>
              <a:rPr lang="en-US" sz="2400" spc="-10" dirty="0"/>
              <a:t>Consideration for SAAS Application development</a:t>
            </a:r>
            <a:endParaRPr lang="en-US" dirty="0"/>
          </a:p>
        </p:txBody>
      </p:sp>
      <p:grpSp>
        <p:nvGrpSpPr>
          <p:cNvPr id="18" name="Group 17">
            <a:extLst>
              <a:ext uri="{FF2B5EF4-FFF2-40B4-BE49-F238E27FC236}">
                <a16:creationId xmlns:a16="http://schemas.microsoft.com/office/drawing/2014/main" id="{52256759-6954-7AFD-BCEB-41608A89714A}"/>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160F904C-6736-6357-411B-D4DCDAB82072}"/>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20" name="TextBox 19">
              <a:extLst>
                <a:ext uri="{FF2B5EF4-FFF2-40B4-BE49-F238E27FC236}">
                  <a16:creationId xmlns:a16="http://schemas.microsoft.com/office/drawing/2014/main" id="{04993D2B-26BC-C609-207C-3EFE2EB79F88}"/>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pic>
        <p:nvPicPr>
          <p:cNvPr id="3" name="Content Placeholder 3">
            <a:extLst>
              <a:ext uri="{FF2B5EF4-FFF2-40B4-BE49-F238E27FC236}">
                <a16:creationId xmlns:a16="http://schemas.microsoft.com/office/drawing/2014/main" id="{38D1E606-AE86-0095-275A-0AC012D982C7}"/>
              </a:ext>
            </a:extLst>
          </p:cNvPr>
          <p:cNvPicPr>
            <a:picLocks noGrp="1"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55295" y="1966182"/>
            <a:ext cx="8045148" cy="381391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5561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6886031" cy="640080"/>
          </a:xfrm>
        </p:spPr>
        <p:txBody>
          <a:bodyPr>
            <a:normAutofit/>
          </a:bodyPr>
          <a:lstStyle/>
          <a:p>
            <a:r>
              <a:rPr lang="en-US" sz="2400" spc="-10" dirty="0"/>
              <a:t>Important factors for good design of SAAS model</a:t>
            </a:r>
          </a:p>
        </p:txBody>
      </p:sp>
      <p:sp>
        <p:nvSpPr>
          <p:cNvPr id="8" name="TextBox 7">
            <a:extLst>
              <a:ext uri="{FF2B5EF4-FFF2-40B4-BE49-F238E27FC236}">
                <a16:creationId xmlns:a16="http://schemas.microsoft.com/office/drawing/2014/main" id="{D5274120-97C5-33B8-ECDA-0356B7BA0A84}"/>
              </a:ext>
            </a:extLst>
          </p:cNvPr>
          <p:cNvSpPr txBox="1"/>
          <p:nvPr/>
        </p:nvSpPr>
        <p:spPr>
          <a:xfrm>
            <a:off x="795992" y="2718402"/>
            <a:ext cx="7781951" cy="2682786"/>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sz="1500" b="1" spc="-4" dirty="0">
                <a:latin typeface="Segoe UI (Body)"/>
                <a:cs typeface="Arial"/>
              </a:rPr>
              <a:t>Scalabilit</a:t>
            </a:r>
            <a:r>
              <a:rPr lang="en-US" sz="1500" spc="-4" dirty="0">
                <a:latin typeface="Segoe UI (Body)"/>
                <a:cs typeface="Arial"/>
              </a:rPr>
              <a:t>y: A well-designed SaaS application focuses on maximizing concurrency and efficiently utilizing resources. This involves optimizing factors such as locking duration, statelessness, utilizing shared resources like threads and network connections, caching reference data, and partitioning large databases.</a:t>
            </a:r>
          </a:p>
          <a:p>
            <a:pPr marL="408623" indent="-285750">
              <a:spcBef>
                <a:spcPts val="236"/>
              </a:spcBef>
              <a:buClr>
                <a:srgbClr val="0000FF"/>
              </a:buClr>
              <a:buFont typeface="Arial" panose="020B0604020202020204" pitchFamily="34" charset="0"/>
              <a:buChar char="•"/>
              <a:tabLst>
                <a:tab pos="218599" algn="l"/>
              </a:tabLst>
            </a:pPr>
            <a:endParaRPr lang="en-US" sz="1500" spc="-4" dirty="0">
              <a:latin typeface="Segoe UI (Body)"/>
              <a:cs typeface="Arial"/>
            </a:endParaRPr>
          </a:p>
          <a:p>
            <a:pPr marL="408623" indent="-285750">
              <a:spcBef>
                <a:spcPts val="236"/>
              </a:spcBef>
              <a:buClr>
                <a:srgbClr val="0000FF"/>
              </a:buClr>
              <a:buFont typeface="Arial" panose="020B0604020202020204" pitchFamily="34" charset="0"/>
              <a:buChar char="•"/>
              <a:tabLst>
                <a:tab pos="218599" algn="l"/>
              </a:tabLst>
            </a:pPr>
            <a:r>
              <a:rPr lang="en-US" sz="1500" b="1" spc="-4" dirty="0">
                <a:latin typeface="Segoe UI (Body)"/>
                <a:cs typeface="Arial"/>
              </a:rPr>
              <a:t>Configurability</a:t>
            </a:r>
            <a:r>
              <a:rPr lang="en-US" sz="1500" spc="-4" dirty="0">
                <a:latin typeface="Segoe UI (Body)"/>
                <a:cs typeface="Arial"/>
              </a:rPr>
              <a:t>: In a well-designed SaaS application, customization and configuration are achieved without the need for code changes. Each customer should be able to configure the application to meet their specific needs, without affecting other customers. The application should provide simple and easy-to-use tools for customers to configure the appearance and behavior of the application for their users, without incurring additional development or operational costs.</a:t>
            </a:r>
          </a:p>
        </p:txBody>
      </p:sp>
      <p:sp>
        <p:nvSpPr>
          <p:cNvPr id="4" name="TextBox 3">
            <a:extLst>
              <a:ext uri="{FF2B5EF4-FFF2-40B4-BE49-F238E27FC236}">
                <a16:creationId xmlns:a16="http://schemas.microsoft.com/office/drawing/2014/main" id="{D146A9CD-8B84-1ADE-DCCB-4499C132D48D}"/>
              </a:ext>
            </a:extLst>
          </p:cNvPr>
          <p:cNvSpPr txBox="1"/>
          <p:nvPr/>
        </p:nvSpPr>
        <p:spPr>
          <a:xfrm>
            <a:off x="795992" y="1393150"/>
            <a:ext cx="7552016" cy="923330"/>
          </a:xfrm>
          <a:prstGeom prst="rect">
            <a:avLst/>
          </a:prstGeom>
          <a:noFill/>
        </p:spPr>
        <p:txBody>
          <a:bodyPr wrap="square">
            <a:spAutoFit/>
          </a:bodyPr>
          <a:lstStyle/>
          <a:p>
            <a:r>
              <a:rPr lang="en-IN" dirty="0"/>
              <a:t>A well-designed SaaS application can be distinguished from a poorly designed one based on three key factors: </a:t>
            </a:r>
            <a:r>
              <a:rPr lang="en-IN" b="1" dirty="0"/>
              <a:t>scalability, configurability, and multi-tenancy efficiency.</a:t>
            </a:r>
          </a:p>
        </p:txBody>
      </p:sp>
      <p:grpSp>
        <p:nvGrpSpPr>
          <p:cNvPr id="6" name="Group 5">
            <a:extLst>
              <a:ext uri="{FF2B5EF4-FFF2-40B4-BE49-F238E27FC236}">
                <a16:creationId xmlns:a16="http://schemas.microsoft.com/office/drawing/2014/main" id="{E971B73E-47FA-41A5-A1F1-F524DF38C9D8}"/>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E4DBD5F7-F504-4FA4-45B5-C6FC737D40EC}"/>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9" name="TextBox 8">
              <a:extLst>
                <a:ext uri="{FF2B5EF4-FFF2-40B4-BE49-F238E27FC236}">
                  <a16:creationId xmlns:a16="http://schemas.microsoft.com/office/drawing/2014/main" id="{772EAA6F-651F-B4A3-CC83-21838ED3E7F0}"/>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226432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6886031" cy="640080"/>
          </a:xfrm>
        </p:spPr>
        <p:txBody>
          <a:bodyPr>
            <a:normAutofit/>
          </a:bodyPr>
          <a:lstStyle/>
          <a:p>
            <a:r>
              <a:rPr lang="en-US" sz="2400" spc="-10" dirty="0"/>
              <a:t>Important factors for good design of SAAS model</a:t>
            </a:r>
          </a:p>
        </p:txBody>
      </p:sp>
      <p:sp>
        <p:nvSpPr>
          <p:cNvPr id="8" name="TextBox 7">
            <a:extLst>
              <a:ext uri="{FF2B5EF4-FFF2-40B4-BE49-F238E27FC236}">
                <a16:creationId xmlns:a16="http://schemas.microsoft.com/office/drawing/2014/main" id="{D5274120-97C5-33B8-ECDA-0356B7BA0A84}"/>
              </a:ext>
            </a:extLst>
          </p:cNvPr>
          <p:cNvSpPr txBox="1"/>
          <p:nvPr/>
        </p:nvSpPr>
        <p:spPr>
          <a:xfrm>
            <a:off x="769866" y="1551714"/>
            <a:ext cx="7781951" cy="1015663"/>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sz="1500" b="1" spc="-4" dirty="0">
                <a:latin typeface="Segoe UI (Body)"/>
                <a:cs typeface="Arial"/>
              </a:rPr>
              <a:t>Multi-tenancy</a:t>
            </a:r>
            <a:r>
              <a:rPr lang="en-US" sz="1500" spc="-4" dirty="0">
                <a:latin typeface="Segoe UI (Body)"/>
                <a:cs typeface="Arial"/>
              </a:rPr>
              <a:t>: A well-designed SaaS application embraces a multi-tenant architecture, allowing multiple companies to use the same application instance simultaneously while ensuring transparency. The architecture should enable efficient sharing of resources across tenants, ensuring optimal utilization and performance.</a:t>
            </a:r>
          </a:p>
        </p:txBody>
      </p:sp>
      <p:pic>
        <p:nvPicPr>
          <p:cNvPr id="23" name="Picture 22">
            <a:extLst>
              <a:ext uri="{FF2B5EF4-FFF2-40B4-BE49-F238E27FC236}">
                <a16:creationId xmlns:a16="http://schemas.microsoft.com/office/drawing/2014/main" id="{BC1EFB3D-31C5-87F5-FBF9-F7DBE0E7FFFC}"/>
              </a:ext>
            </a:extLst>
          </p:cNvPr>
          <p:cNvPicPr>
            <a:picLocks noChangeAspect="1"/>
          </p:cNvPicPr>
          <p:nvPr/>
        </p:nvPicPr>
        <p:blipFill>
          <a:blip r:embed="rId3">
            <a:duotone>
              <a:schemeClr val="accent2">
                <a:shade val="45000"/>
                <a:satMod val="135000"/>
              </a:schemeClr>
              <a:prstClr val="white"/>
            </a:duotone>
          </a:blip>
          <a:stretch>
            <a:fillRect/>
          </a:stretch>
        </p:blipFill>
        <p:spPr>
          <a:xfrm>
            <a:off x="996827" y="2821031"/>
            <a:ext cx="7328027" cy="2749534"/>
          </a:xfrm>
          <a:prstGeom prst="rect">
            <a:avLst/>
          </a:prstGeom>
        </p:spPr>
      </p:pic>
      <p:grpSp>
        <p:nvGrpSpPr>
          <p:cNvPr id="5" name="Group 4">
            <a:extLst>
              <a:ext uri="{FF2B5EF4-FFF2-40B4-BE49-F238E27FC236}">
                <a16:creationId xmlns:a16="http://schemas.microsoft.com/office/drawing/2014/main" id="{4BD9618E-2142-1395-7E77-04D70C8AF5AD}"/>
              </a:ext>
            </a:extLst>
          </p:cNvPr>
          <p:cNvGrpSpPr/>
          <p:nvPr/>
        </p:nvGrpSpPr>
        <p:grpSpPr>
          <a:xfrm>
            <a:off x="8715375" y="2316480"/>
            <a:ext cx="277000" cy="3755790"/>
            <a:chOff x="8715375" y="2297975"/>
            <a:chExt cx="277000" cy="3755790"/>
          </a:xfrm>
          <a:solidFill>
            <a:srgbClr val="B7472A"/>
          </a:solidFill>
        </p:grpSpPr>
        <p:sp>
          <p:nvSpPr>
            <p:cNvPr id="6" name="TextBox 5">
              <a:extLst>
                <a:ext uri="{FF2B5EF4-FFF2-40B4-BE49-F238E27FC236}">
                  <a16:creationId xmlns:a16="http://schemas.microsoft.com/office/drawing/2014/main" id="{EA9B4413-80C1-71ED-2BD8-9D38D32935A2}"/>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7" name="TextBox 6">
              <a:extLst>
                <a:ext uri="{FF2B5EF4-FFF2-40B4-BE49-F238E27FC236}">
                  <a16:creationId xmlns:a16="http://schemas.microsoft.com/office/drawing/2014/main" id="{FBBF9787-0A2A-29A3-5D0E-DAF94D668938}"/>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625496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a:xfrm>
            <a:off x="333375" y="430609"/>
            <a:ext cx="6886031" cy="640080"/>
          </a:xfrm>
        </p:spPr>
        <p:txBody>
          <a:bodyPr>
            <a:normAutofit/>
          </a:bodyPr>
          <a:lstStyle/>
          <a:p>
            <a:r>
              <a:rPr lang="en-US" sz="2400" spc="-10" dirty="0"/>
              <a:t>Challenges &amp; Future Trends</a:t>
            </a:r>
          </a:p>
        </p:txBody>
      </p:sp>
      <p:sp>
        <p:nvSpPr>
          <p:cNvPr id="8" name="TextBox 7">
            <a:extLst>
              <a:ext uri="{FF2B5EF4-FFF2-40B4-BE49-F238E27FC236}">
                <a16:creationId xmlns:a16="http://schemas.microsoft.com/office/drawing/2014/main" id="{D5274120-97C5-33B8-ECDA-0356B7BA0A84}"/>
              </a:ext>
            </a:extLst>
          </p:cNvPr>
          <p:cNvSpPr txBox="1"/>
          <p:nvPr/>
        </p:nvSpPr>
        <p:spPr>
          <a:xfrm>
            <a:off x="889152" y="1685204"/>
            <a:ext cx="7365696" cy="2015936"/>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sz="1500" b="1" spc="-4" dirty="0">
                <a:latin typeface="Segoe UI (Body)"/>
                <a:cs typeface="Arial"/>
              </a:rPr>
              <a:t>Data Migration</a:t>
            </a:r>
            <a:r>
              <a:rPr lang="en-US" sz="1500" spc="-4" dirty="0">
                <a:latin typeface="Segoe UI (Body)"/>
                <a:cs typeface="Arial"/>
              </a:rPr>
              <a:t>: Transferring data from existing systems to a SaaS application can be complex and time-consuming.</a:t>
            </a:r>
          </a:p>
          <a:p>
            <a:pPr marL="408623" indent="-285750">
              <a:spcBef>
                <a:spcPts val="236"/>
              </a:spcBef>
              <a:buClr>
                <a:srgbClr val="0000FF"/>
              </a:buClr>
              <a:buFont typeface="Arial" panose="020B0604020202020204" pitchFamily="34" charset="0"/>
              <a:buChar char="•"/>
              <a:tabLst>
                <a:tab pos="218599" algn="l"/>
              </a:tabLst>
            </a:pPr>
            <a:r>
              <a:rPr lang="en-US" sz="1500" b="1" spc="-4" dirty="0">
                <a:latin typeface="Segoe UI (Body)"/>
                <a:cs typeface="Arial"/>
              </a:rPr>
              <a:t>Internet Connectivity</a:t>
            </a:r>
            <a:r>
              <a:rPr lang="en-US" sz="1500" spc="-4" dirty="0">
                <a:latin typeface="Segoe UI (Body)"/>
                <a:cs typeface="Arial"/>
              </a:rPr>
              <a:t>: SaaS applications require a stable internet connection for uninterrupted access.</a:t>
            </a:r>
          </a:p>
          <a:p>
            <a:pPr marL="408623" indent="-285750">
              <a:spcBef>
                <a:spcPts val="236"/>
              </a:spcBef>
              <a:buClr>
                <a:srgbClr val="0000FF"/>
              </a:buClr>
              <a:buFont typeface="Arial" panose="020B0604020202020204" pitchFamily="34" charset="0"/>
              <a:buChar char="•"/>
              <a:tabLst>
                <a:tab pos="218599" algn="l"/>
              </a:tabLst>
            </a:pPr>
            <a:r>
              <a:rPr lang="en-US" sz="1500" b="1" spc="-4" dirty="0">
                <a:latin typeface="Segoe UI (Body)"/>
                <a:cs typeface="Arial"/>
              </a:rPr>
              <a:t>Customization Limitations</a:t>
            </a:r>
            <a:r>
              <a:rPr lang="en-US" sz="1500" spc="-4" dirty="0">
                <a:latin typeface="Segoe UI (Body)"/>
                <a:cs typeface="Arial"/>
              </a:rPr>
              <a:t>: SaaS applications may have limited customization options compared to on-premises software.</a:t>
            </a:r>
          </a:p>
          <a:p>
            <a:pPr marL="408623" indent="-285750">
              <a:spcBef>
                <a:spcPts val="236"/>
              </a:spcBef>
              <a:buClr>
                <a:srgbClr val="0000FF"/>
              </a:buClr>
              <a:buFont typeface="Arial" panose="020B0604020202020204" pitchFamily="34" charset="0"/>
              <a:buChar char="•"/>
              <a:tabLst>
                <a:tab pos="218599" algn="l"/>
              </a:tabLst>
            </a:pPr>
            <a:r>
              <a:rPr lang="en-US" sz="1500" b="1" spc="-4" dirty="0">
                <a:latin typeface="Segoe UI (Body)"/>
                <a:cs typeface="Arial"/>
              </a:rPr>
              <a:t>Vendor Lock-in</a:t>
            </a:r>
            <a:r>
              <a:rPr lang="en-US" sz="1500" spc="-4" dirty="0">
                <a:latin typeface="Segoe UI (Body)"/>
                <a:cs typeface="Arial"/>
              </a:rPr>
              <a:t>: Evaluate the contract terms and exit strategy in case you decide to switch or terminate the SaaS service.</a:t>
            </a:r>
          </a:p>
        </p:txBody>
      </p:sp>
      <p:sp>
        <p:nvSpPr>
          <p:cNvPr id="4" name="TextBox 3">
            <a:extLst>
              <a:ext uri="{FF2B5EF4-FFF2-40B4-BE49-F238E27FC236}">
                <a16:creationId xmlns:a16="http://schemas.microsoft.com/office/drawing/2014/main" id="{2005AF9A-0A36-92B8-D66A-499E1C773E3E}"/>
              </a:ext>
            </a:extLst>
          </p:cNvPr>
          <p:cNvSpPr txBox="1"/>
          <p:nvPr/>
        </p:nvSpPr>
        <p:spPr>
          <a:xfrm>
            <a:off x="681024" y="1266570"/>
            <a:ext cx="4572000" cy="369332"/>
          </a:xfrm>
          <a:prstGeom prst="rect">
            <a:avLst/>
          </a:prstGeom>
          <a:noFill/>
        </p:spPr>
        <p:txBody>
          <a:bodyPr wrap="square">
            <a:spAutoFit/>
          </a:bodyPr>
          <a:lstStyle/>
          <a:p>
            <a:r>
              <a:rPr lang="en-IN" b="1" dirty="0"/>
              <a:t>SaaS Implementation Challenges:</a:t>
            </a:r>
          </a:p>
        </p:txBody>
      </p:sp>
      <p:sp>
        <p:nvSpPr>
          <p:cNvPr id="5" name="TextBox 4">
            <a:extLst>
              <a:ext uri="{FF2B5EF4-FFF2-40B4-BE49-F238E27FC236}">
                <a16:creationId xmlns:a16="http://schemas.microsoft.com/office/drawing/2014/main" id="{E44AF919-528F-8A44-6412-4190F81B89E9}"/>
              </a:ext>
            </a:extLst>
          </p:cNvPr>
          <p:cNvSpPr txBox="1"/>
          <p:nvPr/>
        </p:nvSpPr>
        <p:spPr>
          <a:xfrm>
            <a:off x="889152" y="4068638"/>
            <a:ext cx="4572000" cy="369332"/>
          </a:xfrm>
          <a:prstGeom prst="rect">
            <a:avLst/>
          </a:prstGeom>
          <a:noFill/>
        </p:spPr>
        <p:txBody>
          <a:bodyPr wrap="square">
            <a:spAutoFit/>
          </a:bodyPr>
          <a:lstStyle/>
          <a:p>
            <a:r>
              <a:rPr lang="en-IN" b="1" dirty="0"/>
              <a:t>Future Trends in SaaS</a:t>
            </a:r>
          </a:p>
        </p:txBody>
      </p:sp>
      <p:sp>
        <p:nvSpPr>
          <p:cNvPr id="6" name="TextBox 5">
            <a:extLst>
              <a:ext uri="{FF2B5EF4-FFF2-40B4-BE49-F238E27FC236}">
                <a16:creationId xmlns:a16="http://schemas.microsoft.com/office/drawing/2014/main" id="{75F4BCE8-5678-9447-4D6C-BA8C25F0FD86}"/>
              </a:ext>
            </a:extLst>
          </p:cNvPr>
          <p:cNvSpPr txBox="1"/>
          <p:nvPr/>
        </p:nvSpPr>
        <p:spPr>
          <a:xfrm>
            <a:off x="889152" y="4455000"/>
            <a:ext cx="7365696" cy="2015936"/>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sz="1500" b="1" spc="-4" dirty="0">
                <a:latin typeface="Segoe UI (Body)"/>
                <a:cs typeface="Arial"/>
              </a:rPr>
              <a:t>Industry-Specific Solutions</a:t>
            </a:r>
            <a:r>
              <a:rPr lang="en-US" sz="1500" spc="-4" dirty="0">
                <a:latin typeface="Segoe UI (Body)"/>
                <a:cs typeface="Arial"/>
              </a:rPr>
              <a:t>: SaaS offerings tailored to specific industries will continue to grow.</a:t>
            </a:r>
          </a:p>
          <a:p>
            <a:pPr marL="408623" indent="-285750">
              <a:spcBef>
                <a:spcPts val="236"/>
              </a:spcBef>
              <a:buClr>
                <a:srgbClr val="0000FF"/>
              </a:buClr>
              <a:buFont typeface="Arial" panose="020B0604020202020204" pitchFamily="34" charset="0"/>
              <a:buChar char="•"/>
              <a:tabLst>
                <a:tab pos="218599" algn="l"/>
              </a:tabLst>
            </a:pPr>
            <a:r>
              <a:rPr lang="en-US" sz="1500" b="1" spc="-4" dirty="0">
                <a:latin typeface="Segoe UI (Body)"/>
                <a:cs typeface="Arial"/>
              </a:rPr>
              <a:t>Artificial Intelligence (AI) Integration</a:t>
            </a:r>
            <a:r>
              <a:rPr lang="en-US" sz="1500" spc="-4" dirty="0">
                <a:latin typeface="Segoe UI (Body)"/>
                <a:cs typeface="Arial"/>
              </a:rPr>
              <a:t>: SaaS applications will increasingly leverage AI capabilities for enhanced functionality and user experience.</a:t>
            </a:r>
          </a:p>
          <a:p>
            <a:pPr marL="408623" indent="-285750">
              <a:spcBef>
                <a:spcPts val="236"/>
              </a:spcBef>
              <a:buClr>
                <a:srgbClr val="0000FF"/>
              </a:buClr>
              <a:buFont typeface="Arial" panose="020B0604020202020204" pitchFamily="34" charset="0"/>
              <a:buChar char="•"/>
              <a:tabLst>
                <a:tab pos="218599" algn="l"/>
              </a:tabLst>
            </a:pPr>
            <a:r>
              <a:rPr lang="en-US" sz="1500" b="1" spc="-4" dirty="0">
                <a:latin typeface="Segoe UI (Body)"/>
                <a:cs typeface="Arial"/>
              </a:rPr>
              <a:t>Internet of Things (IoT) Integration</a:t>
            </a:r>
            <a:r>
              <a:rPr lang="en-US" sz="1500" spc="-4" dirty="0">
                <a:latin typeface="Segoe UI (Body)"/>
                <a:cs typeface="Arial"/>
              </a:rPr>
              <a:t>: SaaS solutions will integrate with IoT devices to enable data-driven insights and automation.</a:t>
            </a:r>
          </a:p>
          <a:p>
            <a:pPr marL="408623" indent="-285750">
              <a:spcBef>
                <a:spcPts val="236"/>
              </a:spcBef>
              <a:buClr>
                <a:srgbClr val="0000FF"/>
              </a:buClr>
              <a:buFont typeface="Arial" panose="020B0604020202020204" pitchFamily="34" charset="0"/>
              <a:buChar char="•"/>
              <a:tabLst>
                <a:tab pos="218599" algn="l"/>
              </a:tabLst>
            </a:pPr>
            <a:r>
              <a:rPr lang="en-US" sz="1500" b="1" spc="-4" dirty="0">
                <a:latin typeface="Segoe UI (Body)"/>
                <a:cs typeface="Arial"/>
              </a:rPr>
              <a:t>Hybrid SaaS Models</a:t>
            </a:r>
            <a:r>
              <a:rPr lang="en-US" sz="1500" spc="-4" dirty="0">
                <a:latin typeface="Segoe UI (Body)"/>
                <a:cs typeface="Arial"/>
              </a:rPr>
              <a:t>: Hybrid models combining SaaS and on-premises solutions will emerge to meet diverse business requirements.</a:t>
            </a:r>
          </a:p>
        </p:txBody>
      </p:sp>
      <p:grpSp>
        <p:nvGrpSpPr>
          <p:cNvPr id="14" name="Group 13">
            <a:extLst>
              <a:ext uri="{FF2B5EF4-FFF2-40B4-BE49-F238E27FC236}">
                <a16:creationId xmlns:a16="http://schemas.microsoft.com/office/drawing/2014/main" id="{D68DE0C5-D9EE-8AE3-12F4-3DADA90DCB5B}"/>
              </a:ext>
            </a:extLst>
          </p:cNvPr>
          <p:cNvGrpSpPr/>
          <p:nvPr/>
        </p:nvGrpSpPr>
        <p:grpSpPr>
          <a:xfrm>
            <a:off x="8715375" y="2316480"/>
            <a:ext cx="277000" cy="3755790"/>
            <a:chOff x="8715375" y="2297975"/>
            <a:chExt cx="277000" cy="3755790"/>
          </a:xfrm>
          <a:solidFill>
            <a:srgbClr val="B7472A"/>
          </a:solidFill>
        </p:grpSpPr>
        <p:sp>
          <p:nvSpPr>
            <p:cNvPr id="15" name="TextBox 14">
              <a:extLst>
                <a:ext uri="{FF2B5EF4-FFF2-40B4-BE49-F238E27FC236}">
                  <a16:creationId xmlns:a16="http://schemas.microsoft.com/office/drawing/2014/main" id="{B9C0FB82-697B-F8CC-CFF3-C90720A86651}"/>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21" name="TextBox 20">
              <a:extLst>
                <a:ext uri="{FF2B5EF4-FFF2-40B4-BE49-F238E27FC236}">
                  <a16:creationId xmlns:a16="http://schemas.microsoft.com/office/drawing/2014/main" id="{6571F4BB-DEE7-C1A2-6652-20B97360A942}"/>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117063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normAutofit/>
          </a:bodyPr>
          <a:lstStyle/>
          <a:p>
            <a:r>
              <a:rPr lang="en-US" sz="2400" spc="-10" dirty="0"/>
              <a:t>Conclusion</a:t>
            </a:r>
          </a:p>
        </p:txBody>
      </p:sp>
      <p:sp>
        <p:nvSpPr>
          <p:cNvPr id="8" name="TextBox 7">
            <a:extLst>
              <a:ext uri="{FF2B5EF4-FFF2-40B4-BE49-F238E27FC236}">
                <a16:creationId xmlns:a16="http://schemas.microsoft.com/office/drawing/2014/main" id="{D5274120-97C5-33B8-ECDA-0356B7BA0A84}"/>
              </a:ext>
            </a:extLst>
          </p:cNvPr>
          <p:cNvSpPr txBox="1"/>
          <p:nvPr/>
        </p:nvSpPr>
        <p:spPr>
          <a:xfrm>
            <a:off x="678598" y="1498940"/>
            <a:ext cx="6889152" cy="2585003"/>
          </a:xfrm>
          <a:prstGeom prst="rect">
            <a:avLst/>
          </a:prstGeom>
          <a:solidFill>
            <a:schemeClr val="bg1">
              <a:lumMod val="95000"/>
            </a:schemeClr>
          </a:solidFill>
        </p:spPr>
        <p:txBody>
          <a:bodyPr wrap="square">
            <a:spAutoFit/>
          </a:bodyPr>
          <a:lstStyle/>
          <a:p>
            <a:pPr marL="408623" indent="-285750">
              <a:lnSpc>
                <a:spcPct val="150000"/>
              </a:lnSpc>
              <a:spcBef>
                <a:spcPts val="236"/>
              </a:spcBef>
              <a:buClr>
                <a:srgbClr val="0000FF"/>
              </a:buClr>
              <a:buFont typeface="Arial" panose="020B0604020202020204" pitchFamily="34" charset="0"/>
              <a:buChar char="•"/>
              <a:tabLst>
                <a:tab pos="218599" algn="l"/>
              </a:tabLst>
            </a:pPr>
            <a:r>
              <a:rPr lang="en-US" spc="-4" dirty="0">
                <a:latin typeface="Segoe UI (Body)"/>
                <a:cs typeface="Arial"/>
              </a:rPr>
              <a:t>Software as a Service (SaaS) offers numerous advantages, including cost savings, scalability, and accessibility.</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pc="-4" dirty="0">
                <a:latin typeface="Segoe UI (Body)"/>
                <a:cs typeface="Arial"/>
              </a:rPr>
              <a:t>Businesses can leverage SaaS to streamline operations, improve collaboration, and focus on core competencies.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pc="-4" dirty="0">
                <a:latin typeface="Segoe UI (Body)"/>
                <a:cs typeface="Arial"/>
              </a:rPr>
              <a:t>As technology continues to evolve, SaaS will play a crucial role in driving digital transformation and innovation.</a:t>
            </a:r>
          </a:p>
        </p:txBody>
      </p:sp>
      <p:grpSp>
        <p:nvGrpSpPr>
          <p:cNvPr id="5" name="Group 4">
            <a:extLst>
              <a:ext uri="{FF2B5EF4-FFF2-40B4-BE49-F238E27FC236}">
                <a16:creationId xmlns:a16="http://schemas.microsoft.com/office/drawing/2014/main" id="{464A7DF7-6811-61B4-AB09-76DF4A3825FE}"/>
              </a:ext>
            </a:extLst>
          </p:cNvPr>
          <p:cNvGrpSpPr/>
          <p:nvPr/>
        </p:nvGrpSpPr>
        <p:grpSpPr>
          <a:xfrm>
            <a:off x="8715375" y="2316480"/>
            <a:ext cx="277000" cy="3755790"/>
            <a:chOff x="8715375" y="2297975"/>
            <a:chExt cx="277000" cy="3755790"/>
          </a:xfrm>
          <a:solidFill>
            <a:srgbClr val="B7472A"/>
          </a:solidFill>
        </p:grpSpPr>
        <p:sp>
          <p:nvSpPr>
            <p:cNvPr id="6" name="TextBox 5">
              <a:extLst>
                <a:ext uri="{FF2B5EF4-FFF2-40B4-BE49-F238E27FC236}">
                  <a16:creationId xmlns:a16="http://schemas.microsoft.com/office/drawing/2014/main" id="{37D39F50-67FF-F00A-7C56-E491A615726B}"/>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7" name="TextBox 6">
              <a:extLst>
                <a:ext uri="{FF2B5EF4-FFF2-40B4-BE49-F238E27FC236}">
                  <a16:creationId xmlns:a16="http://schemas.microsoft.com/office/drawing/2014/main" id="{B04281FC-9775-8EEC-A034-818A4EE1A03F}"/>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1673088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normAutofit/>
          </a:bodyPr>
          <a:lstStyle/>
          <a:p>
            <a:r>
              <a:rPr lang="en-US" sz="2400" spc="-10" dirty="0"/>
              <a:t>Remember</a:t>
            </a:r>
          </a:p>
        </p:txBody>
      </p:sp>
      <p:sp>
        <p:nvSpPr>
          <p:cNvPr id="8" name="TextBox 7">
            <a:extLst>
              <a:ext uri="{FF2B5EF4-FFF2-40B4-BE49-F238E27FC236}">
                <a16:creationId xmlns:a16="http://schemas.microsoft.com/office/drawing/2014/main" id="{D5274120-97C5-33B8-ECDA-0356B7BA0A84}"/>
              </a:ext>
            </a:extLst>
          </p:cNvPr>
          <p:cNvSpPr txBox="1"/>
          <p:nvPr/>
        </p:nvSpPr>
        <p:spPr>
          <a:xfrm>
            <a:off x="678597" y="1498940"/>
            <a:ext cx="7794843" cy="4765087"/>
          </a:xfrm>
          <a:prstGeom prst="rect">
            <a:avLst/>
          </a:prstGeom>
          <a:solidFill>
            <a:schemeClr val="bg1">
              <a:lumMod val="95000"/>
            </a:schemeClr>
          </a:solidFill>
        </p:spPr>
        <p:txBody>
          <a:bodyPr wrap="square">
            <a:spAutoFit/>
          </a:bodyPr>
          <a:lstStyle/>
          <a:p>
            <a:pPr marL="408623" indent="-285750">
              <a:lnSpc>
                <a:spcPct val="150000"/>
              </a:lnSpc>
              <a:spcBef>
                <a:spcPts val="236"/>
              </a:spcBef>
              <a:buClr>
                <a:srgbClr val="0000FF"/>
              </a:buClr>
              <a:buFont typeface="Arial" panose="020B0604020202020204" pitchFamily="34" charset="0"/>
              <a:buChar char="•"/>
              <a:tabLst>
                <a:tab pos="218599" algn="l"/>
              </a:tabLst>
            </a:pPr>
            <a:r>
              <a:rPr lang="en-US" b="1" spc="-4" dirty="0">
                <a:latin typeface="Segoe UI (Body)"/>
                <a:cs typeface="Arial"/>
              </a:rPr>
              <a:t>Scalability</a:t>
            </a:r>
            <a:r>
              <a:rPr lang="en-US" spc="-4" dirty="0">
                <a:latin typeface="Segoe UI (Body)"/>
                <a:cs typeface="Arial"/>
              </a:rPr>
              <a:t>: Plan for growth and optimize resource usage.</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b="1" spc="-4" dirty="0">
                <a:latin typeface="Segoe UI (Body)"/>
                <a:cs typeface="Arial"/>
              </a:rPr>
              <a:t>Security</a:t>
            </a:r>
            <a:r>
              <a:rPr lang="en-US" spc="-4" dirty="0">
                <a:latin typeface="Segoe UI (Body)"/>
                <a:cs typeface="Arial"/>
              </a:rPr>
              <a:t>: Prioritize data protection and implement robust security measures.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b="1" spc="-4" dirty="0">
                <a:latin typeface="Segoe UI (Body)"/>
                <a:cs typeface="Arial"/>
              </a:rPr>
              <a:t>User Experience</a:t>
            </a:r>
            <a:r>
              <a:rPr lang="en-US" spc="-4" dirty="0">
                <a:latin typeface="Segoe UI (Body)"/>
                <a:cs typeface="Arial"/>
              </a:rPr>
              <a:t>: Focus on intuitive interfaces and seamless workflows.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b="1" spc="-4" dirty="0">
                <a:latin typeface="Segoe UI (Body)"/>
                <a:cs typeface="Arial"/>
              </a:rPr>
              <a:t>Integration</a:t>
            </a:r>
            <a:r>
              <a:rPr lang="en-US" spc="-4" dirty="0">
                <a:latin typeface="Segoe UI (Body)"/>
                <a:cs typeface="Arial"/>
              </a:rPr>
              <a:t>: Provide APIs for seamless integration with other systems.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spc="-4" dirty="0">
                <a:latin typeface="Segoe UI (Body)"/>
                <a:cs typeface="Arial"/>
              </a:rPr>
              <a:t>Monitoring: Implement monitoring and analytics for performance tracking.</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b="1" spc="-4" dirty="0">
                <a:latin typeface="Segoe UI (Body)"/>
                <a:cs typeface="Arial"/>
              </a:rPr>
              <a:t>Documentation</a:t>
            </a:r>
            <a:r>
              <a:rPr lang="en-US" spc="-4" dirty="0">
                <a:latin typeface="Segoe UI (Body)"/>
                <a:cs typeface="Arial"/>
              </a:rPr>
              <a:t>: Offer comprehensive user guides and support resources.</a:t>
            </a:r>
          </a:p>
          <a:p>
            <a:pPr marL="408623" indent="-285750">
              <a:lnSpc>
                <a:spcPct val="150000"/>
              </a:lnSpc>
              <a:spcBef>
                <a:spcPts val="236"/>
              </a:spcBef>
              <a:buClr>
                <a:srgbClr val="0000FF"/>
              </a:buClr>
              <a:buFont typeface="Arial" panose="020B0604020202020204" pitchFamily="34" charset="0"/>
              <a:buChar char="•"/>
              <a:tabLst>
                <a:tab pos="218599" algn="l"/>
              </a:tabLst>
            </a:pPr>
            <a:r>
              <a:rPr lang="en-US" b="1" spc="-4" dirty="0">
                <a:latin typeface="Segoe UI (Body)"/>
                <a:cs typeface="Arial"/>
              </a:rPr>
              <a:t>Continuous Improvement</a:t>
            </a:r>
            <a:r>
              <a:rPr lang="en-US" spc="-4" dirty="0">
                <a:latin typeface="Segoe UI (Body)"/>
                <a:cs typeface="Arial"/>
              </a:rPr>
              <a:t>: Gather feedback and iterate for ongoing enhancements.</a:t>
            </a:r>
          </a:p>
        </p:txBody>
      </p:sp>
      <p:grpSp>
        <p:nvGrpSpPr>
          <p:cNvPr id="5" name="Group 4">
            <a:extLst>
              <a:ext uri="{FF2B5EF4-FFF2-40B4-BE49-F238E27FC236}">
                <a16:creationId xmlns:a16="http://schemas.microsoft.com/office/drawing/2014/main" id="{FF67A804-F071-AFEB-6827-B4724062D0FF}"/>
              </a:ext>
            </a:extLst>
          </p:cNvPr>
          <p:cNvGrpSpPr/>
          <p:nvPr/>
        </p:nvGrpSpPr>
        <p:grpSpPr>
          <a:xfrm>
            <a:off x="8715375" y="2316480"/>
            <a:ext cx="277000" cy="3755790"/>
            <a:chOff x="8715375" y="2297975"/>
            <a:chExt cx="277000" cy="3755790"/>
          </a:xfrm>
          <a:solidFill>
            <a:srgbClr val="B7472A"/>
          </a:solidFill>
        </p:grpSpPr>
        <p:sp>
          <p:nvSpPr>
            <p:cNvPr id="6" name="TextBox 5">
              <a:extLst>
                <a:ext uri="{FF2B5EF4-FFF2-40B4-BE49-F238E27FC236}">
                  <a16:creationId xmlns:a16="http://schemas.microsoft.com/office/drawing/2014/main" id="{D452121E-18F4-9443-4017-298F3460EB59}"/>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7" name="TextBox 6">
              <a:extLst>
                <a:ext uri="{FF2B5EF4-FFF2-40B4-BE49-F238E27FC236}">
                  <a16:creationId xmlns:a16="http://schemas.microsoft.com/office/drawing/2014/main" id="{346B6185-B4B1-71D2-1BE6-232EF99CD547}"/>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3051986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D89A8E"/>
        </a:solidFill>
        <a:effectLst/>
      </p:bgPr>
    </p:bg>
    <p:spTree>
      <p:nvGrpSpPr>
        <p:cNvPr id="1" name=""/>
        <p:cNvGrpSpPr/>
        <p:nvPr/>
      </p:nvGrpSpPr>
      <p:grpSpPr>
        <a:xfrm>
          <a:off x="0" y="0"/>
          <a:ext cx="0" cy="0"/>
          <a:chOff x="0" y="0"/>
          <a:chExt cx="0" cy="0"/>
        </a:xfrm>
      </p:grpSpPr>
      <p:pic>
        <p:nvPicPr>
          <p:cNvPr id="16394" name="Picture 10" descr="What is Cloud Computing? A Full Overview - Cloud Academy Blog">
            <a:extLst>
              <a:ext uri="{FF2B5EF4-FFF2-40B4-BE49-F238E27FC236}">
                <a16:creationId xmlns:a16="http://schemas.microsoft.com/office/drawing/2014/main" id="{C7590C52-E115-2642-9E65-0FE898B70DF3}"/>
              </a:ext>
            </a:extLst>
          </p:cNvPr>
          <p:cNvPicPr>
            <a:picLocks noChangeAspect="1" noChangeArrowheads="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2326" y="1209044"/>
            <a:ext cx="8939348" cy="4724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C1E77EB-1DA2-ACB3-6151-A9B0E76C2ADF}"/>
              </a:ext>
            </a:extLst>
          </p:cNvPr>
          <p:cNvSpPr txBox="1"/>
          <p:nvPr/>
        </p:nvSpPr>
        <p:spPr>
          <a:xfrm>
            <a:off x="3823064" y="2296886"/>
            <a:ext cx="1733006" cy="369332"/>
          </a:xfrm>
          <a:prstGeom prst="rect">
            <a:avLst/>
          </a:prstGeom>
          <a:noFill/>
        </p:spPr>
        <p:txBody>
          <a:bodyPr wrap="square" rtlCol="0">
            <a:spAutoFit/>
          </a:bodyPr>
          <a:lstStyle/>
          <a:p>
            <a:r>
              <a:rPr lang="en-IN" b="1" dirty="0"/>
              <a:t>THANK YOU</a:t>
            </a:r>
          </a:p>
        </p:txBody>
      </p:sp>
    </p:spTree>
    <p:extLst>
      <p:ext uri="{BB962C8B-B14F-4D97-AF65-F5344CB8AC3E}">
        <p14:creationId xmlns:p14="http://schemas.microsoft.com/office/powerpoint/2010/main" val="409113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Introduction</a:t>
            </a:r>
            <a:endParaRPr lang="en-US" dirty="0"/>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2400" b="1" dirty="0">
                <a:solidFill>
                  <a:schemeClr val="tx1"/>
                </a:solidFill>
                <a:cs typeface="Segoe UI Semibold"/>
              </a:rPr>
              <a:t>What is SaaS?</a:t>
            </a:r>
          </a:p>
        </p:txBody>
      </p:sp>
      <p:sp>
        <p:nvSpPr>
          <p:cNvPr id="8" name="TextBox 7">
            <a:extLst>
              <a:ext uri="{FF2B5EF4-FFF2-40B4-BE49-F238E27FC236}">
                <a16:creationId xmlns:a16="http://schemas.microsoft.com/office/drawing/2014/main" id="{D5274120-97C5-33B8-ECDA-0356B7BA0A84}"/>
              </a:ext>
            </a:extLst>
          </p:cNvPr>
          <p:cNvSpPr txBox="1"/>
          <p:nvPr/>
        </p:nvSpPr>
        <p:spPr>
          <a:xfrm>
            <a:off x="1460296" y="1820152"/>
            <a:ext cx="6364449" cy="1805623"/>
          </a:xfrm>
          <a:prstGeom prst="rect">
            <a:avLst/>
          </a:prstGeom>
          <a:noFill/>
        </p:spPr>
        <p:txBody>
          <a:bodyPr wrap="square">
            <a:spAutoFit/>
          </a:bodyPr>
          <a:lstStyle/>
          <a:p>
            <a:pPr marL="122873">
              <a:spcBef>
                <a:spcPts val="236"/>
              </a:spcBef>
              <a:buClr>
                <a:srgbClr val="0000FF"/>
              </a:buClr>
              <a:tabLst>
                <a:tab pos="218599" algn="l"/>
              </a:tabLst>
            </a:pPr>
            <a:r>
              <a:rPr lang="en-US" i="1" spc="-4" dirty="0">
                <a:latin typeface="Segoe UI (Body)"/>
                <a:cs typeface="Arial"/>
              </a:rPr>
              <a:t>SaaS stands for Software as a Service.</a:t>
            </a:r>
          </a:p>
          <a:p>
            <a:pPr marL="122873">
              <a:spcBef>
                <a:spcPts val="236"/>
              </a:spcBef>
              <a:buClr>
                <a:srgbClr val="0000FF"/>
              </a:buClr>
              <a:tabLst>
                <a:tab pos="218599" algn="l"/>
              </a:tabLst>
            </a:pPr>
            <a:r>
              <a:rPr lang="en-US" i="1" spc="-4" dirty="0">
                <a:latin typeface="Segoe UI (Body)"/>
                <a:cs typeface="Arial"/>
              </a:rPr>
              <a:t>It is a cloud computing model where software applications are provided to users over the internet. </a:t>
            </a:r>
            <a:r>
              <a:rPr lang="en-US" spc="-4" dirty="0">
                <a:latin typeface="Segoe UI (Body)"/>
                <a:cs typeface="Arial"/>
              </a:rPr>
              <a:t>Users access the software through a web browser, eliminating the need for installation and maintenance on their local machines.</a:t>
            </a:r>
          </a:p>
          <a:p>
            <a:pPr marL="122873">
              <a:spcBef>
                <a:spcPts val="236"/>
              </a:spcBef>
              <a:buClr>
                <a:srgbClr val="0000FF"/>
              </a:buClr>
              <a:tabLst>
                <a:tab pos="218599" algn="l"/>
              </a:tabLst>
            </a:pPr>
            <a:endParaRPr lang="en-US" i="1" spc="-4" dirty="0">
              <a:latin typeface="Segoe UI (Body)"/>
              <a:cs typeface="Arial"/>
            </a:endParaRPr>
          </a:p>
        </p:txBody>
      </p:sp>
      <p:grpSp>
        <p:nvGrpSpPr>
          <p:cNvPr id="6" name="Group 5">
            <a:extLst>
              <a:ext uri="{FF2B5EF4-FFF2-40B4-BE49-F238E27FC236}">
                <a16:creationId xmlns:a16="http://schemas.microsoft.com/office/drawing/2014/main" id="{B9EF4E53-DC94-3009-C0C1-2F79AB21301D}"/>
              </a:ext>
            </a:extLst>
          </p:cNvPr>
          <p:cNvGrpSpPr/>
          <p:nvPr/>
        </p:nvGrpSpPr>
        <p:grpSpPr>
          <a:xfrm>
            <a:off x="8715375" y="2316480"/>
            <a:ext cx="277000" cy="3755790"/>
            <a:chOff x="8715375" y="2297975"/>
            <a:chExt cx="277000" cy="3755790"/>
          </a:xfrm>
          <a:solidFill>
            <a:srgbClr val="B7472A"/>
          </a:solidFill>
        </p:grpSpPr>
        <p:sp>
          <p:nvSpPr>
            <p:cNvPr id="7" name="TextBox 6">
              <a:extLst>
                <a:ext uri="{FF2B5EF4-FFF2-40B4-BE49-F238E27FC236}">
                  <a16:creationId xmlns:a16="http://schemas.microsoft.com/office/drawing/2014/main" id="{2F0A5593-343B-4C0B-8673-ABAD739F46AA}"/>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9" name="TextBox 8">
              <a:extLst>
                <a:ext uri="{FF2B5EF4-FFF2-40B4-BE49-F238E27FC236}">
                  <a16:creationId xmlns:a16="http://schemas.microsoft.com/office/drawing/2014/main" id="{DBA2D37E-60EA-B36B-D5EB-2AF9058730AB}"/>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
        <p:nvSpPr>
          <p:cNvPr id="14" name="TextBox 13">
            <a:extLst>
              <a:ext uri="{FF2B5EF4-FFF2-40B4-BE49-F238E27FC236}">
                <a16:creationId xmlns:a16="http://schemas.microsoft.com/office/drawing/2014/main" id="{EF093BBC-CDA8-B571-6301-B9A21881103D}"/>
              </a:ext>
            </a:extLst>
          </p:cNvPr>
          <p:cNvSpPr txBox="1"/>
          <p:nvPr/>
        </p:nvSpPr>
        <p:spPr>
          <a:xfrm>
            <a:off x="1101542" y="3635273"/>
            <a:ext cx="4327722" cy="2031325"/>
          </a:xfrm>
          <a:prstGeom prst="rect">
            <a:avLst/>
          </a:prstGeom>
          <a:noFill/>
        </p:spPr>
        <p:txBody>
          <a:bodyPr wrap="square">
            <a:spAutoFit/>
          </a:bodyPr>
          <a:lstStyle/>
          <a:p>
            <a:r>
              <a:rPr lang="en-IN" dirty="0"/>
              <a:t>With SaaS, users can remotely access the software without the need for installation on their local devices. This model allows businesses to subscribe to the software service with a monthly fee and a pay-as-you-go approach, providing flexibility and cost-effectiveness.</a:t>
            </a:r>
          </a:p>
        </p:txBody>
      </p:sp>
      <p:pic>
        <p:nvPicPr>
          <p:cNvPr id="1028" name="Picture 4" descr="Services Automation 3D images free">
            <a:extLst>
              <a:ext uri="{FF2B5EF4-FFF2-40B4-BE49-F238E27FC236}">
                <a16:creationId xmlns:a16="http://schemas.microsoft.com/office/drawing/2014/main" id="{6A9BD090-A3A1-2630-40C2-F41E3B6155D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29263" y="3578586"/>
            <a:ext cx="3563112" cy="257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2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err="1"/>
              <a:t>Cont</a:t>
            </a:r>
            <a:r>
              <a:rPr lang="en-IN" sz="2400" spc="-10" dirty="0"/>
              <a:t>…</a:t>
            </a:r>
            <a:endParaRPr lang="en-US" dirty="0"/>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How Does SaaS Work?</a:t>
            </a:r>
            <a:endParaRPr lang="en-US" sz="15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57548" y="1787651"/>
            <a:ext cx="6993972" cy="1477328"/>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pc="-4" dirty="0">
                <a:latin typeface="Segoe UI (Body)"/>
                <a:cs typeface="Arial"/>
              </a:rPr>
              <a:t>SaaS providers host and manage the software applications on their servers. Users access the applications through a client interface, usually a web browser. The provider takes care of software updates, security, and infrastructure management, allowing users to focus on using the software rather than maintaining it.</a:t>
            </a:r>
          </a:p>
        </p:txBody>
      </p:sp>
      <p:grpSp>
        <p:nvGrpSpPr>
          <p:cNvPr id="18" name="Group 17">
            <a:extLst>
              <a:ext uri="{FF2B5EF4-FFF2-40B4-BE49-F238E27FC236}">
                <a16:creationId xmlns:a16="http://schemas.microsoft.com/office/drawing/2014/main" id="{52256759-6954-7AFD-BCEB-41608A89714A}"/>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160F904C-6736-6357-411B-D4DCDAB82072}"/>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20" name="TextBox 19">
              <a:extLst>
                <a:ext uri="{FF2B5EF4-FFF2-40B4-BE49-F238E27FC236}">
                  <a16:creationId xmlns:a16="http://schemas.microsoft.com/office/drawing/2014/main" id="{04993D2B-26BC-C609-207C-3EFE2EB79F88}"/>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pic>
        <p:nvPicPr>
          <p:cNvPr id="2050" name="Picture 2" descr="What is SaaS (Software as a Service)? | RingCentral AU Blog">
            <a:extLst>
              <a:ext uri="{FF2B5EF4-FFF2-40B4-BE49-F238E27FC236}">
                <a16:creationId xmlns:a16="http://schemas.microsoft.com/office/drawing/2014/main" id="{748D0F95-6E9B-9D5A-D352-E1D946E425C3}"/>
              </a:ext>
            </a:extLst>
          </p:cNvPr>
          <p:cNvPicPr>
            <a:picLocks noChangeAspect="1" noChangeArrowheads="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artisticTexturizer/>
                    </a14:imgEffect>
                    <a14:imgEffect>
                      <a14:brightnessContrast contrast="20000"/>
                    </a14:imgEffect>
                  </a14:imgLayer>
                </a14:imgProps>
              </a:ext>
              <a:ext uri="{28A0092B-C50C-407E-A947-70E740481C1C}">
                <a14:useLocalDpi xmlns:a14="http://schemas.microsoft.com/office/drawing/2010/main" val="0"/>
              </a:ext>
            </a:extLst>
          </a:blip>
          <a:srcRect l="11048" t="13600" r="14846" b="6731"/>
          <a:stretch/>
        </p:blipFill>
        <p:spPr bwMode="auto">
          <a:xfrm>
            <a:off x="2233254" y="3552119"/>
            <a:ext cx="4677492" cy="26269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177D9F5-A9A9-42A6-9424-B95783F2DDB3}"/>
              </a:ext>
            </a:extLst>
          </p:cNvPr>
          <p:cNvSpPr/>
          <p:nvPr/>
        </p:nvSpPr>
        <p:spPr>
          <a:xfrm>
            <a:off x="1602377" y="3429000"/>
            <a:ext cx="1132114" cy="1716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endParaRPr>
          </a:p>
        </p:txBody>
      </p:sp>
      <p:sp>
        <p:nvSpPr>
          <p:cNvPr id="4" name="TextBox 3">
            <a:extLst>
              <a:ext uri="{FF2B5EF4-FFF2-40B4-BE49-F238E27FC236}">
                <a16:creationId xmlns:a16="http://schemas.microsoft.com/office/drawing/2014/main" id="{13B9CA41-848B-52D1-2BE0-340D9E038CDA}"/>
              </a:ext>
            </a:extLst>
          </p:cNvPr>
          <p:cNvSpPr txBox="1"/>
          <p:nvPr/>
        </p:nvSpPr>
        <p:spPr>
          <a:xfrm>
            <a:off x="3745921" y="5425604"/>
            <a:ext cx="2133600" cy="369332"/>
          </a:xfrm>
          <a:prstGeom prst="rect">
            <a:avLst/>
          </a:prstGeom>
          <a:noFill/>
        </p:spPr>
        <p:txBody>
          <a:bodyPr wrap="square" rtlCol="0">
            <a:spAutoFit/>
          </a:bodyPr>
          <a:lstStyle/>
          <a:p>
            <a:r>
              <a:rPr lang="en-IN" dirty="0">
                <a:solidFill>
                  <a:srgbClr val="9B2E15"/>
                </a:solidFill>
              </a:rPr>
              <a:t>The future of SaaS</a:t>
            </a:r>
          </a:p>
        </p:txBody>
      </p:sp>
    </p:spTree>
    <p:extLst>
      <p:ext uri="{BB962C8B-B14F-4D97-AF65-F5344CB8AC3E}">
        <p14:creationId xmlns:p14="http://schemas.microsoft.com/office/powerpoint/2010/main" val="320635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Benefits of SaaS</a:t>
            </a:r>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Benefits of SaaS</a:t>
            </a:r>
            <a:endParaRPr lang="en-US" sz="15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57548" y="1787651"/>
            <a:ext cx="6993972" cy="2939266"/>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Cost Savings</a:t>
            </a:r>
            <a:r>
              <a:rPr lang="en-US" spc="-4" dirty="0">
                <a:latin typeface="Segoe UI (Body)"/>
                <a:cs typeface="Arial"/>
              </a:rPr>
              <a:t>: SaaS eliminates the need for upfront hardware and software investments, reducing costs for businesses.</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Scalability</a:t>
            </a:r>
            <a:r>
              <a:rPr lang="en-US" spc="-4" dirty="0">
                <a:latin typeface="Segoe UI (Body)"/>
                <a:cs typeface="Arial"/>
              </a:rPr>
              <a:t>: SaaS allows users to easily scale up or down based on their requirements, paying only for the resources they use.</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Accessibility</a:t>
            </a:r>
            <a:r>
              <a:rPr lang="en-US" spc="-4" dirty="0">
                <a:latin typeface="Segoe UI (Body)"/>
                <a:cs typeface="Arial"/>
              </a:rPr>
              <a:t>: Users can access SaaS applications from any device with an internet connection, enabling remote work and collaboration.</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Easy Updates</a:t>
            </a:r>
            <a:r>
              <a:rPr lang="en-US" spc="-4" dirty="0">
                <a:latin typeface="Segoe UI (Body)"/>
                <a:cs typeface="Arial"/>
              </a:rPr>
              <a:t>: SaaS providers handle software updates and patches, ensuring users always have access to the latest features and improvements.</a:t>
            </a:r>
          </a:p>
        </p:txBody>
      </p:sp>
      <p:grpSp>
        <p:nvGrpSpPr>
          <p:cNvPr id="18" name="Group 17">
            <a:extLst>
              <a:ext uri="{FF2B5EF4-FFF2-40B4-BE49-F238E27FC236}">
                <a16:creationId xmlns:a16="http://schemas.microsoft.com/office/drawing/2014/main" id="{52256759-6954-7AFD-BCEB-41608A89714A}"/>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160F904C-6736-6357-411B-D4DCDAB82072}"/>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20" name="TextBox 19">
              <a:extLst>
                <a:ext uri="{FF2B5EF4-FFF2-40B4-BE49-F238E27FC236}">
                  <a16:creationId xmlns:a16="http://schemas.microsoft.com/office/drawing/2014/main" id="{04993D2B-26BC-C609-207C-3EFE2EB79F88}"/>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75750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Advantages of SaaS for Businesses</a:t>
            </a:r>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Advantages for Businesses</a:t>
            </a:r>
            <a:endParaRPr lang="en-US" sz="15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57548" y="1787651"/>
            <a:ext cx="6993972" cy="3216265"/>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Rapid Deployment</a:t>
            </a:r>
            <a:r>
              <a:rPr lang="en-US" spc="-4" dirty="0">
                <a:latin typeface="Segoe UI (Body)"/>
                <a:cs typeface="Arial"/>
              </a:rPr>
              <a:t>: SaaS applications can be quickly deployed, reducing time-to-market for businesses.</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Lower Maintenance</a:t>
            </a:r>
            <a:r>
              <a:rPr lang="en-US" spc="-4" dirty="0">
                <a:latin typeface="Segoe UI (Body)"/>
                <a:cs typeface="Arial"/>
              </a:rPr>
              <a:t>: With SaaS, businesses don't need to worry about software maintenance, updates, or infrastructure management.</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Enhanced Collaboration</a:t>
            </a:r>
            <a:r>
              <a:rPr lang="en-US" spc="-4" dirty="0">
                <a:latin typeface="Segoe UI (Body)"/>
                <a:cs typeface="Arial"/>
              </a:rPr>
              <a:t>: SaaS applications often include collaboration features, enabling teams to work together seamlessly.</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Improved Security</a:t>
            </a:r>
            <a:r>
              <a:rPr lang="en-US" spc="-4" dirty="0">
                <a:latin typeface="Segoe UI (Body)"/>
                <a:cs typeface="Arial"/>
              </a:rPr>
              <a:t>: SaaS providers implement robust security measures to protect user data, often surpassing what individual businesses can achieve.</a:t>
            </a:r>
          </a:p>
        </p:txBody>
      </p:sp>
      <p:grpSp>
        <p:nvGrpSpPr>
          <p:cNvPr id="18" name="Group 17">
            <a:extLst>
              <a:ext uri="{FF2B5EF4-FFF2-40B4-BE49-F238E27FC236}">
                <a16:creationId xmlns:a16="http://schemas.microsoft.com/office/drawing/2014/main" id="{52256759-6954-7AFD-BCEB-41608A89714A}"/>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160F904C-6736-6357-411B-D4DCDAB82072}"/>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20" name="TextBox 19">
              <a:extLst>
                <a:ext uri="{FF2B5EF4-FFF2-40B4-BE49-F238E27FC236}">
                  <a16:creationId xmlns:a16="http://schemas.microsoft.com/office/drawing/2014/main" id="{04993D2B-26BC-C609-207C-3EFE2EB79F88}"/>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Tree>
    <p:extLst>
      <p:ext uri="{BB962C8B-B14F-4D97-AF65-F5344CB8AC3E}">
        <p14:creationId xmlns:p14="http://schemas.microsoft.com/office/powerpoint/2010/main" val="423236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SaaS Applications</a:t>
            </a:r>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Examples of SaaS Applications</a:t>
            </a:r>
            <a:endParaRPr lang="en-US" sz="15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57865" y="1816934"/>
            <a:ext cx="4851663" cy="2662267"/>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Customer Relationship Management </a:t>
            </a:r>
            <a:r>
              <a:rPr lang="en-US" spc="-4" dirty="0">
                <a:latin typeface="Segoe UI (Body)"/>
                <a:cs typeface="Arial"/>
              </a:rPr>
              <a:t>(CRM) systems like Salesforce.</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Project Management </a:t>
            </a:r>
            <a:r>
              <a:rPr lang="en-US" spc="-4" dirty="0">
                <a:latin typeface="Segoe UI (Body)"/>
                <a:cs typeface="Arial"/>
              </a:rPr>
              <a:t>tools such as Asana and Trello.</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Communication and Collaboration </a:t>
            </a:r>
            <a:r>
              <a:rPr lang="en-US" spc="-4" dirty="0">
                <a:latin typeface="Segoe UI (Body)"/>
                <a:cs typeface="Arial"/>
              </a:rPr>
              <a:t>platforms like Slack and Google Workspace.</a:t>
            </a:r>
          </a:p>
          <a:p>
            <a:pPr marL="408623" indent="-285750">
              <a:spcBef>
                <a:spcPts val="236"/>
              </a:spcBef>
              <a:buClr>
                <a:srgbClr val="0000FF"/>
              </a:buClr>
              <a:buFont typeface="Arial" panose="020B0604020202020204" pitchFamily="34" charset="0"/>
              <a:buChar char="•"/>
              <a:tabLst>
                <a:tab pos="218599" algn="l"/>
              </a:tabLst>
            </a:pPr>
            <a:r>
              <a:rPr lang="en-US" b="1" spc="-4" dirty="0">
                <a:latin typeface="Segoe UI (Body)"/>
                <a:cs typeface="Arial"/>
              </a:rPr>
              <a:t>Accounting Software </a:t>
            </a:r>
            <a:r>
              <a:rPr lang="en-US" spc="-4" dirty="0">
                <a:latin typeface="Segoe UI (Body)"/>
                <a:cs typeface="Arial"/>
              </a:rPr>
              <a:t>such as QuickBooks Online and Xero.</a:t>
            </a:r>
          </a:p>
        </p:txBody>
      </p:sp>
      <p:grpSp>
        <p:nvGrpSpPr>
          <p:cNvPr id="18" name="Group 17">
            <a:extLst>
              <a:ext uri="{FF2B5EF4-FFF2-40B4-BE49-F238E27FC236}">
                <a16:creationId xmlns:a16="http://schemas.microsoft.com/office/drawing/2014/main" id="{52256759-6954-7AFD-BCEB-41608A89714A}"/>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160F904C-6736-6357-411B-D4DCDAB82072}"/>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20" name="TextBox 19">
              <a:extLst>
                <a:ext uri="{FF2B5EF4-FFF2-40B4-BE49-F238E27FC236}">
                  <a16:creationId xmlns:a16="http://schemas.microsoft.com/office/drawing/2014/main" id="{04993D2B-26BC-C609-207C-3EFE2EB79F88}"/>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pic>
        <p:nvPicPr>
          <p:cNvPr id="4098" name="Picture 2" descr="Software as a Service | SAAS - javatpoint">
            <a:extLst>
              <a:ext uri="{FF2B5EF4-FFF2-40B4-BE49-F238E27FC236}">
                <a16:creationId xmlns:a16="http://schemas.microsoft.com/office/drawing/2014/main" id="{2E8EDCCF-105D-A9F4-F514-2B2793520B5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4245" y="2553972"/>
            <a:ext cx="3316488" cy="328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81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SaaS vs Traditional Software</a:t>
            </a:r>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1101541" y="1451937"/>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SaaS vs. Traditional Software</a:t>
            </a:r>
            <a:endParaRPr lang="en-US" sz="15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1357865" y="1816934"/>
            <a:ext cx="6314386" cy="1102866"/>
          </a:xfrm>
          <a:prstGeom prst="rect">
            <a:avLst/>
          </a:prstGeom>
          <a:solidFill>
            <a:schemeClr val="bg1">
              <a:lumMod val="95000"/>
            </a:schemeClr>
          </a:solidFill>
        </p:spPr>
        <p:txBody>
          <a:bodyPr wrap="square">
            <a:spAutoFit/>
          </a:bodyPr>
          <a:lstStyle/>
          <a:p>
            <a:pPr marL="408623" indent="-285750">
              <a:spcBef>
                <a:spcPts val="236"/>
              </a:spcBef>
              <a:buClr>
                <a:srgbClr val="0000FF"/>
              </a:buClr>
              <a:buFont typeface="Arial" panose="020B0604020202020204" pitchFamily="34" charset="0"/>
              <a:buChar char="•"/>
              <a:tabLst>
                <a:tab pos="218599" algn="l"/>
              </a:tabLst>
            </a:pPr>
            <a:r>
              <a:rPr lang="en-US" sz="1600" b="1" spc="-4" dirty="0">
                <a:latin typeface="Segoe UI (Body)"/>
                <a:cs typeface="Arial"/>
              </a:rPr>
              <a:t>SaaS</a:t>
            </a:r>
            <a:r>
              <a:rPr lang="en-US" sz="1600" spc="-4" dirty="0">
                <a:latin typeface="Segoe UI (Body)"/>
                <a:cs typeface="Arial"/>
              </a:rPr>
              <a:t>: Pay-as-you-go pricing, no upfront costs, automatic updates, scalable, accessible from anywhere.</a:t>
            </a:r>
          </a:p>
          <a:p>
            <a:pPr marL="408623" indent="-285750">
              <a:spcBef>
                <a:spcPts val="236"/>
              </a:spcBef>
              <a:buClr>
                <a:srgbClr val="0000FF"/>
              </a:buClr>
              <a:buFont typeface="Arial" panose="020B0604020202020204" pitchFamily="34" charset="0"/>
              <a:buChar char="•"/>
              <a:tabLst>
                <a:tab pos="218599" algn="l"/>
              </a:tabLst>
            </a:pPr>
            <a:r>
              <a:rPr lang="en-US" sz="1600" b="1" spc="-4" dirty="0">
                <a:latin typeface="Segoe UI (Body)"/>
                <a:cs typeface="Arial"/>
              </a:rPr>
              <a:t>Traditional Software</a:t>
            </a:r>
            <a:r>
              <a:rPr lang="en-US" sz="1600" spc="-4" dirty="0">
                <a:latin typeface="Segoe UI (Body)"/>
                <a:cs typeface="Arial"/>
              </a:rPr>
              <a:t>: Upfront license fees, installation required, manual updates, limited scalability, tied to specific devices.</a:t>
            </a:r>
          </a:p>
        </p:txBody>
      </p:sp>
      <p:grpSp>
        <p:nvGrpSpPr>
          <p:cNvPr id="18" name="Group 17">
            <a:extLst>
              <a:ext uri="{FF2B5EF4-FFF2-40B4-BE49-F238E27FC236}">
                <a16:creationId xmlns:a16="http://schemas.microsoft.com/office/drawing/2014/main" id="{52256759-6954-7AFD-BCEB-41608A89714A}"/>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160F904C-6736-6357-411B-D4DCDAB82072}"/>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20" name="TextBox 19">
              <a:extLst>
                <a:ext uri="{FF2B5EF4-FFF2-40B4-BE49-F238E27FC236}">
                  <a16:creationId xmlns:a16="http://schemas.microsoft.com/office/drawing/2014/main" id="{04993D2B-26BC-C609-207C-3EFE2EB79F88}"/>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
        <p:nvSpPr>
          <p:cNvPr id="6" name="TextBox 5">
            <a:extLst>
              <a:ext uri="{FF2B5EF4-FFF2-40B4-BE49-F238E27FC236}">
                <a16:creationId xmlns:a16="http://schemas.microsoft.com/office/drawing/2014/main" id="{79D8ADDB-83D4-A077-C43C-2326B9976152}"/>
              </a:ext>
            </a:extLst>
          </p:cNvPr>
          <p:cNvSpPr txBox="1"/>
          <p:nvPr/>
        </p:nvSpPr>
        <p:spPr>
          <a:xfrm>
            <a:off x="1357866" y="3666045"/>
            <a:ext cx="6314385" cy="2308324"/>
          </a:xfrm>
          <a:prstGeom prst="rect">
            <a:avLst/>
          </a:prstGeom>
          <a:solidFill>
            <a:schemeClr val="bg1">
              <a:lumMod val="95000"/>
            </a:schemeClr>
          </a:solidFill>
        </p:spPr>
        <p:txBody>
          <a:bodyPr wrap="square">
            <a:spAutoFit/>
          </a:bodyPr>
          <a:lstStyle/>
          <a:p>
            <a:r>
              <a:rPr lang="en-IN" sz="1600" b="1" dirty="0"/>
              <a:t>Data Security</a:t>
            </a:r>
            <a:r>
              <a:rPr lang="en-IN" sz="1600" dirty="0"/>
              <a:t>: Assess the security measures implemented by the SaaS provider to protect your sensitive data.</a:t>
            </a:r>
          </a:p>
          <a:p>
            <a:r>
              <a:rPr lang="en-IN" sz="1600" b="1" dirty="0"/>
              <a:t>Service Level Agreements (SLAs)</a:t>
            </a:r>
            <a:r>
              <a:rPr lang="en-IN" sz="1600" dirty="0"/>
              <a:t>: Review the SLAs to ensure the availability and performance of the SaaS application meet your business needs.</a:t>
            </a:r>
          </a:p>
          <a:p>
            <a:r>
              <a:rPr lang="en-IN" sz="1600" b="1" dirty="0"/>
              <a:t>Integration Capabilities</a:t>
            </a:r>
            <a:r>
              <a:rPr lang="en-IN" sz="1600" dirty="0"/>
              <a:t>: Check if the SaaS application can integrate with your existing systems and workflows.</a:t>
            </a:r>
          </a:p>
          <a:p>
            <a:r>
              <a:rPr lang="en-IN" sz="1600" b="1" dirty="0"/>
              <a:t>Vendor Reputation</a:t>
            </a:r>
            <a:r>
              <a:rPr lang="en-IN" sz="1600" dirty="0"/>
              <a:t>: Research the vendor's reputation, customer reviews, and track record before committing to a SaaS solution.</a:t>
            </a:r>
          </a:p>
        </p:txBody>
      </p:sp>
      <p:sp>
        <p:nvSpPr>
          <p:cNvPr id="7" name="Content Placeholder 17">
            <a:extLst>
              <a:ext uri="{FF2B5EF4-FFF2-40B4-BE49-F238E27FC236}">
                <a16:creationId xmlns:a16="http://schemas.microsoft.com/office/drawing/2014/main" id="{C9585197-1779-2AF2-D57F-B626B36E10BA}"/>
              </a:ext>
            </a:extLst>
          </p:cNvPr>
          <p:cNvSpPr txBox="1">
            <a:spLocks/>
          </p:cNvSpPr>
          <p:nvPr/>
        </p:nvSpPr>
        <p:spPr>
          <a:xfrm>
            <a:off x="1101541" y="3266096"/>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SaaS Adoption Considerations</a:t>
            </a:r>
            <a:endParaRPr lang="en-US" sz="1500" b="1" dirty="0">
              <a:solidFill>
                <a:schemeClr val="tx1"/>
              </a:solidFill>
              <a:cs typeface="Segoe UI Semibold"/>
            </a:endParaRPr>
          </a:p>
        </p:txBody>
      </p:sp>
    </p:spTree>
    <p:extLst>
      <p:ext uri="{BB962C8B-B14F-4D97-AF65-F5344CB8AC3E}">
        <p14:creationId xmlns:p14="http://schemas.microsoft.com/office/powerpoint/2010/main" val="315930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SaaS Maturity Model</a:t>
            </a:r>
          </a:p>
        </p:txBody>
      </p:sp>
      <p:grpSp>
        <p:nvGrpSpPr>
          <p:cNvPr id="18" name="Group 17">
            <a:extLst>
              <a:ext uri="{FF2B5EF4-FFF2-40B4-BE49-F238E27FC236}">
                <a16:creationId xmlns:a16="http://schemas.microsoft.com/office/drawing/2014/main" id="{52256759-6954-7AFD-BCEB-41608A89714A}"/>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160F904C-6736-6357-411B-D4DCDAB82072}"/>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20" name="TextBox 19">
              <a:extLst>
                <a:ext uri="{FF2B5EF4-FFF2-40B4-BE49-F238E27FC236}">
                  <a16:creationId xmlns:a16="http://schemas.microsoft.com/office/drawing/2014/main" id="{04993D2B-26BC-C609-207C-3EFE2EB79F88}"/>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
        <p:nvSpPr>
          <p:cNvPr id="10" name="Content Placeholder 17">
            <a:extLst>
              <a:ext uri="{FF2B5EF4-FFF2-40B4-BE49-F238E27FC236}">
                <a16:creationId xmlns:a16="http://schemas.microsoft.com/office/drawing/2014/main" id="{1F7B9F7F-6221-BD91-1D44-F05EDDC35423}"/>
              </a:ext>
            </a:extLst>
          </p:cNvPr>
          <p:cNvSpPr txBox="1">
            <a:spLocks/>
          </p:cNvSpPr>
          <p:nvPr/>
        </p:nvSpPr>
        <p:spPr>
          <a:xfrm>
            <a:off x="608928" y="1534678"/>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What is SaaS Maturity Model?</a:t>
            </a:r>
            <a:endParaRPr lang="en-US" sz="1500" b="1" dirty="0">
              <a:solidFill>
                <a:schemeClr val="tx1"/>
              </a:solidFill>
              <a:cs typeface="Segoe UI Semibold"/>
            </a:endParaRPr>
          </a:p>
        </p:txBody>
      </p:sp>
      <p:sp>
        <p:nvSpPr>
          <p:cNvPr id="15" name="TextBox 14">
            <a:extLst>
              <a:ext uri="{FF2B5EF4-FFF2-40B4-BE49-F238E27FC236}">
                <a16:creationId xmlns:a16="http://schemas.microsoft.com/office/drawing/2014/main" id="{1FFEDB79-BE37-44C8-28E9-3CB71170E83E}"/>
              </a:ext>
            </a:extLst>
          </p:cNvPr>
          <p:cNvSpPr txBox="1"/>
          <p:nvPr/>
        </p:nvSpPr>
        <p:spPr>
          <a:xfrm>
            <a:off x="523086" y="1899675"/>
            <a:ext cx="4404128" cy="2862322"/>
          </a:xfrm>
          <a:prstGeom prst="rect">
            <a:avLst/>
          </a:prstGeom>
          <a:noFill/>
        </p:spPr>
        <p:txBody>
          <a:bodyPr wrap="square">
            <a:spAutoFit/>
          </a:bodyPr>
          <a:lstStyle/>
          <a:p>
            <a:r>
              <a:rPr lang="en-IN" dirty="0"/>
              <a:t>The SaaS Maturity Model is a framework that helps organizations assess and enhance their capabilities in adopting and leveraging Software as a Service (SaaS). It provides a structured approach to understand the journey from initial adoption to full utilization and optimization of SaaS solutions. Let's explore the different stages of the SaaS Maturity Model.</a:t>
            </a:r>
          </a:p>
        </p:txBody>
      </p:sp>
      <p:pic>
        <p:nvPicPr>
          <p:cNvPr id="1028" name="Picture 4" descr="web - SaaS Maturity Level depending on number of Tenants (Nodes) - Stack  Overflow">
            <a:extLst>
              <a:ext uri="{FF2B5EF4-FFF2-40B4-BE49-F238E27FC236}">
                <a16:creationId xmlns:a16="http://schemas.microsoft.com/office/drawing/2014/main" id="{A72F7E5F-7096-B7BF-E3EB-A0C01BCD7E0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27213" y="1674856"/>
            <a:ext cx="3671250" cy="362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61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0A05-4578-4ADE-9A07-593E51621B15}"/>
              </a:ext>
            </a:extLst>
          </p:cNvPr>
          <p:cNvSpPr>
            <a:spLocks noGrp="1"/>
          </p:cNvSpPr>
          <p:nvPr>
            <p:ph type="title"/>
          </p:nvPr>
        </p:nvSpPr>
        <p:spPr/>
        <p:txBody>
          <a:bodyPr/>
          <a:lstStyle/>
          <a:p>
            <a:r>
              <a:rPr lang="en-IN" sz="2400" spc="-10" dirty="0"/>
              <a:t>SaaS Maturity Model</a:t>
            </a:r>
          </a:p>
        </p:txBody>
      </p:sp>
      <p:sp>
        <p:nvSpPr>
          <p:cNvPr id="28" name="Content Placeholder 17">
            <a:extLst>
              <a:ext uri="{FF2B5EF4-FFF2-40B4-BE49-F238E27FC236}">
                <a16:creationId xmlns:a16="http://schemas.microsoft.com/office/drawing/2014/main" id="{3A4613BA-63C5-4EC3-9541-6A0AF6C960DA}"/>
              </a:ext>
            </a:extLst>
          </p:cNvPr>
          <p:cNvSpPr txBox="1">
            <a:spLocks/>
          </p:cNvSpPr>
          <p:nvPr/>
        </p:nvSpPr>
        <p:spPr>
          <a:xfrm>
            <a:off x="521187" y="1242425"/>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Stage 1: Ad Hoc</a:t>
            </a:r>
            <a:endParaRPr lang="en-US" sz="1500" b="1" dirty="0">
              <a:solidFill>
                <a:schemeClr val="tx1"/>
              </a:solidFill>
              <a:cs typeface="Segoe UI Semibold"/>
            </a:endParaRPr>
          </a:p>
        </p:txBody>
      </p:sp>
      <p:sp>
        <p:nvSpPr>
          <p:cNvPr id="8" name="TextBox 7">
            <a:extLst>
              <a:ext uri="{FF2B5EF4-FFF2-40B4-BE49-F238E27FC236}">
                <a16:creationId xmlns:a16="http://schemas.microsoft.com/office/drawing/2014/main" id="{D5274120-97C5-33B8-ECDA-0356B7BA0A84}"/>
              </a:ext>
            </a:extLst>
          </p:cNvPr>
          <p:cNvSpPr txBox="1"/>
          <p:nvPr/>
        </p:nvSpPr>
        <p:spPr>
          <a:xfrm>
            <a:off x="617636" y="1695565"/>
            <a:ext cx="7672924" cy="1077218"/>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z="1600" spc="-4" dirty="0">
                <a:latin typeface="Segoe UI (Body)"/>
                <a:cs typeface="Arial"/>
              </a:rPr>
              <a:t>At the initial stage, organizations have limited awareness and experience with SaaS. Adoption is ad hoc, with sporadic usage of SaaS applications. There is a lack of standardized processes and governance. The focus is primarily on solving immediate challenges rather than long-term strategy.</a:t>
            </a:r>
          </a:p>
        </p:txBody>
      </p:sp>
      <p:grpSp>
        <p:nvGrpSpPr>
          <p:cNvPr id="18" name="Group 17">
            <a:extLst>
              <a:ext uri="{FF2B5EF4-FFF2-40B4-BE49-F238E27FC236}">
                <a16:creationId xmlns:a16="http://schemas.microsoft.com/office/drawing/2014/main" id="{52256759-6954-7AFD-BCEB-41608A89714A}"/>
              </a:ext>
            </a:extLst>
          </p:cNvPr>
          <p:cNvGrpSpPr/>
          <p:nvPr/>
        </p:nvGrpSpPr>
        <p:grpSpPr>
          <a:xfrm>
            <a:off x="8715375" y="2316480"/>
            <a:ext cx="277000" cy="3755790"/>
            <a:chOff x="8715375" y="2297975"/>
            <a:chExt cx="277000" cy="3755790"/>
          </a:xfrm>
          <a:solidFill>
            <a:srgbClr val="B7472A"/>
          </a:solidFill>
        </p:grpSpPr>
        <p:sp>
          <p:nvSpPr>
            <p:cNvPr id="19" name="TextBox 18">
              <a:extLst>
                <a:ext uri="{FF2B5EF4-FFF2-40B4-BE49-F238E27FC236}">
                  <a16:creationId xmlns:a16="http://schemas.microsoft.com/office/drawing/2014/main" id="{160F904C-6736-6357-411B-D4DCDAB82072}"/>
                </a:ext>
              </a:extLst>
            </p:cNvPr>
            <p:cNvSpPr txBox="1"/>
            <p:nvPr/>
          </p:nvSpPr>
          <p:spPr>
            <a:xfrm rot="16200000">
              <a:off x="7338524" y="4399914"/>
              <a:ext cx="3030702" cy="276999"/>
            </a:xfrm>
            <a:prstGeom prst="rect">
              <a:avLst/>
            </a:prstGeom>
            <a:noFill/>
          </p:spPr>
          <p:txBody>
            <a:bodyPr wrap="square">
              <a:spAutoFit/>
            </a:bodyPr>
            <a:lstStyle/>
            <a:p>
              <a:r>
                <a:rPr lang="en-IN" sz="1200" b="1" dirty="0"/>
                <a:t>Software as a Service</a:t>
              </a:r>
              <a:endParaRPr lang="en-IN" sz="1200" dirty="0"/>
            </a:p>
          </p:txBody>
        </p:sp>
        <p:sp>
          <p:nvSpPr>
            <p:cNvPr id="20" name="TextBox 19">
              <a:extLst>
                <a:ext uri="{FF2B5EF4-FFF2-40B4-BE49-F238E27FC236}">
                  <a16:creationId xmlns:a16="http://schemas.microsoft.com/office/drawing/2014/main" id="{04993D2B-26BC-C609-207C-3EFE2EB79F88}"/>
                </a:ext>
              </a:extLst>
            </p:cNvPr>
            <p:cNvSpPr txBox="1"/>
            <p:nvPr/>
          </p:nvSpPr>
          <p:spPr>
            <a:xfrm rot="16200000">
              <a:off x="7921911" y="3106829"/>
              <a:ext cx="1879318" cy="261610"/>
            </a:xfrm>
            <a:prstGeom prst="rect">
              <a:avLst/>
            </a:prstGeom>
            <a:grp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sz="1100" dirty="0"/>
                <a:t>Cloud Computing</a:t>
              </a:r>
            </a:p>
          </p:txBody>
        </p:sp>
      </p:grpSp>
      <p:sp>
        <p:nvSpPr>
          <p:cNvPr id="5" name="Content Placeholder 17">
            <a:extLst>
              <a:ext uri="{FF2B5EF4-FFF2-40B4-BE49-F238E27FC236}">
                <a16:creationId xmlns:a16="http://schemas.microsoft.com/office/drawing/2014/main" id="{6BB65ACC-E7AA-3588-3B0B-56E8AE8D685C}"/>
              </a:ext>
            </a:extLst>
          </p:cNvPr>
          <p:cNvSpPr txBox="1">
            <a:spLocks/>
          </p:cNvSpPr>
          <p:nvPr/>
        </p:nvSpPr>
        <p:spPr>
          <a:xfrm>
            <a:off x="617636" y="2989313"/>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Stage 2: Defined</a:t>
            </a:r>
            <a:endParaRPr lang="en-US" sz="1500" b="1" dirty="0">
              <a:solidFill>
                <a:schemeClr val="tx1"/>
              </a:solidFill>
              <a:cs typeface="Segoe UI Semibold"/>
            </a:endParaRPr>
          </a:p>
        </p:txBody>
      </p:sp>
      <p:sp>
        <p:nvSpPr>
          <p:cNvPr id="9" name="TextBox 8">
            <a:extLst>
              <a:ext uri="{FF2B5EF4-FFF2-40B4-BE49-F238E27FC236}">
                <a16:creationId xmlns:a16="http://schemas.microsoft.com/office/drawing/2014/main" id="{98DFA901-F1C0-BDEB-2459-36419A1C904D}"/>
              </a:ext>
            </a:extLst>
          </p:cNvPr>
          <p:cNvSpPr txBox="1"/>
          <p:nvPr/>
        </p:nvSpPr>
        <p:spPr>
          <a:xfrm>
            <a:off x="617636" y="3376746"/>
            <a:ext cx="7672924" cy="1323439"/>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z="1600" spc="-4" dirty="0">
                <a:latin typeface="Segoe UI (Body)"/>
                <a:cs typeface="Arial"/>
              </a:rPr>
              <a:t>In the defined stage, organizations start formalizing their SaaS adoption. There is a clearer understanding of business requirements and alignment with SaaS solutions. Defined processes and governance frameworks are established, ensuring better control and security. However, the usage of SaaS is still limited to specific departments or functions.</a:t>
            </a:r>
          </a:p>
        </p:txBody>
      </p:sp>
      <p:sp>
        <p:nvSpPr>
          <p:cNvPr id="10" name="Content Placeholder 17">
            <a:extLst>
              <a:ext uri="{FF2B5EF4-FFF2-40B4-BE49-F238E27FC236}">
                <a16:creationId xmlns:a16="http://schemas.microsoft.com/office/drawing/2014/main" id="{1F7B9F7F-6221-BD91-1D44-F05EDDC35423}"/>
              </a:ext>
            </a:extLst>
          </p:cNvPr>
          <p:cNvSpPr txBox="1">
            <a:spLocks/>
          </p:cNvSpPr>
          <p:nvPr/>
        </p:nvSpPr>
        <p:spPr>
          <a:xfrm>
            <a:off x="617636" y="4814676"/>
            <a:ext cx="3711180" cy="364997"/>
          </a:xfrm>
          <a:prstGeom prst="rect">
            <a:avLst/>
          </a:prstGeom>
          <a:noFill/>
          <a:ln>
            <a:noFill/>
          </a:ln>
        </p:spPr>
        <p:txBody>
          <a:bodyPr vert="horz" lIns="68580" tIns="34290" rIns="68580" bIns="3429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IN" sz="1500" b="1" spc="-10" dirty="0">
                <a:solidFill>
                  <a:schemeClr val="tx1"/>
                </a:solidFill>
              </a:rPr>
              <a:t>Stage 3: Managed</a:t>
            </a:r>
            <a:endParaRPr lang="en-US" sz="1500" b="1" dirty="0">
              <a:solidFill>
                <a:schemeClr val="tx1"/>
              </a:solidFill>
              <a:cs typeface="Segoe UI Semibold"/>
            </a:endParaRPr>
          </a:p>
        </p:txBody>
      </p:sp>
      <p:sp>
        <p:nvSpPr>
          <p:cNvPr id="11" name="TextBox 10">
            <a:extLst>
              <a:ext uri="{FF2B5EF4-FFF2-40B4-BE49-F238E27FC236}">
                <a16:creationId xmlns:a16="http://schemas.microsoft.com/office/drawing/2014/main" id="{63625CEB-906C-7038-F334-1D2F42E6CB56}"/>
              </a:ext>
            </a:extLst>
          </p:cNvPr>
          <p:cNvSpPr txBox="1"/>
          <p:nvPr/>
        </p:nvSpPr>
        <p:spPr>
          <a:xfrm>
            <a:off x="617636" y="5158790"/>
            <a:ext cx="7672924" cy="1323439"/>
          </a:xfrm>
          <a:prstGeom prst="rect">
            <a:avLst/>
          </a:prstGeom>
          <a:solidFill>
            <a:schemeClr val="bg1">
              <a:lumMod val="95000"/>
            </a:schemeClr>
          </a:solidFill>
        </p:spPr>
        <p:txBody>
          <a:bodyPr wrap="square">
            <a:spAutoFit/>
          </a:bodyPr>
          <a:lstStyle/>
          <a:p>
            <a:pPr marL="122873">
              <a:spcBef>
                <a:spcPts val="236"/>
              </a:spcBef>
              <a:buClr>
                <a:srgbClr val="0000FF"/>
              </a:buClr>
              <a:tabLst>
                <a:tab pos="218599" algn="l"/>
              </a:tabLst>
            </a:pPr>
            <a:r>
              <a:rPr lang="en-US" sz="1600" spc="-4" dirty="0">
                <a:latin typeface="Segoe UI (Body)"/>
                <a:cs typeface="Arial"/>
              </a:rPr>
              <a:t>At the managed stage, organizations have a comprehensive strategy for SaaS adoption. SaaS applications are managed across the organization with standardized processes and controls. Integration with other systems is prioritized, enabling data flow and collaboration. Cost optimization and vendor management strategies are implemented.</a:t>
            </a:r>
          </a:p>
        </p:txBody>
      </p:sp>
    </p:spTree>
    <p:extLst>
      <p:ext uri="{BB962C8B-B14F-4D97-AF65-F5344CB8AC3E}">
        <p14:creationId xmlns:p14="http://schemas.microsoft.com/office/powerpoint/2010/main" val="1584298177"/>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260247_win32_PARTIALLY" id="{2A55B3E1-7221-4CB7-8D46-F0B44C7B6A0A}" vid="{2FB531AE-9551-47D1-8C00-F27AA1896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862D760-CC44-4EC3-9F18-C6D7A95E37D7}">
  <we:reference id="wa104382001" version="1.0.0.7" store="en-001" storeType="OMEX"/>
  <we:alternateReferences>
    <we:reference id="WA104382001" version="1.0.0.7" store="" storeType="OMEX"/>
  </we:alternateReferences>
  <we:properties>
    <we:property name="persist:root" value="&quot;{\&quot;powtoons\&quot;:\&quot;{\\\&quot;loading\\\&quot;:false}\&quo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2A8BBB-9391-4155-A1BE-AA1B761FAA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8AD12E-C2D9-41B2-8612-466D65B53646}">
  <ds:schemaRefs>
    <ds:schemaRef ds:uri="http://schemas.microsoft.com/sharepoint/v3/contenttype/forms"/>
  </ds:schemaRefs>
</ds:datastoreItem>
</file>

<file path=customXml/itemProps3.xml><?xml version="1.0" encoding="utf-8"?>
<ds:datastoreItem xmlns:ds="http://schemas.openxmlformats.org/officeDocument/2006/customXml" ds:itemID="{417A7A50-AAC8-434E-833F-7E27C6AD43E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PowerPoint Surface Pen tutorial</Template>
  <TotalTime>1078</TotalTime>
  <Words>1770</Words>
  <Application>Microsoft Office PowerPoint</Application>
  <PresentationFormat>On-screen Show (4:3)</PresentationFormat>
  <Paragraphs>153</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WelcomeDoc</vt:lpstr>
      <vt:lpstr>Software as a Service</vt:lpstr>
      <vt:lpstr>Introduction</vt:lpstr>
      <vt:lpstr>Cont…</vt:lpstr>
      <vt:lpstr>Benefits of SaaS</vt:lpstr>
      <vt:lpstr>Advantages of SaaS for Businesses</vt:lpstr>
      <vt:lpstr>SaaS Applications</vt:lpstr>
      <vt:lpstr>SaaS vs Traditional Software</vt:lpstr>
      <vt:lpstr>SaaS Maturity Model</vt:lpstr>
      <vt:lpstr>SaaS Maturity Model</vt:lpstr>
      <vt:lpstr>SaaS Maturity Model</vt:lpstr>
      <vt:lpstr>Consideration for SAAS Application development</vt:lpstr>
      <vt:lpstr>Important factors for good design of SAAS model</vt:lpstr>
      <vt:lpstr>Important factors for good design of SAAS model</vt:lpstr>
      <vt:lpstr>Challenges &amp; Future Trends</vt:lpstr>
      <vt:lpstr>Conclusion</vt:lpstr>
      <vt:lpstr>Remember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Jay Sarraf</dc:creator>
  <cp:keywords/>
  <cp:lastModifiedBy>Dr. Jay Sarraf</cp:lastModifiedBy>
  <cp:revision>77</cp:revision>
  <dcterms:created xsi:type="dcterms:W3CDTF">2023-01-10T06:09:18Z</dcterms:created>
  <dcterms:modified xsi:type="dcterms:W3CDTF">2024-04-29T09:51:30Z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