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9" r:id="rId4"/>
    <p:sldId id="270" r:id="rId5"/>
    <p:sldId id="271" r:id="rId6"/>
    <p:sldId id="273" r:id="rId7"/>
    <p:sldId id="272" r:id="rId8"/>
    <p:sldId id="274" r:id="rId9"/>
    <p:sldId id="259" r:id="rId10"/>
    <p:sldId id="260" r:id="rId11"/>
    <p:sldId id="261" r:id="rId12"/>
    <p:sldId id="276" r:id="rId13"/>
    <p:sldId id="277" r:id="rId14"/>
    <p:sldId id="281" r:id="rId15"/>
    <p:sldId id="282" r:id="rId16"/>
    <p:sldId id="278" r:id="rId17"/>
    <p:sldId id="279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>
      <p:cViewPr varScale="1">
        <p:scale>
          <a:sx n="98" d="100"/>
          <a:sy n="98" d="100"/>
        </p:scale>
        <p:origin x="10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B6AAA-57CE-46CA-ACF8-E0085FE52754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428D4-4DCD-47AA-A60E-C79B9189F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9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D4AE13E-8360-45FC-B100-F259B53B8D2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D4AE13E-8360-45FC-B100-F259B53B8D2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69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D4AE13E-8360-45FC-B100-F259B53B8D2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2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D4AE13E-8360-45FC-B100-F259B53B8D2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29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D4AE13E-8360-45FC-B100-F259B53B8D2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92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D4AE13E-8360-45FC-B100-F259B53B8D2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17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D4AE13E-8360-45FC-B100-F259B53B8D2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56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D4AE13E-8360-45FC-B100-F259B53B8D2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05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D4AE13E-8360-45FC-B100-F259B53B8D2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D4AE13E-8360-45FC-B100-F259B53B8D2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44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D4AE13E-8360-45FC-B100-F259B53B8D2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3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D4AE13E-8360-45FC-B100-F259B53B8D2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71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D4AE13E-8360-45FC-B100-F259B53B8D2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22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D4AE13E-8360-45FC-B100-F259B53B8D2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21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D4AE13E-8360-45FC-B100-F259B53B8D2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32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D4AE13E-8360-45FC-B100-F259B53B8D2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0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D4AE13E-8360-45FC-B100-F259B53B8D2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53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D4AE13E-8360-45FC-B100-F259B53B8D2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27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/>
          <p:cNvSpPr txBox="1"/>
          <p:nvPr/>
        </p:nvSpPr>
        <p:spPr>
          <a:xfrm>
            <a:off x="2332588" y="-6838"/>
            <a:ext cx="5517355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Vision</a:t>
            </a:r>
            <a:endParaRPr lang="en-IN" altLang="en-US" sz="2800" b="1" dirty="0">
              <a:solidFill>
                <a:schemeClr val="bg1"/>
              </a:solidFill>
            </a:endParaRPr>
          </a:p>
        </p:txBody>
      </p:sp>
      <p:sp>
        <p:nvSpPr>
          <p:cNvPr id="4101" name="AutoShape 4" descr="innovative Projects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02" name="AutoShape 6" descr="innovative Projects - Home | Facebook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28800" y="685800"/>
            <a:ext cx="684765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Vision  of the Institute</a:t>
            </a:r>
            <a:endParaRPr lang="en-US" sz="2400" dirty="0">
              <a:solidFill>
                <a:srgbClr val="00B050"/>
              </a:solidFill>
            </a:endParaRPr>
          </a:p>
          <a:p>
            <a:pPr algn="just"/>
            <a:r>
              <a:rPr lang="en-US" sz="2400" dirty="0"/>
              <a:t>To impart quality technical education with a focus on </a:t>
            </a:r>
            <a:r>
              <a:rPr lang="en-US" sz="2400" b="1" dirty="0">
                <a:solidFill>
                  <a:srgbClr val="FF0000"/>
                </a:solidFill>
              </a:rPr>
              <a:t>Research and Innovation </a:t>
            </a:r>
            <a:r>
              <a:rPr lang="en-US" sz="2400" dirty="0"/>
              <a:t>emphasizing on Development of Sustainable and Inclusive Technology for the benefit of society.</a:t>
            </a:r>
          </a:p>
          <a:p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Vision  of the  Department</a:t>
            </a:r>
            <a:endParaRPr lang="en-US" sz="2400" dirty="0">
              <a:solidFill>
                <a:srgbClr val="00B050"/>
              </a:solidFill>
            </a:endParaRPr>
          </a:p>
          <a:p>
            <a:pPr algn="just"/>
            <a:r>
              <a:rPr lang="en-US" sz="2400" dirty="0"/>
              <a:t>To provide a </a:t>
            </a:r>
            <a:r>
              <a:rPr lang="en-US" sz="2400" b="1" dirty="0">
                <a:solidFill>
                  <a:srgbClr val="FF0000"/>
                </a:solidFill>
              </a:rPr>
              <a:t>vibrant learning environment </a:t>
            </a:r>
            <a:r>
              <a:rPr lang="en-US" sz="2400" dirty="0"/>
              <a:t>in computer science and engineering with focus on </a:t>
            </a:r>
            <a:r>
              <a:rPr lang="en-US" sz="2400" b="1" dirty="0">
                <a:solidFill>
                  <a:srgbClr val="FF0000"/>
                </a:solidFill>
              </a:rPr>
              <a:t>industry needs and research</a:t>
            </a:r>
            <a:r>
              <a:rPr lang="en-US" sz="2400" dirty="0"/>
              <a:t>, for the students to be successful global professionals contributing to the society. </a:t>
            </a:r>
          </a:p>
          <a:p>
            <a:endParaRPr lang="en-US" sz="2000" dirty="0"/>
          </a:p>
        </p:txBody>
      </p:sp>
      <p:grpSp>
        <p:nvGrpSpPr>
          <p:cNvPr id="4104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066800" cy="5638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5638800"/>
              <a:ext cx="9144000" cy="1219200"/>
            </a:xfrm>
            <a:prstGeom prst="rect">
              <a:avLst/>
            </a:prstGeom>
            <a:solidFill>
              <a:srgbClr val="FFD8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                               </a:t>
              </a:r>
              <a:r>
                <a:rPr lang="en-US" sz="22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DAYANANDA SAGAR COLLEGE OF ENGINEERING</a:t>
              </a:r>
            </a:p>
            <a:p>
              <a:pPr marL="342900" lvl="0" indent="-342900"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Department of Computer Science &amp; Engineering</a:t>
              </a:r>
            </a:p>
            <a:p>
              <a:pPr algn="ctr" eaLnBrk="1" hangingPunct="1">
                <a:defRPr/>
              </a:pPr>
              <a:endPara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107" name="Picture 9" descr="https://dscasc-technicaltalk.herokuapp.com/logo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953000"/>
              <a:ext cx="16002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2947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/>
          <p:cNvSpPr txBox="1"/>
          <p:nvPr/>
        </p:nvSpPr>
        <p:spPr>
          <a:xfrm>
            <a:off x="2332588" y="-6838"/>
            <a:ext cx="5517355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SSH Protocol Configuration</a:t>
            </a:r>
            <a:endParaRPr lang="en-IN" altLang="en-US" sz="2800" b="1" dirty="0">
              <a:solidFill>
                <a:schemeClr val="bg1"/>
              </a:solidFill>
            </a:endParaRPr>
          </a:p>
        </p:txBody>
      </p:sp>
      <p:sp>
        <p:nvSpPr>
          <p:cNvPr id="4101" name="AutoShape 4" descr="innovative Projects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02" name="AutoShape 6" descr="innovative Projects - Home | Facebook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28800" y="685800"/>
            <a:ext cx="684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Calculation of the Subnets (201.2.3.0)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Requirements are 15 networks</a:t>
            </a:r>
            <a:endParaRPr lang="en-US" sz="2400" dirty="0">
              <a:solidFill>
                <a:srgbClr val="00B050"/>
              </a:solidFill>
            </a:endParaRPr>
          </a:p>
          <a:p>
            <a:pPr algn="just"/>
            <a:r>
              <a:rPr lang="en-US" sz="2400" dirty="0"/>
              <a:t> </a:t>
            </a:r>
            <a:endParaRPr lang="en-US" sz="2000" dirty="0"/>
          </a:p>
        </p:txBody>
      </p:sp>
      <p:grpSp>
        <p:nvGrpSpPr>
          <p:cNvPr id="4104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066800" cy="5638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5638800"/>
              <a:ext cx="9144000" cy="1219200"/>
            </a:xfrm>
            <a:prstGeom prst="rect">
              <a:avLst/>
            </a:prstGeom>
            <a:solidFill>
              <a:srgbClr val="FFD8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                               </a:t>
              </a:r>
              <a:r>
                <a:rPr lang="en-US" sz="22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DAYANANDA SAGAR COLLEGE OF ENGINEERING</a:t>
              </a:r>
            </a:p>
            <a:p>
              <a:pPr marL="342900" lvl="0" indent="-342900"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Department of Computer Science &amp; Engineering</a:t>
              </a:r>
            </a:p>
            <a:p>
              <a:pPr algn="ctr" eaLnBrk="1" hangingPunct="1">
                <a:defRPr/>
              </a:pPr>
              <a:endPara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107" name="Picture 9" descr="https://dscasc-technicaltalk.herokuapp.com/logo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953000"/>
              <a:ext cx="16002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3317CE9-65CB-4F94-1C16-F88ECE936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126" y="1378677"/>
            <a:ext cx="7552074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29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/>
          <p:cNvSpPr txBox="1"/>
          <p:nvPr/>
        </p:nvSpPr>
        <p:spPr>
          <a:xfrm>
            <a:off x="2332588" y="-6838"/>
            <a:ext cx="5517355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SSH Protocol Configuration</a:t>
            </a:r>
            <a:endParaRPr lang="en-IN" altLang="en-US" sz="2800" b="1" dirty="0">
              <a:solidFill>
                <a:schemeClr val="bg1"/>
              </a:solidFill>
            </a:endParaRPr>
          </a:p>
        </p:txBody>
      </p:sp>
      <p:sp>
        <p:nvSpPr>
          <p:cNvPr id="4101" name="AutoShape 4" descr="innovative Projects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02" name="AutoShape 6" descr="innovative Projects - Home | Facebook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28800" y="685800"/>
            <a:ext cx="684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IP configurations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pPr algn="just"/>
            <a:r>
              <a:rPr lang="en-US" sz="2400" dirty="0"/>
              <a:t> </a:t>
            </a:r>
            <a:endParaRPr lang="en-US" sz="2000" dirty="0"/>
          </a:p>
        </p:txBody>
      </p:sp>
      <p:grpSp>
        <p:nvGrpSpPr>
          <p:cNvPr id="4104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066800" cy="5638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5638800"/>
              <a:ext cx="9144000" cy="1219200"/>
            </a:xfrm>
            <a:prstGeom prst="rect">
              <a:avLst/>
            </a:prstGeom>
            <a:solidFill>
              <a:srgbClr val="FFD8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                               </a:t>
              </a:r>
              <a:r>
                <a:rPr lang="en-US" sz="22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DAYANANDA SAGAR COLLEGE OF ENGINEERING</a:t>
              </a:r>
            </a:p>
            <a:p>
              <a:pPr marL="342900" lvl="0" indent="-342900"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Department of Computer Science &amp; Engineering</a:t>
              </a:r>
            </a:p>
            <a:p>
              <a:pPr algn="ctr" eaLnBrk="1" hangingPunct="1">
                <a:defRPr/>
              </a:pPr>
              <a:endPara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107" name="Picture 9" descr="https://dscasc-technicaltalk.herokuapp.com/logo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953000"/>
              <a:ext cx="16002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142DB27-7144-FDD4-D363-C6EE4A17E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801" y="2000126"/>
            <a:ext cx="5343142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68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/>
          <p:cNvSpPr txBox="1"/>
          <p:nvPr/>
        </p:nvSpPr>
        <p:spPr>
          <a:xfrm>
            <a:off x="2332588" y="-6838"/>
            <a:ext cx="5517355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SSH Protocol Configuration</a:t>
            </a:r>
            <a:endParaRPr lang="en-IN" altLang="en-US" sz="2800" b="1" dirty="0">
              <a:solidFill>
                <a:schemeClr val="bg1"/>
              </a:solidFill>
            </a:endParaRPr>
          </a:p>
        </p:txBody>
      </p:sp>
      <p:sp>
        <p:nvSpPr>
          <p:cNvPr id="4101" name="AutoShape 4" descr="innovative Projects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02" name="AutoShape 6" descr="innovative Projects - Home | Facebook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28800" y="685800"/>
            <a:ext cx="684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IP configurations(Network 1 an Example)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pPr algn="just"/>
            <a:r>
              <a:rPr lang="en-US" sz="2400" dirty="0"/>
              <a:t> </a:t>
            </a:r>
            <a:endParaRPr lang="en-US" sz="2000" dirty="0"/>
          </a:p>
        </p:txBody>
      </p:sp>
      <p:grpSp>
        <p:nvGrpSpPr>
          <p:cNvPr id="4104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066800" cy="5638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5638800"/>
              <a:ext cx="9144000" cy="1219200"/>
            </a:xfrm>
            <a:prstGeom prst="rect">
              <a:avLst/>
            </a:prstGeom>
            <a:solidFill>
              <a:srgbClr val="FFD8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                               </a:t>
              </a:r>
              <a:r>
                <a:rPr lang="en-US" sz="22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DAYANANDA SAGAR COLLEGE OF ENGINEERING</a:t>
              </a:r>
            </a:p>
            <a:p>
              <a:pPr marL="342900" lvl="0" indent="-342900"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Department of Computer Science &amp; Engineering</a:t>
              </a:r>
            </a:p>
            <a:p>
              <a:pPr algn="ctr" eaLnBrk="1" hangingPunct="1">
                <a:defRPr/>
              </a:pPr>
              <a:endPara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107" name="Picture 9" descr="https://dscasc-technicaltalk.herokuapp.com/logo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953000"/>
              <a:ext cx="16002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1D9D22A-0283-1B17-D0FA-8545B0A23A94}"/>
              </a:ext>
            </a:extLst>
          </p:cNvPr>
          <p:cNvSpPr txBox="1"/>
          <p:nvPr/>
        </p:nvSpPr>
        <p:spPr>
          <a:xfrm>
            <a:off x="1834896" y="1424464"/>
            <a:ext cx="46542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u="sng" dirty="0"/>
              <a:t>Router Gig0/0 Interface </a:t>
            </a:r>
            <a:endParaRPr lang="it-IT" dirty="0"/>
          </a:p>
          <a:p>
            <a:r>
              <a:rPr lang="it-IT" dirty="0"/>
              <a:t>IP : 201.2.3.18/28</a:t>
            </a:r>
          </a:p>
          <a:p>
            <a:r>
              <a:rPr lang="it-IT" dirty="0"/>
              <a:t>Subnet : 255.255.255.240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3B4DD-1098-865B-7191-3DA7E631D9F2}"/>
              </a:ext>
            </a:extLst>
          </p:cNvPr>
          <p:cNvSpPr txBox="1"/>
          <p:nvPr/>
        </p:nvSpPr>
        <p:spPr>
          <a:xfrm>
            <a:off x="1828800" y="2431576"/>
            <a:ext cx="45841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/>
              <a:t>PC</a:t>
            </a:r>
            <a:endParaRPr lang="en-GB" dirty="0"/>
          </a:p>
          <a:p>
            <a:r>
              <a:rPr lang="en-GB" dirty="0"/>
              <a:t>IP : 201.2.3.20/28</a:t>
            </a:r>
          </a:p>
          <a:p>
            <a:r>
              <a:rPr lang="en-GB" dirty="0"/>
              <a:t>Subnet : 255.255.255.240</a:t>
            </a:r>
          </a:p>
          <a:p>
            <a:r>
              <a:rPr lang="en-GB" dirty="0"/>
              <a:t>Gateway : 201.2.3.18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7D5858-A00D-6C0D-B12A-74DD6585670E}"/>
              </a:ext>
            </a:extLst>
          </p:cNvPr>
          <p:cNvSpPr txBox="1"/>
          <p:nvPr/>
        </p:nvSpPr>
        <p:spPr>
          <a:xfrm>
            <a:off x="1905000" y="3807388"/>
            <a:ext cx="45841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/>
              <a:t>DHCP</a:t>
            </a:r>
            <a:endParaRPr lang="en-GB" dirty="0"/>
          </a:p>
          <a:p>
            <a:r>
              <a:rPr lang="en-GB" dirty="0"/>
              <a:t>IP : 201.2.3.19/28</a:t>
            </a:r>
          </a:p>
          <a:p>
            <a:r>
              <a:rPr lang="en-GB" dirty="0"/>
              <a:t>Subnet : 255.255.255.240</a:t>
            </a:r>
          </a:p>
          <a:p>
            <a:r>
              <a:rPr lang="en-GB" dirty="0"/>
              <a:t>Gateway : 201.2.3.18</a:t>
            </a:r>
          </a:p>
        </p:txBody>
      </p:sp>
    </p:spTree>
    <p:extLst>
      <p:ext uri="{BB962C8B-B14F-4D97-AF65-F5344CB8AC3E}">
        <p14:creationId xmlns:p14="http://schemas.microsoft.com/office/powerpoint/2010/main" val="355469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/>
          <p:cNvSpPr txBox="1"/>
          <p:nvPr/>
        </p:nvSpPr>
        <p:spPr>
          <a:xfrm>
            <a:off x="2332588" y="-6838"/>
            <a:ext cx="5517355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SSH Protocol Configuration</a:t>
            </a:r>
            <a:endParaRPr lang="en-IN" altLang="en-US" sz="2800" b="1" dirty="0">
              <a:solidFill>
                <a:schemeClr val="bg1"/>
              </a:solidFill>
            </a:endParaRPr>
          </a:p>
        </p:txBody>
      </p:sp>
      <p:sp>
        <p:nvSpPr>
          <p:cNvPr id="4101" name="AutoShape 4" descr="innovative Projects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02" name="AutoShape 6" descr="innovative Projects - Home | Facebook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67437" y="693121"/>
            <a:ext cx="684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Router Configurations 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pPr algn="just"/>
            <a:r>
              <a:rPr lang="en-US" sz="2400" dirty="0"/>
              <a:t> </a:t>
            </a:r>
            <a:endParaRPr lang="en-US" sz="2000" dirty="0"/>
          </a:p>
        </p:txBody>
      </p:sp>
      <p:grpSp>
        <p:nvGrpSpPr>
          <p:cNvPr id="4104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066800" cy="5638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5638800"/>
              <a:ext cx="9144000" cy="1219200"/>
            </a:xfrm>
            <a:prstGeom prst="rect">
              <a:avLst/>
            </a:prstGeom>
            <a:solidFill>
              <a:srgbClr val="FFD8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                               </a:t>
              </a:r>
              <a:r>
                <a:rPr lang="en-US" sz="22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DAYANANDA SAGAR COLLEGE OF ENGINEERING</a:t>
              </a:r>
            </a:p>
            <a:p>
              <a:pPr marL="342900" lvl="0" indent="-342900"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Department of Computer Science &amp; Engineering</a:t>
              </a:r>
            </a:p>
            <a:p>
              <a:pPr algn="ctr" eaLnBrk="1" hangingPunct="1">
                <a:defRPr/>
              </a:pPr>
              <a:endPara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107" name="Picture 9" descr="https://dscasc-technicaltalk.herokuapp.com/logo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953000"/>
              <a:ext cx="16002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1D9D22A-0283-1B17-D0FA-8545B0A23A94}"/>
              </a:ext>
            </a:extLst>
          </p:cNvPr>
          <p:cNvSpPr txBox="1"/>
          <p:nvPr/>
        </p:nvSpPr>
        <p:spPr>
          <a:xfrm>
            <a:off x="1488948" y="1239798"/>
            <a:ext cx="4654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u="sng" dirty="0"/>
              <a:t>Router Gig0/0 Interface Configuration:</a:t>
            </a:r>
          </a:p>
          <a:p>
            <a:endParaRPr lang="it-IT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031449-C8C3-4EDD-DD68-58D294F2C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948" y="1757079"/>
            <a:ext cx="765505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Router  #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 terminal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Router (config) #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 GigabitEthernet0/0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Router (config-if) #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ip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address 201.2.3.18 255.255.255.240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Router (config-if) #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shutdown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Router (config) #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Router (config) # </a:t>
            </a:r>
            <a:r>
              <a:rPr lang="en-US" altLang="en-US" b="1" dirty="0">
                <a:latin typeface="Arial" panose="020B0604020202020204" pitchFamily="34" charset="0"/>
              </a:rPr>
              <a:t>hostname R1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Router (config) #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altLang="en-US" b="1" dirty="0" err="1">
                <a:latin typeface="Arial" panose="020B0604020202020204" pitchFamily="34" charset="0"/>
              </a:rPr>
              <a:t>p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ssh</a:t>
            </a:r>
            <a:r>
              <a:rPr lang="en-US" altLang="en-US" b="1" dirty="0">
                <a:latin typeface="Arial" panose="020B0604020202020204" pitchFamily="34" charset="0"/>
              </a:rPr>
              <a:t> version 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Router (config) #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 key generate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rsa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general-keys modulu</a:t>
            </a:r>
            <a:r>
              <a:rPr lang="en-US" altLang="en-US" b="1" dirty="0">
                <a:latin typeface="Arial" panose="020B0604020202020204" pitchFamily="34" charset="0"/>
              </a:rPr>
              <a:t>s 1024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Router (config) #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vty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0 15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Router (config-line) #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transport input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ssh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Router (config-line) # exit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Router (config) #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username admin privilege 15 sec</a:t>
            </a:r>
            <a:r>
              <a:rPr lang="en-US" altLang="en-US" b="1" dirty="0">
                <a:latin typeface="Arial" panose="020B0604020202020204" pitchFamily="34" charset="0"/>
              </a:rPr>
              <a:t>ret cisco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70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/>
          <p:cNvSpPr txBox="1"/>
          <p:nvPr/>
        </p:nvSpPr>
        <p:spPr>
          <a:xfrm>
            <a:off x="2332588" y="-6838"/>
            <a:ext cx="5517355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SSH Protocol Configuration</a:t>
            </a:r>
            <a:endParaRPr lang="en-IN" altLang="en-US" sz="2800" b="1" dirty="0">
              <a:solidFill>
                <a:schemeClr val="bg1"/>
              </a:solidFill>
            </a:endParaRPr>
          </a:p>
        </p:txBody>
      </p:sp>
      <p:sp>
        <p:nvSpPr>
          <p:cNvPr id="4101" name="AutoShape 4" descr="innovative Projects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02" name="AutoShape 6" descr="innovative Projects - Home | Facebook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95400" y="609600"/>
            <a:ext cx="684765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Router</a:t>
            </a:r>
            <a:r>
              <a:rPr lang="en-US" dirty="0"/>
              <a:t> : Routers are networking devices operating at layer 3 or a network layer of the OSI model.</a:t>
            </a:r>
          </a:p>
          <a:p>
            <a:pPr algn="just"/>
            <a:r>
              <a:rPr lang="en-US" b="1" dirty="0"/>
              <a:t>Enable</a:t>
            </a:r>
            <a:r>
              <a:rPr lang="en-US" dirty="0"/>
              <a:t> : To make operational or activate through a software setting , a hardware button or a jumper.</a:t>
            </a:r>
          </a:p>
          <a:p>
            <a:pPr algn="just"/>
            <a:r>
              <a:rPr lang="en-US" b="1" dirty="0"/>
              <a:t>Config</a:t>
            </a:r>
            <a:r>
              <a:rPr lang="en-US" dirty="0"/>
              <a:t> : A Configuration is the arrangement or the process of making the arrangement of the parts that make up a whole.</a:t>
            </a:r>
          </a:p>
          <a:p>
            <a:pPr algn="just"/>
            <a:r>
              <a:rPr lang="en-US" b="1" dirty="0"/>
              <a:t>Interface gigabitEthernet0/0 </a:t>
            </a:r>
            <a:r>
              <a:rPr lang="en-US" dirty="0"/>
              <a:t>: gigabitEthernet0/0 is up , line protocol is up(connected).</a:t>
            </a:r>
          </a:p>
          <a:p>
            <a:pPr algn="just"/>
            <a:r>
              <a:rPr lang="en-US" b="1" dirty="0"/>
              <a:t>No Shutdown </a:t>
            </a:r>
            <a:r>
              <a:rPr lang="en-US" dirty="0"/>
              <a:t>: The command “no shutdown” enable the interface to move from administration down status to UP.</a:t>
            </a:r>
          </a:p>
          <a:p>
            <a:pPr algn="just"/>
            <a:r>
              <a:rPr lang="en-US" b="1" dirty="0"/>
              <a:t>Show IP SSH </a:t>
            </a:r>
            <a:r>
              <a:rPr lang="en-US" dirty="0"/>
              <a:t>: Displays SSH connections details.</a:t>
            </a:r>
          </a:p>
          <a:p>
            <a:pPr algn="just"/>
            <a:r>
              <a:rPr lang="en-US" b="1" dirty="0"/>
              <a:t>Hostname R1 </a:t>
            </a:r>
            <a:r>
              <a:rPr lang="en-US" dirty="0"/>
              <a:t>: A Hostname is a unique name given to a device router R1on a network and is used to identify one device from  another on a specific network over the internet.</a:t>
            </a:r>
          </a:p>
          <a:p>
            <a:pPr algn="just"/>
            <a:r>
              <a:rPr lang="en-US" b="1" dirty="0"/>
              <a:t>IP Domain name </a:t>
            </a:r>
            <a:r>
              <a:rPr lang="en-US" dirty="0"/>
              <a:t>: An IP domain name is used on a router so the router can do look ups.</a:t>
            </a:r>
          </a:p>
          <a:p>
            <a:pPr algn="just"/>
            <a:r>
              <a:rPr lang="en-US" dirty="0"/>
              <a:t>     </a:t>
            </a:r>
          </a:p>
        </p:txBody>
      </p:sp>
      <p:grpSp>
        <p:nvGrpSpPr>
          <p:cNvPr id="4104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066800" cy="5638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5638800"/>
              <a:ext cx="9144000" cy="1219200"/>
            </a:xfrm>
            <a:prstGeom prst="rect">
              <a:avLst/>
            </a:prstGeom>
            <a:solidFill>
              <a:srgbClr val="FFD8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                               </a:t>
              </a:r>
              <a:r>
                <a:rPr lang="en-US" sz="22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DAYANANDA SAGAR COLLEGE OF ENGINEERING</a:t>
              </a:r>
            </a:p>
            <a:p>
              <a:pPr marL="342900" lvl="0" indent="-342900"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Department of Computer Science &amp; Engineering</a:t>
              </a:r>
            </a:p>
            <a:p>
              <a:pPr algn="ctr" eaLnBrk="1" hangingPunct="1">
                <a:defRPr/>
              </a:pPr>
              <a:endPara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107" name="Picture 9" descr="https://dscasc-technicaltalk.herokuapp.com/logo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953000"/>
              <a:ext cx="16002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6147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/>
          <p:cNvSpPr txBox="1"/>
          <p:nvPr/>
        </p:nvSpPr>
        <p:spPr>
          <a:xfrm>
            <a:off x="2332588" y="-6838"/>
            <a:ext cx="5517355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SSH Protocol Configuration</a:t>
            </a:r>
            <a:endParaRPr lang="en-IN" altLang="en-US" sz="2800" b="1" dirty="0">
              <a:solidFill>
                <a:schemeClr val="bg1"/>
              </a:solidFill>
            </a:endParaRPr>
          </a:p>
        </p:txBody>
      </p:sp>
      <p:sp>
        <p:nvSpPr>
          <p:cNvPr id="4101" name="AutoShape 4" descr="innovative Projects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02" name="AutoShape 6" descr="innovative Projects - Home | Facebook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95400" y="625933"/>
            <a:ext cx="6847656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/>
              <a:t>Crypto Key generate RSA </a:t>
            </a:r>
            <a:r>
              <a:rPr lang="en-US" sz="1600" dirty="0"/>
              <a:t>: SSH may generate an additional RSA key pair if we generate a </a:t>
            </a:r>
            <a:r>
              <a:rPr lang="en-US" sz="1600" dirty="0" err="1"/>
              <a:t>kep</a:t>
            </a:r>
            <a:r>
              <a:rPr lang="en-US" sz="1600" dirty="0"/>
              <a:t> pair on a router having no RSA keys.</a:t>
            </a:r>
          </a:p>
          <a:p>
            <a:pPr algn="just"/>
            <a:r>
              <a:rPr lang="en-US" sz="1600" dirty="0"/>
              <a:t> </a:t>
            </a:r>
            <a:r>
              <a:rPr lang="en-US" sz="1600" b="1" dirty="0"/>
              <a:t>Modulus 1024 </a:t>
            </a:r>
            <a:r>
              <a:rPr lang="en-US" sz="1600" dirty="0"/>
              <a:t>: Command  </a:t>
            </a:r>
            <a:r>
              <a:rPr lang="en-US" sz="1600" dirty="0" err="1"/>
              <a:t>pompt</a:t>
            </a:r>
            <a:r>
              <a:rPr lang="en-US" sz="1600" dirty="0"/>
              <a:t>  crypto  key generate modulus 1024.</a:t>
            </a:r>
          </a:p>
          <a:p>
            <a:pPr algn="just"/>
            <a:r>
              <a:rPr lang="en-US" sz="1600" dirty="0"/>
              <a:t> </a:t>
            </a:r>
            <a:r>
              <a:rPr lang="en-US" sz="1600" b="1" dirty="0"/>
              <a:t>IP SSH Version 2 </a:t>
            </a:r>
            <a:r>
              <a:rPr lang="en-US" sz="1600" dirty="0"/>
              <a:t>: SSH Version 2 Configuration ,the SSH protocol is a method                    </a:t>
            </a:r>
          </a:p>
          <a:p>
            <a:pPr algn="just"/>
            <a:r>
              <a:rPr lang="en-US" sz="1600" dirty="0"/>
              <a:t> for secure remote login from one device to other.</a:t>
            </a:r>
          </a:p>
          <a:p>
            <a:pPr algn="just"/>
            <a:r>
              <a:rPr lang="en-US" sz="1600" b="1" dirty="0"/>
              <a:t>Line </a:t>
            </a:r>
            <a:r>
              <a:rPr lang="en-US" sz="1600" b="1" dirty="0" err="1"/>
              <a:t>vty</a:t>
            </a:r>
            <a:r>
              <a:rPr lang="en-US" sz="1600" b="1" dirty="0"/>
              <a:t> 0 15: </a:t>
            </a:r>
            <a:r>
              <a:rPr lang="en-US" sz="1600" dirty="0"/>
              <a:t>It is kind of range </a:t>
            </a:r>
            <a:r>
              <a:rPr lang="en-US" sz="1600" dirty="0" err="1"/>
              <a:t>command,we</a:t>
            </a:r>
            <a:r>
              <a:rPr lang="en-US" sz="1600" dirty="0"/>
              <a:t> are giving range of </a:t>
            </a:r>
            <a:r>
              <a:rPr lang="en-US" sz="1600" dirty="0" err="1"/>
              <a:t>vty</a:t>
            </a:r>
            <a:r>
              <a:rPr lang="en-US" sz="1600" dirty="0"/>
              <a:t>(virtual                        terminal line)  from 0 to 15.</a:t>
            </a:r>
          </a:p>
          <a:p>
            <a:pPr algn="just"/>
            <a:r>
              <a:rPr lang="en-US" sz="1600" b="1" dirty="0"/>
              <a:t>Transport input SSH </a:t>
            </a:r>
            <a:r>
              <a:rPr lang="en-US" sz="1600" dirty="0"/>
              <a:t>: We use  the cisco ‘transport input’ command to set which    protocols are allowed to access  the virtual terminal lines.</a:t>
            </a:r>
          </a:p>
          <a:p>
            <a:pPr algn="just"/>
            <a:r>
              <a:rPr lang="en-US" sz="1600" b="1" dirty="0"/>
              <a:t>Login local </a:t>
            </a:r>
            <a:r>
              <a:rPr lang="en-US" sz="1600" dirty="0"/>
              <a:t>: Login local command is used to ensure the secure remote login by telnet </a:t>
            </a:r>
          </a:p>
          <a:p>
            <a:pPr algn="just"/>
            <a:r>
              <a:rPr lang="en-US" sz="1600" dirty="0"/>
              <a:t>and it is also used to store the information about that remote users in the database.</a:t>
            </a:r>
          </a:p>
          <a:p>
            <a:pPr algn="just"/>
            <a:r>
              <a:rPr lang="en-US" sz="1600" b="1" dirty="0"/>
              <a:t>Username admin privilege 15 secret cisco : </a:t>
            </a:r>
            <a:r>
              <a:rPr lang="en-US" sz="1600" dirty="0"/>
              <a:t>Cisco devices use privilege levels to provide password security for different levels of switch operation.</a:t>
            </a:r>
          </a:p>
          <a:p>
            <a:pPr algn="just"/>
            <a:r>
              <a:rPr lang="en-US" sz="1600" b="1" dirty="0"/>
              <a:t>Exit</a:t>
            </a:r>
            <a:r>
              <a:rPr lang="en-US" sz="1600" dirty="0"/>
              <a:t> : To exit any configuration mode or close an active terminal session and terminate</a:t>
            </a:r>
          </a:p>
          <a:p>
            <a:pPr algn="just"/>
            <a:r>
              <a:rPr lang="en-US" sz="1600" dirty="0"/>
              <a:t> the </a:t>
            </a:r>
            <a:r>
              <a:rPr lang="en-US" sz="1600" dirty="0" err="1"/>
              <a:t>EXEC,use</a:t>
            </a:r>
            <a:r>
              <a:rPr lang="en-US" sz="1600" dirty="0"/>
              <a:t> the exit command at the system prompt.   </a:t>
            </a:r>
          </a:p>
        </p:txBody>
      </p:sp>
      <p:grpSp>
        <p:nvGrpSpPr>
          <p:cNvPr id="4104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066800" cy="5638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5638800"/>
              <a:ext cx="9144000" cy="1219200"/>
            </a:xfrm>
            <a:prstGeom prst="rect">
              <a:avLst/>
            </a:prstGeom>
            <a:solidFill>
              <a:srgbClr val="FFD8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                               </a:t>
              </a:r>
              <a:r>
                <a:rPr lang="en-US" sz="22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DAYANANDA SAGAR COLLEGE OF ENGINEERING</a:t>
              </a:r>
            </a:p>
            <a:p>
              <a:pPr marL="342900" lvl="0" indent="-342900"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Department of Computer Science &amp; Engineering</a:t>
              </a:r>
            </a:p>
            <a:p>
              <a:pPr algn="ctr" eaLnBrk="1" hangingPunct="1">
                <a:defRPr/>
              </a:pPr>
              <a:endPara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107" name="Picture 9" descr="https://dscasc-technicaltalk.herokuapp.com/logo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953000"/>
              <a:ext cx="16002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3287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/>
          <p:cNvSpPr txBox="1"/>
          <p:nvPr/>
        </p:nvSpPr>
        <p:spPr>
          <a:xfrm>
            <a:off x="2332588" y="-6838"/>
            <a:ext cx="5517355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SSH Protocol Configuration</a:t>
            </a:r>
            <a:endParaRPr lang="en-IN" altLang="en-US" sz="2800" b="1" dirty="0">
              <a:solidFill>
                <a:schemeClr val="bg1"/>
              </a:solidFill>
            </a:endParaRPr>
          </a:p>
        </p:txBody>
      </p:sp>
      <p:sp>
        <p:nvSpPr>
          <p:cNvPr id="4101" name="AutoShape 4" descr="innovative Projects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02" name="AutoShape 6" descr="innovative Projects - Home | Facebook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67437" y="693121"/>
            <a:ext cx="68476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Remote Connection of the router on an end device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 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pPr algn="just"/>
            <a:r>
              <a:rPr lang="en-US" sz="2400" dirty="0"/>
              <a:t> </a:t>
            </a:r>
            <a:endParaRPr lang="en-US" sz="2000" dirty="0"/>
          </a:p>
        </p:txBody>
      </p:sp>
      <p:grpSp>
        <p:nvGrpSpPr>
          <p:cNvPr id="4104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066800" cy="5638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5638800"/>
              <a:ext cx="9144000" cy="1219200"/>
            </a:xfrm>
            <a:prstGeom prst="rect">
              <a:avLst/>
            </a:prstGeom>
            <a:solidFill>
              <a:srgbClr val="FFD8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                               </a:t>
              </a:r>
              <a:r>
                <a:rPr lang="en-US" sz="22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DAYANANDA SAGAR COLLEGE OF ENGINEERING</a:t>
              </a:r>
            </a:p>
            <a:p>
              <a:pPr marL="342900" lvl="0" indent="-342900"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Department of Computer Science &amp; Engineering</a:t>
              </a:r>
            </a:p>
            <a:p>
              <a:pPr algn="ctr" eaLnBrk="1" hangingPunct="1">
                <a:defRPr/>
              </a:pPr>
              <a:endPara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107" name="Picture 9" descr="https://dscasc-technicaltalk.herokuapp.com/logo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953000"/>
              <a:ext cx="16002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91031449-C8C3-4EDD-DD68-58D294F2C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948" y="3419072"/>
            <a:ext cx="765505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88649-6D6D-DBF3-1657-FE3BC2201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1188826"/>
            <a:ext cx="4495801" cy="43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40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/>
          <p:cNvSpPr txBox="1"/>
          <p:nvPr/>
        </p:nvSpPr>
        <p:spPr>
          <a:xfrm>
            <a:off x="2332588" y="-6838"/>
            <a:ext cx="5517355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SSH Protocol Configuration</a:t>
            </a:r>
            <a:endParaRPr lang="en-IN" altLang="en-US" sz="2800" b="1" dirty="0">
              <a:solidFill>
                <a:schemeClr val="bg1"/>
              </a:solidFill>
            </a:endParaRPr>
          </a:p>
        </p:txBody>
      </p:sp>
      <p:sp>
        <p:nvSpPr>
          <p:cNvPr id="4101" name="AutoShape 4" descr="innovative Projects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02" name="AutoShape 6" descr="innovative Projects - Home | Facebook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67437" y="693121"/>
            <a:ext cx="68476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Topology of 15 networks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 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pPr algn="just"/>
            <a:r>
              <a:rPr lang="en-US" sz="2400" dirty="0"/>
              <a:t> </a:t>
            </a:r>
            <a:endParaRPr lang="en-US" sz="2000" dirty="0"/>
          </a:p>
        </p:txBody>
      </p:sp>
      <p:grpSp>
        <p:nvGrpSpPr>
          <p:cNvPr id="4104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066800" cy="5638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5638800"/>
              <a:ext cx="9144000" cy="1219200"/>
            </a:xfrm>
            <a:prstGeom prst="rect">
              <a:avLst/>
            </a:prstGeom>
            <a:solidFill>
              <a:srgbClr val="FFD8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                               </a:t>
              </a:r>
              <a:r>
                <a:rPr lang="en-US" sz="22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DAYANANDA SAGAR COLLEGE OF ENGINEERING</a:t>
              </a:r>
            </a:p>
            <a:p>
              <a:pPr marL="342900" lvl="0" indent="-342900"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Department of Computer Science &amp; Engineering</a:t>
              </a:r>
            </a:p>
            <a:p>
              <a:pPr algn="ctr" eaLnBrk="1" hangingPunct="1">
                <a:defRPr/>
              </a:pPr>
              <a:endPara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107" name="Picture 9" descr="https://dscasc-technicaltalk.herokuapp.com/logo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953000"/>
              <a:ext cx="16002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91031449-C8C3-4EDD-DD68-58D294F2C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948" y="3419072"/>
            <a:ext cx="765505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13048-C250-C442-4139-AAF4B9E29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437" y="1418962"/>
            <a:ext cx="6564000" cy="339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68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/>
          <p:cNvSpPr txBox="1"/>
          <p:nvPr/>
        </p:nvSpPr>
        <p:spPr>
          <a:xfrm>
            <a:off x="2332588" y="-6838"/>
            <a:ext cx="5517355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SSH Protocol Configuration</a:t>
            </a:r>
            <a:endParaRPr lang="en-IN" altLang="en-US" sz="2800" b="1" dirty="0">
              <a:solidFill>
                <a:schemeClr val="bg1"/>
              </a:solidFill>
            </a:endParaRPr>
          </a:p>
        </p:txBody>
      </p:sp>
      <p:sp>
        <p:nvSpPr>
          <p:cNvPr id="4101" name="AutoShape 4" descr="innovative Projects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02" name="AutoShape 6" descr="innovative Projects - Home | Facebook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67437" y="693121"/>
            <a:ext cx="684765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Presented By:</a:t>
            </a:r>
          </a:p>
          <a:p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3600" b="1" dirty="0"/>
              <a:t>Joseph Raj Vishal -1DS20CS093</a:t>
            </a:r>
          </a:p>
          <a:p>
            <a:r>
              <a:rPr lang="en-US" sz="3600" b="1" dirty="0"/>
              <a:t>Jyothi Ramesh -1DS20CS094</a:t>
            </a:r>
          </a:p>
          <a:p>
            <a:r>
              <a:rPr lang="en-US" sz="3600" b="1" dirty="0"/>
              <a:t>K.L.Kalpana-1DS20CS095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pPr algn="just"/>
            <a:r>
              <a:rPr lang="en-US" sz="2400" dirty="0"/>
              <a:t> </a:t>
            </a:r>
            <a:endParaRPr lang="en-US" sz="2000" dirty="0"/>
          </a:p>
        </p:txBody>
      </p:sp>
      <p:grpSp>
        <p:nvGrpSpPr>
          <p:cNvPr id="4104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066800" cy="5638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5638800"/>
              <a:ext cx="9144000" cy="1219200"/>
            </a:xfrm>
            <a:prstGeom prst="rect">
              <a:avLst/>
            </a:prstGeom>
            <a:solidFill>
              <a:srgbClr val="FFD8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                               </a:t>
              </a:r>
              <a:r>
                <a:rPr lang="en-US" sz="22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DAYANANDA SAGAR COLLEGE OF ENGINEERING</a:t>
              </a:r>
            </a:p>
            <a:p>
              <a:pPr marL="342900" lvl="0" indent="-342900"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Department of Computer Science &amp; Engineering</a:t>
              </a:r>
            </a:p>
            <a:p>
              <a:pPr algn="ctr" eaLnBrk="1" hangingPunct="1">
                <a:defRPr/>
              </a:pPr>
              <a:endPara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107" name="Picture 9" descr="https://dscasc-technicaltalk.herokuapp.com/logo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953000"/>
              <a:ext cx="16002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91031449-C8C3-4EDD-DD68-58D294F2C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948" y="3419072"/>
            <a:ext cx="765505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64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/>
          <p:cNvSpPr txBox="1"/>
          <p:nvPr/>
        </p:nvSpPr>
        <p:spPr>
          <a:xfrm>
            <a:off x="2332588" y="-6838"/>
            <a:ext cx="5517355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SSH Protocol Configuration</a:t>
            </a:r>
            <a:endParaRPr lang="en-IN" altLang="en-US" sz="2800" b="1" dirty="0">
              <a:solidFill>
                <a:schemeClr val="bg1"/>
              </a:solidFill>
            </a:endParaRPr>
          </a:p>
        </p:txBody>
      </p:sp>
      <p:sp>
        <p:nvSpPr>
          <p:cNvPr id="4101" name="AutoShape 4" descr="innovative Projects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02" name="AutoShape 6" descr="innovative Projects - Home | Facebook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28800" y="685800"/>
            <a:ext cx="684765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What is SSH(Secure Shell) Protocol?</a:t>
            </a:r>
            <a:endParaRPr lang="en-US" sz="2400" dirty="0">
              <a:solidFill>
                <a:srgbClr val="00B050"/>
              </a:solidFill>
            </a:endParaRPr>
          </a:p>
          <a:p>
            <a:pPr algn="just"/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SSH or Secure shell </a:t>
            </a:r>
            <a:r>
              <a:rPr lang="en-US" sz="2400" dirty="0"/>
              <a:t>is a network communication protocol, which is protocol that enables two computers to communicate and share data. An inherent feature of </a:t>
            </a:r>
            <a:r>
              <a:rPr lang="en-US" sz="2400" dirty="0" err="1"/>
              <a:t>ssh</a:t>
            </a:r>
            <a:r>
              <a:rPr lang="en-US" sz="2400" dirty="0"/>
              <a:t> is that communication is encrypted meaning that it’s suitable for use on insecure </a:t>
            </a:r>
            <a:r>
              <a:rPr lang="en-US" sz="2400" dirty="0" err="1"/>
              <a:t>networks.It</a:t>
            </a:r>
            <a:r>
              <a:rPr lang="en-US" sz="2400" dirty="0"/>
              <a:t> is an application layer protocol</a:t>
            </a:r>
            <a:endParaRPr lang="en-US" sz="2400" b="1" dirty="0">
              <a:solidFill>
                <a:srgbClr val="00B050"/>
              </a:solidFill>
            </a:endParaRPr>
          </a:p>
          <a:p>
            <a:endParaRPr lang="en-US" sz="2000" dirty="0"/>
          </a:p>
        </p:txBody>
      </p:sp>
      <p:grpSp>
        <p:nvGrpSpPr>
          <p:cNvPr id="4104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066800" cy="5638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5638800"/>
              <a:ext cx="9144000" cy="1219200"/>
            </a:xfrm>
            <a:prstGeom prst="rect">
              <a:avLst/>
            </a:prstGeom>
            <a:solidFill>
              <a:srgbClr val="FFD8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                               </a:t>
              </a:r>
              <a:r>
                <a:rPr lang="en-US" sz="22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DAYANANDA SAGAR COLLEGE OF ENGINEERING</a:t>
              </a:r>
            </a:p>
            <a:p>
              <a:pPr marL="342900" lvl="0" indent="-342900"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Department of Computer Science &amp; Engineering</a:t>
              </a:r>
            </a:p>
            <a:p>
              <a:pPr algn="ctr" eaLnBrk="1" hangingPunct="1">
                <a:defRPr/>
              </a:pPr>
              <a:endPara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107" name="Picture 9" descr="https://dscasc-technicaltalk.herokuapp.com/logo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953000"/>
              <a:ext cx="16002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0385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/>
          <p:cNvSpPr txBox="1"/>
          <p:nvPr/>
        </p:nvSpPr>
        <p:spPr>
          <a:xfrm>
            <a:off x="2332588" y="-6838"/>
            <a:ext cx="5517355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SSH Protocol Configuration</a:t>
            </a:r>
            <a:endParaRPr lang="en-IN" altLang="en-US" sz="2800" b="1" dirty="0">
              <a:solidFill>
                <a:schemeClr val="bg1"/>
              </a:solidFill>
            </a:endParaRPr>
          </a:p>
        </p:txBody>
      </p:sp>
      <p:sp>
        <p:nvSpPr>
          <p:cNvPr id="4101" name="AutoShape 4" descr="innovative Projects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02" name="AutoShape 6" descr="innovative Projects - Home | Facebook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28800" y="685800"/>
            <a:ext cx="684765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What is telnet and advantages of </a:t>
            </a:r>
            <a:r>
              <a:rPr lang="en-US" sz="2400" b="1" dirty="0" err="1">
                <a:solidFill>
                  <a:srgbClr val="00B050"/>
                </a:solidFill>
              </a:rPr>
              <a:t>ssh</a:t>
            </a:r>
            <a:r>
              <a:rPr lang="en-US" sz="2400" b="1" dirty="0">
                <a:solidFill>
                  <a:srgbClr val="00B050"/>
                </a:solidFill>
              </a:rPr>
              <a:t> over telnet?</a:t>
            </a:r>
            <a:endParaRPr lang="en-US" sz="2400" dirty="0">
              <a:solidFill>
                <a:srgbClr val="00B050"/>
              </a:solidFill>
            </a:endParaRPr>
          </a:p>
          <a:p>
            <a:pPr algn="just"/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Telnet(Telecommunications and Networks) </a:t>
            </a:r>
            <a:r>
              <a:rPr lang="en-US" sz="2400" dirty="0"/>
              <a:t>is a network communication </a:t>
            </a:r>
            <a:r>
              <a:rPr lang="en-US" sz="2400" dirty="0" err="1"/>
              <a:t>protocol,launched</a:t>
            </a:r>
            <a:r>
              <a:rPr lang="en-US" sz="2400" dirty="0"/>
              <a:t> alongside Net in 1969.Telnet is an application protocol that helps users communicate with a remote </a:t>
            </a:r>
            <a:r>
              <a:rPr lang="en-US" sz="2400" dirty="0" err="1"/>
              <a:t>system.It</a:t>
            </a:r>
            <a:r>
              <a:rPr lang="en-US" sz="2400" dirty="0"/>
              <a:t> uses a text-based interface to create a virtual terminal ,allowing </a:t>
            </a:r>
            <a:r>
              <a:rPr lang="en-US" sz="2400" dirty="0" err="1"/>
              <a:t>adminstrators</a:t>
            </a:r>
            <a:r>
              <a:rPr lang="en-US" sz="2400" dirty="0"/>
              <a:t> to access applications on other devices</a:t>
            </a:r>
            <a:endParaRPr lang="en-US" sz="2400" b="1" dirty="0">
              <a:solidFill>
                <a:srgbClr val="00B050"/>
              </a:solidFill>
            </a:endParaRPr>
          </a:p>
          <a:p>
            <a:endParaRPr lang="en-US" sz="2000" dirty="0"/>
          </a:p>
        </p:txBody>
      </p:sp>
      <p:grpSp>
        <p:nvGrpSpPr>
          <p:cNvPr id="4104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066800" cy="5638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5638800"/>
              <a:ext cx="9144000" cy="1219200"/>
            </a:xfrm>
            <a:prstGeom prst="rect">
              <a:avLst/>
            </a:prstGeom>
            <a:solidFill>
              <a:srgbClr val="FFD8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                               </a:t>
              </a:r>
              <a:r>
                <a:rPr lang="en-US" sz="22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DAYANANDA SAGAR COLLEGE OF ENGINEERING</a:t>
              </a:r>
            </a:p>
            <a:p>
              <a:pPr marL="342900" lvl="0" indent="-342900"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Department of Computer Science &amp; Engineering</a:t>
              </a:r>
            </a:p>
            <a:p>
              <a:pPr algn="ctr" eaLnBrk="1" hangingPunct="1">
                <a:defRPr/>
              </a:pPr>
              <a:endPara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107" name="Picture 9" descr="https://dscasc-technicaltalk.herokuapp.com/logo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953000"/>
              <a:ext cx="16002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079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/>
          <p:cNvSpPr txBox="1"/>
          <p:nvPr/>
        </p:nvSpPr>
        <p:spPr>
          <a:xfrm>
            <a:off x="2332588" y="-6838"/>
            <a:ext cx="5517355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SSH Protocol Configuration</a:t>
            </a:r>
            <a:endParaRPr lang="en-IN" altLang="en-US" sz="2800" b="1" dirty="0">
              <a:solidFill>
                <a:schemeClr val="bg1"/>
              </a:solidFill>
            </a:endParaRPr>
          </a:p>
        </p:txBody>
      </p:sp>
      <p:sp>
        <p:nvSpPr>
          <p:cNvPr id="4101" name="AutoShape 4" descr="innovative Projects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02" name="AutoShape 6" descr="innovative Projects - Home | Facebook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28800" y="685800"/>
            <a:ext cx="684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 </a:t>
            </a:r>
            <a:endParaRPr lang="en-US" sz="2000" dirty="0"/>
          </a:p>
        </p:txBody>
      </p:sp>
      <p:grpSp>
        <p:nvGrpSpPr>
          <p:cNvPr id="4104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066800" cy="5638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5638800"/>
              <a:ext cx="9144000" cy="1219200"/>
            </a:xfrm>
            <a:prstGeom prst="rect">
              <a:avLst/>
            </a:prstGeom>
            <a:solidFill>
              <a:srgbClr val="FFD8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                               </a:t>
              </a:r>
              <a:r>
                <a:rPr lang="en-US" sz="22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DAYANANDA SAGAR COLLEGE OF ENGINEERING</a:t>
              </a:r>
            </a:p>
            <a:p>
              <a:pPr marL="342900" lvl="0" indent="-342900"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Department of Computer Science &amp; Engineering</a:t>
              </a:r>
            </a:p>
            <a:p>
              <a:pPr algn="ctr" eaLnBrk="1" hangingPunct="1">
                <a:defRPr/>
              </a:pPr>
              <a:endPara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107" name="Picture 9" descr="https://dscasc-technicaltalk.herokuapp.com/logo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953000"/>
              <a:ext cx="16002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C48EF6D-89EE-C045-E277-016E59799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916" y="1144417"/>
            <a:ext cx="6896698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0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/>
          <p:cNvSpPr txBox="1"/>
          <p:nvPr/>
        </p:nvSpPr>
        <p:spPr>
          <a:xfrm>
            <a:off x="2332588" y="-6838"/>
            <a:ext cx="5517355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SSH Protocol Configuration</a:t>
            </a:r>
            <a:endParaRPr lang="en-IN" altLang="en-US" sz="2800" b="1" dirty="0">
              <a:solidFill>
                <a:schemeClr val="bg1"/>
              </a:solidFill>
            </a:endParaRPr>
          </a:p>
        </p:txBody>
      </p:sp>
      <p:sp>
        <p:nvSpPr>
          <p:cNvPr id="4101" name="AutoShape 4" descr="innovative Projects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02" name="AutoShape 6" descr="innovative Projects - Home | Facebook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28800" y="685800"/>
            <a:ext cx="684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 </a:t>
            </a:r>
            <a:endParaRPr lang="en-US" sz="2000" dirty="0"/>
          </a:p>
        </p:txBody>
      </p:sp>
      <p:grpSp>
        <p:nvGrpSpPr>
          <p:cNvPr id="4104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066800" cy="5638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5638800"/>
              <a:ext cx="9144000" cy="1219200"/>
            </a:xfrm>
            <a:prstGeom prst="rect">
              <a:avLst/>
            </a:prstGeom>
            <a:solidFill>
              <a:srgbClr val="FFD8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                               </a:t>
              </a:r>
              <a:r>
                <a:rPr lang="en-US" sz="22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DAYANANDA SAGAR COLLEGE OF ENGINEERING</a:t>
              </a:r>
            </a:p>
            <a:p>
              <a:pPr marL="342900" lvl="0" indent="-342900"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Department of Computer Science &amp; Engineering</a:t>
              </a:r>
            </a:p>
            <a:p>
              <a:pPr algn="ctr" eaLnBrk="1" hangingPunct="1">
                <a:defRPr/>
              </a:pPr>
              <a:endPara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107" name="Picture 9" descr="https://dscasc-technicaltalk.herokuapp.com/logo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953000"/>
              <a:ext cx="16002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9963D1-9AC2-5C62-28F1-AD8134DDF015}"/>
              </a:ext>
            </a:extLst>
          </p:cNvPr>
          <p:cNvSpPr txBox="1"/>
          <p:nvPr/>
        </p:nvSpPr>
        <p:spPr>
          <a:xfrm>
            <a:off x="1447800" y="914400"/>
            <a:ext cx="746760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What is SSH(Secure Shell) Protocol?</a:t>
            </a:r>
            <a:endParaRPr lang="en-US" sz="1800" dirty="0">
              <a:solidFill>
                <a:srgbClr val="00B050"/>
              </a:solidFill>
            </a:endParaRPr>
          </a:p>
          <a:p>
            <a:pPr algn="just"/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SSH or Secure shell </a:t>
            </a:r>
            <a:r>
              <a:rPr lang="en-US" sz="1800" dirty="0"/>
              <a:t>starts by establishing a secure connection to the server through port 22 (although you can change the port number).With key-based authentication , after the client </a:t>
            </a:r>
            <a:r>
              <a:rPr lang="en-IN" sz="1800" dirty="0"/>
              <a:t>verifies the server, a session key is generated and sent to both client and the server. This key encrypts the traffic for the ongoing session. Finally , the server </a:t>
            </a:r>
            <a:r>
              <a:rPr lang="en-IN" dirty="0"/>
              <a:t>verifies the client using an SSH key pair generated . Once the client is authenticated , an encrypted connection is established, and the two systems securely exchange data.</a:t>
            </a:r>
          </a:p>
          <a:p>
            <a:pPr algn="just"/>
            <a:r>
              <a:rPr lang="en-IN" sz="1800" b="1" dirty="0">
                <a:solidFill>
                  <a:srgbClr val="FF0000"/>
                </a:solidFill>
              </a:rPr>
              <a:t>Security</a:t>
            </a:r>
            <a:r>
              <a:rPr lang="en-IN" sz="1800" dirty="0"/>
              <a:t> –key pairs for authentication</a:t>
            </a:r>
          </a:p>
          <a:p>
            <a:pPr algn="just"/>
            <a:r>
              <a:rPr lang="en-IN" sz="2000" b="1" dirty="0">
                <a:solidFill>
                  <a:srgbClr val="FF0000"/>
                </a:solidFill>
              </a:rPr>
              <a:t>Authentication- </a:t>
            </a:r>
            <a:r>
              <a:rPr lang="en-IN" sz="2000" dirty="0"/>
              <a:t>The most common and secure SSH is public key </a:t>
            </a:r>
            <a:r>
              <a:rPr lang="en-IN" sz="2000" dirty="0" err="1"/>
              <a:t>authentication.When</a:t>
            </a:r>
            <a:r>
              <a:rPr lang="en-IN" sz="2000" dirty="0"/>
              <a:t> an SSH key pair is </a:t>
            </a:r>
            <a:r>
              <a:rPr lang="en-IN" sz="2000" dirty="0" err="1"/>
              <a:t>generated,the</a:t>
            </a:r>
            <a:r>
              <a:rPr lang="en-IN" sz="2000" dirty="0"/>
              <a:t> client holds the private </a:t>
            </a:r>
            <a:r>
              <a:rPr lang="en-IN" sz="2000" dirty="0" err="1"/>
              <a:t>key,while</a:t>
            </a:r>
            <a:r>
              <a:rPr lang="en-IN" sz="2000" dirty="0"/>
              <a:t> the public key is sent to a </a:t>
            </a:r>
            <a:r>
              <a:rPr lang="en-IN" sz="2000" dirty="0" err="1"/>
              <a:t>server.If</a:t>
            </a:r>
            <a:r>
              <a:rPr lang="en-IN" sz="2000" dirty="0"/>
              <a:t> a client tries to access a server using SSH, the server authenticates the client the public key to the private key if the key matches the two systems can establish a secure connection.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75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/>
          <p:cNvSpPr txBox="1"/>
          <p:nvPr/>
        </p:nvSpPr>
        <p:spPr>
          <a:xfrm>
            <a:off x="2332588" y="-6838"/>
            <a:ext cx="5517355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SSH Protocol Configuration</a:t>
            </a:r>
            <a:endParaRPr lang="en-IN" altLang="en-US" sz="2800" b="1" dirty="0">
              <a:solidFill>
                <a:schemeClr val="bg1"/>
              </a:solidFill>
            </a:endParaRPr>
          </a:p>
        </p:txBody>
      </p:sp>
      <p:sp>
        <p:nvSpPr>
          <p:cNvPr id="4101" name="AutoShape 4" descr="innovative Projects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02" name="AutoShape 6" descr="innovative Projects - Home | Facebook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28800" y="685800"/>
            <a:ext cx="684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 </a:t>
            </a:r>
            <a:endParaRPr lang="en-US" sz="2000" dirty="0"/>
          </a:p>
        </p:txBody>
      </p:sp>
      <p:grpSp>
        <p:nvGrpSpPr>
          <p:cNvPr id="4104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066800" cy="5638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5638800"/>
              <a:ext cx="9144000" cy="1219200"/>
            </a:xfrm>
            <a:prstGeom prst="rect">
              <a:avLst/>
            </a:prstGeom>
            <a:solidFill>
              <a:srgbClr val="FFD8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                               </a:t>
              </a:r>
              <a:r>
                <a:rPr lang="en-US" sz="22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DAYANANDA SAGAR COLLEGE OF ENGINEERING</a:t>
              </a:r>
            </a:p>
            <a:p>
              <a:pPr marL="342900" lvl="0" indent="-342900"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Department of Computer Science &amp; Engineering</a:t>
              </a:r>
            </a:p>
            <a:p>
              <a:pPr algn="ctr" eaLnBrk="1" hangingPunct="1">
                <a:defRPr/>
              </a:pPr>
              <a:endPara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107" name="Picture 9" descr="https://dscasc-technicaltalk.herokuapp.com/logo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953000"/>
              <a:ext cx="16002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39829D4-44CE-4CCA-A50C-34753F932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219266"/>
            <a:ext cx="6797629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4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/>
          <p:cNvSpPr txBox="1"/>
          <p:nvPr/>
        </p:nvSpPr>
        <p:spPr>
          <a:xfrm>
            <a:off x="2332588" y="-6838"/>
            <a:ext cx="5517355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SSH Protocol Configuration</a:t>
            </a:r>
            <a:endParaRPr lang="en-IN" altLang="en-US" sz="2800" b="1" dirty="0">
              <a:solidFill>
                <a:schemeClr val="bg1"/>
              </a:solidFill>
            </a:endParaRPr>
          </a:p>
        </p:txBody>
      </p:sp>
      <p:sp>
        <p:nvSpPr>
          <p:cNvPr id="4101" name="AutoShape 4" descr="innovative Projects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02" name="AutoShape 6" descr="innovative Projects - Home | Facebook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28800" y="685800"/>
            <a:ext cx="684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 </a:t>
            </a:r>
            <a:endParaRPr lang="en-US" sz="2000" dirty="0"/>
          </a:p>
        </p:txBody>
      </p:sp>
      <p:grpSp>
        <p:nvGrpSpPr>
          <p:cNvPr id="4104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066800" cy="5638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5638800"/>
              <a:ext cx="9144000" cy="1219200"/>
            </a:xfrm>
            <a:prstGeom prst="rect">
              <a:avLst/>
            </a:prstGeom>
            <a:solidFill>
              <a:srgbClr val="FFD8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                               </a:t>
              </a:r>
              <a:r>
                <a:rPr lang="en-US" sz="22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DAYANANDA SAGAR COLLEGE OF ENGINEERING</a:t>
              </a:r>
            </a:p>
            <a:p>
              <a:pPr marL="342900" lvl="0" indent="-342900"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Department of Computer Science &amp; Engineering</a:t>
              </a:r>
            </a:p>
            <a:p>
              <a:pPr algn="ctr" eaLnBrk="1" hangingPunct="1">
                <a:defRPr/>
              </a:pPr>
              <a:endPara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107" name="Picture 9" descr="https://dscasc-technicaltalk.herokuapp.com/logo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953000"/>
              <a:ext cx="16002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9963D1-9AC2-5C62-28F1-AD8134DDF015}"/>
              </a:ext>
            </a:extLst>
          </p:cNvPr>
          <p:cNvSpPr txBox="1"/>
          <p:nvPr/>
        </p:nvSpPr>
        <p:spPr>
          <a:xfrm>
            <a:off x="1636420" y="589741"/>
            <a:ext cx="6909689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Types of </a:t>
            </a:r>
            <a:r>
              <a:rPr lang="en-US" b="1" dirty="0" err="1">
                <a:solidFill>
                  <a:srgbClr val="00B050"/>
                </a:solidFill>
              </a:rPr>
              <a:t>Encrpytions</a:t>
            </a:r>
            <a:r>
              <a:rPr lang="en-US" b="1" dirty="0">
                <a:solidFill>
                  <a:srgbClr val="00B050"/>
                </a:solidFill>
              </a:rPr>
              <a:t> used in SSH</a:t>
            </a:r>
            <a:r>
              <a:rPr lang="en-US" sz="1800" b="1" dirty="0">
                <a:solidFill>
                  <a:srgbClr val="00B050"/>
                </a:solidFill>
              </a:rPr>
              <a:t>?</a:t>
            </a:r>
          </a:p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Symmetric encryption –</a:t>
            </a:r>
            <a:r>
              <a:rPr lang="en-US" sz="2000" dirty="0"/>
              <a:t>shared key </a:t>
            </a:r>
            <a:r>
              <a:rPr lang="en-US" sz="2000" dirty="0" err="1"/>
              <a:t>encryption,symmetric</a:t>
            </a:r>
            <a:r>
              <a:rPr lang="en-US" sz="2000" dirty="0"/>
              <a:t> encryption is usually a single key or a pair of keys used for both encryption and </a:t>
            </a:r>
            <a:r>
              <a:rPr lang="en-US" sz="2000" dirty="0" err="1"/>
              <a:t>decryption.Used</a:t>
            </a:r>
            <a:r>
              <a:rPr lang="en-US" sz="2000" dirty="0"/>
              <a:t> to encrypt the entire session of </a:t>
            </a:r>
            <a:r>
              <a:rPr lang="en-US" sz="2000" dirty="0" err="1"/>
              <a:t>communication.The</a:t>
            </a:r>
            <a:r>
              <a:rPr lang="en-US" sz="2000" dirty="0"/>
              <a:t> key is calculated on agreed methods</a:t>
            </a:r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Asymmetric encryption – </a:t>
            </a:r>
            <a:r>
              <a:rPr lang="en-US" sz="2000" dirty="0"/>
              <a:t>Uses a pair of keys for encryption and </a:t>
            </a:r>
            <a:r>
              <a:rPr lang="en-IN" sz="2000" dirty="0" err="1"/>
              <a:t>decryption.These</a:t>
            </a:r>
            <a:r>
              <a:rPr lang="en-IN" sz="2000" dirty="0"/>
              <a:t> are called as public and private </a:t>
            </a:r>
            <a:r>
              <a:rPr lang="en-IN" sz="2000" dirty="0" err="1"/>
              <a:t>keys,The</a:t>
            </a:r>
            <a:r>
              <a:rPr lang="en-IN" sz="2000" dirty="0"/>
              <a:t> public key is distributed</a:t>
            </a:r>
            <a:r>
              <a:rPr lang="en-GB" sz="2000" dirty="0"/>
              <a:t>The private key is closely related to the public key in terms of functionality but cannot be calculated just by knowing the public key.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Hashing</a:t>
            </a:r>
            <a:r>
              <a:rPr lang="en-GB" sz="2000" b="1" dirty="0"/>
              <a:t>Hashing is the process of mapping any arbitrary size data into a fixed-length value using a hash function</a:t>
            </a:r>
            <a:r>
              <a:rPr lang="en-GB" sz="2000" dirty="0"/>
              <a:t>. This fixed-length value is known as a hash value, hash code, digest, checksum, or simply hash. 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02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/>
          <p:cNvSpPr txBox="1"/>
          <p:nvPr/>
        </p:nvSpPr>
        <p:spPr>
          <a:xfrm>
            <a:off x="2332588" y="-6838"/>
            <a:ext cx="5517355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SSH Protocol Configuration</a:t>
            </a:r>
            <a:endParaRPr lang="en-IN" altLang="en-US" sz="2800" b="1" dirty="0">
              <a:solidFill>
                <a:schemeClr val="bg1"/>
              </a:solidFill>
            </a:endParaRPr>
          </a:p>
        </p:txBody>
      </p:sp>
      <p:sp>
        <p:nvSpPr>
          <p:cNvPr id="4101" name="AutoShape 4" descr="innovative Projects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02" name="AutoShape 6" descr="innovative Projects - Home | Facebook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28800" y="685800"/>
            <a:ext cx="684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 </a:t>
            </a:r>
            <a:endParaRPr lang="en-US" sz="2000" dirty="0"/>
          </a:p>
        </p:txBody>
      </p:sp>
      <p:grpSp>
        <p:nvGrpSpPr>
          <p:cNvPr id="4104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066800" cy="5638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5638800"/>
              <a:ext cx="9144000" cy="1219200"/>
            </a:xfrm>
            <a:prstGeom prst="rect">
              <a:avLst/>
            </a:prstGeom>
            <a:solidFill>
              <a:srgbClr val="FFD8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                               </a:t>
              </a:r>
              <a:r>
                <a:rPr lang="en-US" sz="22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DAYANANDA SAGAR COLLEGE OF ENGINEERING</a:t>
              </a:r>
            </a:p>
            <a:p>
              <a:pPr marL="342900" lvl="0" indent="-342900"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Department of Computer Science &amp; Engineering</a:t>
              </a:r>
            </a:p>
            <a:p>
              <a:pPr algn="ctr" eaLnBrk="1" hangingPunct="1">
                <a:defRPr/>
              </a:pPr>
              <a:endPara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107" name="Picture 9" descr="https://dscasc-technicaltalk.herokuapp.com/logo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953000"/>
              <a:ext cx="16002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9963D1-9AC2-5C62-28F1-AD8134DDF015}"/>
              </a:ext>
            </a:extLst>
          </p:cNvPr>
          <p:cNvSpPr txBox="1"/>
          <p:nvPr/>
        </p:nvSpPr>
        <p:spPr>
          <a:xfrm>
            <a:off x="1447800" y="914400"/>
            <a:ext cx="7467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Types of </a:t>
            </a:r>
            <a:r>
              <a:rPr lang="en-US" b="1" dirty="0" err="1">
                <a:solidFill>
                  <a:srgbClr val="00B050"/>
                </a:solidFill>
              </a:rPr>
              <a:t>Encrpytions</a:t>
            </a:r>
            <a:r>
              <a:rPr lang="en-US" b="1" dirty="0">
                <a:solidFill>
                  <a:srgbClr val="00B050"/>
                </a:solidFill>
              </a:rPr>
              <a:t> used in SSH</a:t>
            </a:r>
            <a:r>
              <a:rPr lang="en-US" sz="1800" b="1" dirty="0">
                <a:solidFill>
                  <a:srgbClr val="00B050"/>
                </a:solidFill>
              </a:rPr>
              <a:t>?</a:t>
            </a:r>
          </a:p>
          <a:p>
            <a:endParaRPr lang="en-US" sz="2000" b="1" dirty="0">
              <a:solidFill>
                <a:srgbClr val="C00000"/>
              </a:solidFill>
            </a:endParaRPr>
          </a:p>
          <a:p>
            <a:pPr algn="just"/>
            <a:r>
              <a:rPr lang="en-US" sz="1800" dirty="0"/>
              <a:t> </a:t>
            </a:r>
            <a:endParaRPr lang="en-IN" sz="20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C601E-F6BE-A9F6-B0C7-C52930214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426" y="2144918"/>
            <a:ext cx="6325148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3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/>
          <p:cNvSpPr txBox="1"/>
          <p:nvPr/>
        </p:nvSpPr>
        <p:spPr>
          <a:xfrm>
            <a:off x="2332588" y="-6838"/>
            <a:ext cx="5517355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SSH Protocol Configuration</a:t>
            </a:r>
            <a:endParaRPr lang="en-IN" altLang="en-US" sz="2800" b="1" dirty="0">
              <a:solidFill>
                <a:schemeClr val="bg1"/>
              </a:solidFill>
            </a:endParaRPr>
          </a:p>
        </p:txBody>
      </p:sp>
      <p:sp>
        <p:nvSpPr>
          <p:cNvPr id="4101" name="AutoShape 4" descr="innovative Projects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02" name="AutoShape 6" descr="innovative Projects - Home | Facebook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0" y="1295400"/>
            <a:ext cx="70104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What will be our SSH Config?</a:t>
            </a:r>
            <a:endParaRPr lang="en-US" sz="2400" dirty="0">
              <a:solidFill>
                <a:srgbClr val="00B050"/>
              </a:solidFill>
            </a:endParaRPr>
          </a:p>
          <a:p>
            <a:pPr algn="just"/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The 6 steps of configuration in cisco packet tracer: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IP Configurations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Password Encryption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Router Name Change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Domain Data and Data Encryption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Router User Config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SSH</a:t>
            </a:r>
            <a:r>
              <a:rPr lang="en-US" sz="2000" dirty="0"/>
              <a:t> Config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SSH Verification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grpSp>
        <p:nvGrpSpPr>
          <p:cNvPr id="4104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066800" cy="56388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5638800"/>
              <a:ext cx="9144000" cy="1219200"/>
            </a:xfrm>
            <a:prstGeom prst="rect">
              <a:avLst/>
            </a:prstGeom>
            <a:solidFill>
              <a:srgbClr val="FFD8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                               </a:t>
              </a:r>
              <a:r>
                <a:rPr lang="en-US" sz="22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DAYANANDA SAGAR COLLEGE OF ENGINEERING</a:t>
              </a:r>
            </a:p>
            <a:p>
              <a:pPr marL="342900" lvl="0" indent="-342900"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prstClr val="black"/>
                  </a:solidFill>
                </a:rPr>
                <a:t>Department of Computer Science &amp; Engineering</a:t>
              </a:r>
            </a:p>
            <a:p>
              <a:pPr algn="ctr" eaLnBrk="1" hangingPunct="1">
                <a:defRPr/>
              </a:pPr>
              <a:endPara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4107" name="Picture 9" descr="https://dscasc-technicaltalk.herokuapp.com/logo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953000"/>
              <a:ext cx="16002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25510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ssh_protocol</Template>
  <TotalTime>203</TotalTime>
  <Words>1405</Words>
  <Application>Microsoft Office PowerPoint</Application>
  <PresentationFormat>On-screen Show (4:3)</PresentationFormat>
  <Paragraphs>194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Jospeh Vishal</dc:creator>
  <cp:lastModifiedBy>Kalpana K.L</cp:lastModifiedBy>
  <cp:revision>10</cp:revision>
  <dcterms:created xsi:type="dcterms:W3CDTF">2022-12-18T11:21:43Z</dcterms:created>
  <dcterms:modified xsi:type="dcterms:W3CDTF">2022-12-20T04:06:49Z</dcterms:modified>
</cp:coreProperties>
</file>