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9" r:id="rId3"/>
    <p:sldId id="258" r:id="rId4"/>
    <p:sldId id="260" r:id="rId5"/>
    <p:sldId id="275" r:id="rId6"/>
    <p:sldId id="261" r:id="rId7"/>
    <p:sldId id="263" r:id="rId8"/>
    <p:sldId id="264" r:id="rId9"/>
    <p:sldId id="265" r:id="rId10"/>
    <p:sldId id="273" r:id="rId11"/>
    <p:sldId id="274" r:id="rId12"/>
    <p:sldId id="267" r:id="rId13"/>
    <p:sldId id="276" r:id="rId14"/>
    <p:sldId id="268" r:id="rId15"/>
    <p:sldId id="269" r:id="rId16"/>
    <p:sldId id="272"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7"/>
    <p:restoredTop sz="94628"/>
  </p:normalViewPr>
  <p:slideViewPr>
    <p:cSldViewPr snapToGrid="0">
      <p:cViewPr>
        <p:scale>
          <a:sx n="66" d="100"/>
          <a:sy n="66" d="100"/>
        </p:scale>
        <p:origin x="644" y="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C53F69C-AECC-4A66-AA9E-075EBE8319D6}" type="datetimeFigureOut">
              <a:rPr lang="en-US" smtClean="0"/>
              <a:pPr/>
              <a:t>4/26/2016</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8D41AFA3-0A7C-459E-8D7F-0174EDFE5A1B}" type="slidenum">
              <a:rPr lang="en-US" smtClean="0"/>
              <a:pPr/>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53831298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53F69C-AECC-4A66-AA9E-075EBE8319D6}" type="datetimeFigureOut">
              <a:rPr lang="en-US" smtClean="0"/>
              <a:pPr/>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1AFA3-0A7C-459E-8D7F-0174EDFE5A1B}" type="slidenum">
              <a:rPr lang="en-US" smtClean="0"/>
              <a:pPr/>
              <a:t>‹#›</a:t>
            </a:fld>
            <a:endParaRPr lang="en-US"/>
          </a:p>
        </p:txBody>
      </p:sp>
    </p:spTree>
    <p:extLst>
      <p:ext uri="{BB962C8B-B14F-4D97-AF65-F5344CB8AC3E}">
        <p14:creationId xmlns:p14="http://schemas.microsoft.com/office/powerpoint/2010/main" val="251525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53F69C-AECC-4A66-AA9E-075EBE8319D6}" type="datetimeFigureOut">
              <a:rPr lang="en-US" smtClean="0"/>
              <a:pPr/>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1AFA3-0A7C-459E-8D7F-0174EDFE5A1B}" type="slidenum">
              <a:rPr lang="en-US" smtClean="0"/>
              <a:pPr/>
              <a:t>‹#›</a:t>
            </a:fld>
            <a:endParaRPr lang="en-US"/>
          </a:p>
        </p:txBody>
      </p:sp>
    </p:spTree>
    <p:extLst>
      <p:ext uri="{BB962C8B-B14F-4D97-AF65-F5344CB8AC3E}">
        <p14:creationId xmlns:p14="http://schemas.microsoft.com/office/powerpoint/2010/main" val="1611041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53F69C-AECC-4A66-AA9E-075EBE8319D6}" type="datetimeFigureOut">
              <a:rPr lang="en-US" smtClean="0"/>
              <a:pPr/>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1AFA3-0A7C-459E-8D7F-0174EDFE5A1B}" type="slidenum">
              <a:rPr lang="en-US" smtClean="0"/>
              <a:pPr/>
              <a:t>‹#›</a:t>
            </a:fld>
            <a:endParaRPr lang="en-US"/>
          </a:p>
        </p:txBody>
      </p:sp>
    </p:spTree>
    <p:extLst>
      <p:ext uri="{BB962C8B-B14F-4D97-AF65-F5344CB8AC3E}">
        <p14:creationId xmlns:p14="http://schemas.microsoft.com/office/powerpoint/2010/main" val="135045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C53F69C-AECC-4A66-AA9E-075EBE8319D6}" type="datetimeFigureOut">
              <a:rPr lang="en-US" smtClean="0"/>
              <a:pPr/>
              <a:t>4/26/2016</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8D41AFA3-0A7C-459E-8D7F-0174EDFE5A1B}" type="slidenum">
              <a:rPr lang="en-US" smtClean="0"/>
              <a:pPr/>
              <a:t>‹#›</a:t>
            </a:fld>
            <a:endParaRPr lang="en-US"/>
          </a:p>
        </p:txBody>
      </p:sp>
      <p:sp>
        <p:nvSpPr>
          <p:cNvPr id="7" name="Freeform 6"/>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55073122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C53F69C-AECC-4A66-AA9E-075EBE8319D6}" type="datetimeFigureOut">
              <a:rPr lang="en-US" smtClean="0"/>
              <a:pPr/>
              <a:t>4/26/2016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1AFA3-0A7C-459E-8D7F-0174EDFE5A1B}" type="slidenum">
              <a:rPr lang="en-US" smtClean="0"/>
              <a:pPr/>
              <a:t>‹#›</a:t>
            </a:fld>
            <a:endParaRPr lang="en-US"/>
          </a:p>
        </p:txBody>
      </p:sp>
    </p:spTree>
    <p:extLst>
      <p:ext uri="{BB962C8B-B14F-4D97-AF65-F5344CB8AC3E}">
        <p14:creationId xmlns:p14="http://schemas.microsoft.com/office/powerpoint/2010/main" val="734041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C53F69C-AECC-4A66-AA9E-075EBE8319D6}" type="datetimeFigureOut">
              <a:rPr lang="en-US" smtClean="0"/>
              <a:pPr/>
              <a:t>4/26/2016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41AFA3-0A7C-459E-8D7F-0174EDFE5A1B}" type="slidenum">
              <a:rPr lang="en-US" smtClean="0"/>
              <a:pPr/>
              <a:t>‹#›</a:t>
            </a:fld>
            <a:endParaRPr lang="en-US"/>
          </a:p>
        </p:txBody>
      </p:sp>
    </p:spTree>
    <p:extLst>
      <p:ext uri="{BB962C8B-B14F-4D97-AF65-F5344CB8AC3E}">
        <p14:creationId xmlns:p14="http://schemas.microsoft.com/office/powerpoint/2010/main" val="2495537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C53F69C-AECC-4A66-AA9E-075EBE8319D6}" type="datetimeFigureOut">
              <a:rPr lang="en-US" smtClean="0"/>
              <a:pPr/>
              <a:t>4/26/2016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41AFA3-0A7C-459E-8D7F-0174EDFE5A1B}" type="slidenum">
              <a:rPr lang="en-US" smtClean="0"/>
              <a:pPr/>
              <a:t>‹#›</a:t>
            </a:fld>
            <a:endParaRPr lang="en-US"/>
          </a:p>
        </p:txBody>
      </p:sp>
    </p:spTree>
    <p:extLst>
      <p:ext uri="{BB962C8B-B14F-4D97-AF65-F5344CB8AC3E}">
        <p14:creationId xmlns:p14="http://schemas.microsoft.com/office/powerpoint/2010/main" val="1078394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53F69C-AECC-4A66-AA9E-075EBE8319D6}" type="datetimeFigureOut">
              <a:rPr lang="en-US" smtClean="0"/>
              <a:pPr/>
              <a:t>4/26/2016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41AFA3-0A7C-459E-8D7F-0174EDFE5A1B}" type="slidenum">
              <a:rPr lang="en-US" smtClean="0"/>
              <a:pPr/>
              <a:t>‹#›</a:t>
            </a:fld>
            <a:endParaRPr lang="en-US"/>
          </a:p>
        </p:txBody>
      </p:sp>
    </p:spTree>
    <p:extLst>
      <p:ext uri="{BB962C8B-B14F-4D97-AF65-F5344CB8AC3E}">
        <p14:creationId xmlns:p14="http://schemas.microsoft.com/office/powerpoint/2010/main" val="306964938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C53F69C-AECC-4A66-AA9E-075EBE8319D6}" type="datetimeFigureOut">
              <a:rPr lang="en-US" smtClean="0"/>
              <a:pPr/>
              <a:t>4/26/2016</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D41AFA3-0A7C-459E-8D7F-0174EDFE5A1B}" type="slidenum">
              <a:rPr lang="en-US" smtClean="0"/>
              <a:pPr/>
              <a:t>‹#›</a:t>
            </a:fld>
            <a:endParaRPr lang="en-US"/>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1014499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C53F69C-AECC-4A66-AA9E-075EBE8319D6}" type="datetimeFigureOut">
              <a:rPr lang="en-US" smtClean="0"/>
              <a:pPr/>
              <a:t>4/26/2016</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D41AFA3-0A7C-459E-8D7F-0174EDFE5A1B}" type="slidenum">
              <a:rPr lang="en-US" smtClean="0"/>
              <a:pPr/>
              <a:t>‹#›</a:t>
            </a:fld>
            <a:endParaRPr lang="en-US"/>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1140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C53F69C-AECC-4A66-AA9E-075EBE8319D6}" type="datetimeFigureOut">
              <a:rPr lang="en-US" smtClean="0"/>
              <a:pPr/>
              <a:t>4/26/2016</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8D41AFA3-0A7C-459E-8D7F-0174EDFE5A1B}" type="slidenum">
              <a:rPr lang="en-US" smtClean="0"/>
              <a:pPr/>
              <a:t>‹#›</a:t>
            </a:fld>
            <a:endParaRPr lang="en-US"/>
          </a:p>
        </p:txBody>
      </p:sp>
      <p:sp>
        <p:nvSpPr>
          <p:cNvPr id="9" name="Rectangle 8"/>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926851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secdev.org/projects/scapy" TargetMode="External"/><Relationship Id="rId2" Type="http://schemas.openxmlformats.org/officeDocument/2006/relationships/hyperlink" Target="https://www.bro.or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2758" y="1443789"/>
            <a:ext cx="8999621" cy="2149643"/>
          </a:xfrm>
        </p:spPr>
        <p:txBody>
          <a:bodyPr/>
          <a:lstStyle/>
          <a:p>
            <a:r>
              <a:rPr lang="en-US" sz="3200" b="1" dirty="0">
                <a:latin typeface="Baskerville Old Face" panose="02020602080505020303" pitchFamily="18" charset="0"/>
              </a:rPr>
              <a:t>A Proposed Framework for Detecting and Replaying Problematic Modbus TCP Traffic on a Physical or Simulated ICS Testbed</a:t>
            </a:r>
          </a:p>
        </p:txBody>
      </p:sp>
      <p:sp>
        <p:nvSpPr>
          <p:cNvPr id="3" name="Subtitle 2"/>
          <p:cNvSpPr>
            <a:spLocks noGrp="1"/>
          </p:cNvSpPr>
          <p:nvPr>
            <p:ph type="subTitle" idx="1"/>
          </p:nvPr>
        </p:nvSpPr>
        <p:spPr>
          <a:xfrm>
            <a:off x="7636042" y="4293163"/>
            <a:ext cx="3176337" cy="1321574"/>
          </a:xfrm>
        </p:spPr>
        <p:txBody>
          <a:bodyPr>
            <a:noAutofit/>
          </a:bodyPr>
          <a:lstStyle/>
          <a:p>
            <a:r>
              <a:rPr lang="en-US" sz="2400" dirty="0" smtClean="0">
                <a:latin typeface="Bell MT" panose="02020503060305020303" pitchFamily="18" charset="0"/>
              </a:rPr>
              <a:t>William Johnson</a:t>
            </a:r>
          </a:p>
          <a:p>
            <a:r>
              <a:rPr lang="en-US" sz="2400" dirty="0" smtClean="0">
                <a:latin typeface="Bell MT" panose="02020503060305020303" pitchFamily="18" charset="0"/>
              </a:rPr>
              <a:t>Shiva Jyothi Angala</a:t>
            </a:r>
          </a:p>
          <a:p>
            <a:r>
              <a:rPr lang="en-US" sz="2400" dirty="0" smtClean="0">
                <a:latin typeface="Bell MT" panose="02020503060305020303" pitchFamily="18" charset="0"/>
              </a:rPr>
              <a:t>Pavan Madduri</a:t>
            </a:r>
            <a:endParaRPr lang="en-US" sz="2400" dirty="0">
              <a:latin typeface="Bell MT" panose="02020503060305020303" pitchFamily="18" charset="0"/>
            </a:endParaRPr>
          </a:p>
        </p:txBody>
      </p:sp>
    </p:spTree>
    <p:extLst>
      <p:ext uri="{BB962C8B-B14F-4D97-AF65-F5344CB8AC3E}">
        <p14:creationId xmlns:p14="http://schemas.microsoft.com/office/powerpoint/2010/main" val="4074596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 Tank Event Handler</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x-none" dirty="0"/>
              <a:t>event modbus_write_single_coil_response(c: connection, headers: ModbusHeaders, address: count, value: bool) {</a:t>
            </a:r>
            <a:endParaRPr lang="en-US" dirty="0"/>
          </a:p>
          <a:p>
            <a:pPr marL="0" indent="0">
              <a:buNone/>
            </a:pPr>
            <a:r>
              <a:rPr lang="en-US" dirty="0" smtClean="0"/>
              <a:t>	</a:t>
            </a:r>
            <a:r>
              <a:rPr lang="x-none" dirty="0" smtClean="0"/>
              <a:t>if </a:t>
            </a:r>
            <a:r>
              <a:rPr lang="x-none" dirty="0"/>
              <a:t>(address == 0) {</a:t>
            </a:r>
            <a:endParaRPr lang="en-US" dirty="0"/>
          </a:p>
          <a:p>
            <a:pPr marL="0" indent="0">
              <a:buNone/>
            </a:pPr>
            <a:r>
              <a:rPr lang="x-none" dirty="0"/>
              <a:t>	</a:t>
            </a:r>
            <a:r>
              <a:rPr lang="en-US" dirty="0" smtClean="0"/>
              <a:t>	</a:t>
            </a:r>
            <a:r>
              <a:rPr lang="x-none" dirty="0" smtClean="0"/>
              <a:t>model$pump_on </a:t>
            </a:r>
            <a:r>
              <a:rPr lang="x-none" dirty="0"/>
              <a:t>= value;</a:t>
            </a:r>
            <a:endParaRPr lang="en-US" dirty="0"/>
          </a:p>
          <a:p>
            <a:pPr marL="0" indent="0">
              <a:buNone/>
            </a:pPr>
            <a:r>
              <a:rPr lang="en-US" dirty="0" smtClean="0"/>
              <a:t>	</a:t>
            </a:r>
            <a:r>
              <a:rPr lang="x-none" dirty="0" smtClean="0"/>
              <a:t>}</a:t>
            </a:r>
            <a:endParaRPr lang="en-US" dirty="0"/>
          </a:p>
          <a:p>
            <a:pPr marL="0" indent="0">
              <a:buNone/>
            </a:pPr>
            <a:r>
              <a:rPr lang="en-US" dirty="0" smtClean="0"/>
              <a:t>	</a:t>
            </a:r>
            <a:r>
              <a:rPr lang="x-none" dirty="0" smtClean="0"/>
              <a:t>if </a:t>
            </a:r>
            <a:r>
              <a:rPr lang="x-none" dirty="0"/>
              <a:t>(address == 1) {</a:t>
            </a:r>
            <a:endParaRPr lang="en-US" dirty="0"/>
          </a:p>
          <a:p>
            <a:pPr marL="0" indent="0">
              <a:buNone/>
            </a:pPr>
            <a:r>
              <a:rPr lang="x-none" dirty="0"/>
              <a:t>	</a:t>
            </a:r>
            <a:r>
              <a:rPr lang="en-US" dirty="0" smtClean="0"/>
              <a:t>	</a:t>
            </a:r>
            <a:r>
              <a:rPr lang="x-none" dirty="0" smtClean="0"/>
              <a:t>model$valve_closed </a:t>
            </a:r>
            <a:r>
              <a:rPr lang="x-none" dirty="0"/>
              <a:t>= value;</a:t>
            </a:r>
            <a:endParaRPr lang="en-US" dirty="0"/>
          </a:p>
          <a:p>
            <a:pPr marL="0" indent="0">
              <a:buNone/>
            </a:pPr>
            <a:r>
              <a:rPr lang="en-US" dirty="0" smtClean="0"/>
              <a:t>	</a:t>
            </a:r>
            <a:r>
              <a:rPr lang="x-none" dirty="0" smtClean="0"/>
              <a:t>}</a:t>
            </a:r>
            <a:endParaRPr lang="en-US" dirty="0"/>
          </a:p>
          <a:p>
            <a:pPr marL="0" indent="0">
              <a:buNone/>
            </a:pPr>
            <a:r>
              <a:rPr lang="en-US" dirty="0" smtClean="0"/>
              <a:t>	</a:t>
            </a:r>
            <a:r>
              <a:rPr lang="x-none" dirty="0" smtClean="0"/>
              <a:t>check_sanity</a:t>
            </a:r>
            <a:r>
              <a:rPr lang="x-none" dirty="0"/>
              <a:t>();</a:t>
            </a:r>
            <a:endParaRPr lang="en-US" dirty="0"/>
          </a:p>
          <a:p>
            <a:pPr marL="0" indent="0">
              <a:buNone/>
            </a:pPr>
            <a:r>
              <a:rPr lang="x-none" dirty="0"/>
              <a:t>}</a:t>
            </a:r>
            <a:endParaRPr lang="en-US" dirty="0"/>
          </a:p>
          <a:p>
            <a:endParaRPr lang="en-US" dirty="0"/>
          </a:p>
        </p:txBody>
      </p:sp>
    </p:spTree>
    <p:extLst>
      <p:ext uri="{BB962C8B-B14F-4D97-AF65-F5344CB8AC3E}">
        <p14:creationId xmlns:p14="http://schemas.microsoft.com/office/powerpoint/2010/main" val="884071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State Check</a:t>
            </a:r>
            <a:endParaRPr lang="en-US" dirty="0"/>
          </a:p>
        </p:txBody>
      </p:sp>
      <p:sp>
        <p:nvSpPr>
          <p:cNvPr id="3" name="Content Placeholder 2"/>
          <p:cNvSpPr>
            <a:spLocks noGrp="1"/>
          </p:cNvSpPr>
          <p:nvPr>
            <p:ph idx="1"/>
          </p:nvPr>
        </p:nvSpPr>
        <p:spPr/>
        <p:txBody>
          <a:bodyPr/>
          <a:lstStyle/>
          <a:p>
            <a:pPr marL="0" indent="0">
              <a:buNone/>
            </a:pPr>
            <a:r>
              <a:rPr lang="x-none" dirty="0"/>
              <a:t>function check_sanity() {</a:t>
            </a:r>
            <a:endParaRPr lang="en-US" dirty="0"/>
          </a:p>
          <a:p>
            <a:pPr marL="0" indent="0">
              <a:buNone/>
            </a:pPr>
            <a:r>
              <a:rPr lang="en-US" dirty="0" smtClean="0"/>
              <a:t>	</a:t>
            </a:r>
            <a:r>
              <a:rPr lang="x-none" dirty="0" smtClean="0"/>
              <a:t>if </a:t>
            </a:r>
            <a:r>
              <a:rPr lang="x-none" dirty="0"/>
              <a:t>(model$valve_closed == F &amp;&amp; model$pump_on == T) {</a:t>
            </a:r>
            <a:endParaRPr lang="en-US" dirty="0"/>
          </a:p>
          <a:p>
            <a:pPr marL="0" indent="0">
              <a:buNone/>
            </a:pPr>
            <a:r>
              <a:rPr lang="en-US" dirty="0" smtClean="0"/>
              <a:t>		</a:t>
            </a:r>
            <a:r>
              <a:rPr lang="x-none" dirty="0" smtClean="0"/>
              <a:t>print </a:t>
            </a:r>
            <a:r>
              <a:rPr lang="x-none" dirty="0"/>
              <a:t>“ALERT: Pump enabled with unsealed drainage valve”;</a:t>
            </a:r>
            <a:endParaRPr lang="en-US" dirty="0"/>
          </a:p>
          <a:p>
            <a:pPr marL="0" indent="0">
              <a:buNone/>
            </a:pPr>
            <a:r>
              <a:rPr lang="x-none" dirty="0"/>
              <a:t>	}</a:t>
            </a:r>
            <a:endParaRPr lang="en-US" dirty="0"/>
          </a:p>
          <a:p>
            <a:pPr marL="0" indent="0">
              <a:buNone/>
            </a:pPr>
            <a:r>
              <a:rPr lang="en-US" dirty="0" smtClean="0"/>
              <a:t>	</a:t>
            </a:r>
            <a:r>
              <a:rPr lang="x-none" dirty="0" smtClean="0"/>
              <a:t>if </a:t>
            </a:r>
            <a:r>
              <a:rPr lang="x-none" dirty="0"/>
              <a:t>(model$pump_on == T &amp;&amp; model$water_level &gt;= 100) {</a:t>
            </a:r>
            <a:endParaRPr lang="en-US" dirty="0"/>
          </a:p>
          <a:p>
            <a:pPr marL="0" indent="0">
              <a:buNone/>
            </a:pPr>
            <a:r>
              <a:rPr lang="x-none" dirty="0"/>
              <a:t>	</a:t>
            </a:r>
            <a:r>
              <a:rPr lang="en-US" dirty="0" smtClean="0"/>
              <a:t>	</a:t>
            </a:r>
            <a:r>
              <a:rPr lang="x-none" dirty="0" smtClean="0"/>
              <a:t>print </a:t>
            </a:r>
            <a:r>
              <a:rPr lang="x-none" dirty="0"/>
              <a:t>“ALERT: Pump enabled with full container”;</a:t>
            </a:r>
            <a:endParaRPr lang="en-US" dirty="0"/>
          </a:p>
          <a:p>
            <a:pPr marL="0" indent="0">
              <a:buNone/>
            </a:pPr>
            <a:r>
              <a:rPr lang="x-none" dirty="0"/>
              <a:t>	}</a:t>
            </a:r>
            <a:endParaRPr lang="en-US" dirty="0"/>
          </a:p>
          <a:p>
            <a:pPr marL="0" indent="0">
              <a:buNone/>
            </a:pPr>
            <a:r>
              <a:rPr lang="x-none" dirty="0"/>
              <a:t>}</a:t>
            </a:r>
            <a:endParaRPr lang="en-US" dirty="0"/>
          </a:p>
          <a:p>
            <a:pPr marL="0" indent="0">
              <a:buNone/>
            </a:pPr>
            <a:endParaRPr lang="en-US" dirty="0"/>
          </a:p>
        </p:txBody>
      </p:sp>
    </p:spTree>
    <p:extLst>
      <p:ext uri="{BB962C8B-B14F-4D97-AF65-F5344CB8AC3E}">
        <p14:creationId xmlns:p14="http://schemas.microsoft.com/office/powerpoint/2010/main" val="2011521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skerville Old Face" panose="02020602080505020303" pitchFamily="18" charset="0"/>
              </a:rPr>
              <a:t>Forensic Traffic Interception and Replay</a:t>
            </a:r>
            <a:endParaRPr lang="en-US" b="1" dirty="0">
              <a:latin typeface="Baskerville Old Face" panose="02020602080505020303" pitchFamily="18" charset="0"/>
            </a:endParaRPr>
          </a:p>
        </p:txBody>
      </p:sp>
      <p:sp>
        <p:nvSpPr>
          <p:cNvPr id="3" name="Content Placeholder 2"/>
          <p:cNvSpPr>
            <a:spLocks noGrp="1"/>
          </p:cNvSpPr>
          <p:nvPr>
            <p:ph idx="1"/>
          </p:nvPr>
        </p:nvSpPr>
        <p:spPr>
          <a:xfrm>
            <a:off x="1371600" y="1941095"/>
            <a:ext cx="9601200" cy="3926305"/>
          </a:xfrm>
        </p:spPr>
        <p:txBody>
          <a:bodyPr/>
          <a:lstStyle/>
          <a:p>
            <a:r>
              <a:rPr lang="en-US" dirty="0" smtClean="0"/>
              <a:t>Modbus traffic captures can be replayed</a:t>
            </a:r>
          </a:p>
          <a:p>
            <a:r>
              <a:rPr lang="en-US" dirty="0" smtClean="0"/>
              <a:t>Visual attack replay on physical or simulated </a:t>
            </a:r>
            <a:r>
              <a:rPr lang="en-US" dirty="0" err="1" smtClean="0"/>
              <a:t>testbed</a:t>
            </a:r>
            <a:endParaRPr lang="en-US" dirty="0" smtClean="0"/>
          </a:p>
          <a:p>
            <a:r>
              <a:rPr lang="en-US" dirty="0" smtClean="0"/>
              <a:t>For each Modbus packet:</a:t>
            </a:r>
          </a:p>
          <a:p>
            <a:pPr lvl="1"/>
            <a:r>
              <a:rPr lang="en-US" dirty="0" smtClean="0"/>
              <a:t>Establish connection with destination slave device on network if not existing</a:t>
            </a:r>
          </a:p>
          <a:p>
            <a:pPr lvl="1"/>
            <a:r>
              <a:rPr lang="en-US" dirty="0" smtClean="0"/>
              <a:t>Pause for traffic timing</a:t>
            </a:r>
          </a:p>
          <a:p>
            <a:pPr lvl="1"/>
            <a:r>
              <a:rPr lang="en-US" dirty="0" smtClean="0"/>
              <a:t>Send the Modbus request to the device</a:t>
            </a:r>
          </a:p>
          <a:p>
            <a:r>
              <a:rPr lang="en-US" dirty="0" smtClean="0"/>
              <a:t>Tested on network with one and two PLCs—replay to multiple </a:t>
            </a:r>
            <a:r>
              <a:rPr lang="en-US" smtClean="0"/>
              <a:t>slave devices does work</a:t>
            </a:r>
            <a:endParaRPr lang="en-US" dirty="0"/>
          </a:p>
        </p:txBody>
      </p:sp>
    </p:spTree>
    <p:extLst>
      <p:ext uri="{BB962C8B-B14F-4D97-AF65-F5344CB8AC3E}">
        <p14:creationId xmlns:p14="http://schemas.microsoft.com/office/powerpoint/2010/main" val="2821986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264920"/>
          </a:xfrm>
        </p:spPr>
        <p:txBody>
          <a:bodyPr/>
          <a:lstStyle/>
          <a:p>
            <a:r>
              <a:rPr lang="en-US" b="1" dirty="0" smtClean="0">
                <a:latin typeface="Baskerville Old Face" panose="02020602080505020303" pitchFamily="18" charset="0"/>
              </a:rPr>
              <a:t>Challenges</a:t>
            </a:r>
            <a:endParaRPr lang="en-US" b="1" dirty="0">
              <a:latin typeface="Baskerville Old Face" panose="02020602080505020303" pitchFamily="18" charset="0"/>
            </a:endParaRPr>
          </a:p>
        </p:txBody>
      </p:sp>
      <p:sp>
        <p:nvSpPr>
          <p:cNvPr id="3" name="Content Placeholder 2"/>
          <p:cNvSpPr>
            <a:spLocks noGrp="1"/>
          </p:cNvSpPr>
          <p:nvPr>
            <p:ph idx="1"/>
          </p:nvPr>
        </p:nvSpPr>
        <p:spPr/>
        <p:txBody>
          <a:bodyPr/>
          <a:lstStyle/>
          <a:p>
            <a:r>
              <a:rPr lang="en-US" dirty="0" smtClean="0"/>
              <a:t>Automatic slicing of packet capture file by Bro upon first malicious write—may require hacking on Bro source</a:t>
            </a:r>
          </a:p>
          <a:p>
            <a:r>
              <a:rPr lang="en-US" dirty="0" smtClean="0"/>
              <a:t>Automatic recreation of system state before malicious traffic replay—especially on physical </a:t>
            </a:r>
            <a:r>
              <a:rPr lang="en-US" dirty="0" err="1" smtClean="0"/>
              <a:t>testbeds</a:t>
            </a:r>
            <a:endParaRPr lang="en-US" dirty="0"/>
          </a:p>
        </p:txBody>
      </p:sp>
    </p:spTree>
    <p:extLst>
      <p:ext uri="{BB962C8B-B14F-4D97-AF65-F5344CB8AC3E}">
        <p14:creationId xmlns:p14="http://schemas.microsoft.com/office/powerpoint/2010/main" val="2270539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skerville Old Face" panose="02020602080505020303" pitchFamily="18" charset="0"/>
              </a:rPr>
              <a:t>FUTURE WORK</a:t>
            </a:r>
            <a:endParaRPr lang="en-US" b="1" dirty="0">
              <a:latin typeface="Baskerville Old Face" panose="02020602080505020303" pitchFamily="18" charset="0"/>
            </a:endParaRPr>
          </a:p>
        </p:txBody>
      </p:sp>
      <p:sp>
        <p:nvSpPr>
          <p:cNvPr id="3" name="Content Placeholder 2"/>
          <p:cNvSpPr>
            <a:spLocks noGrp="1"/>
          </p:cNvSpPr>
          <p:nvPr>
            <p:ph idx="1"/>
          </p:nvPr>
        </p:nvSpPr>
        <p:spPr>
          <a:xfrm>
            <a:off x="1371600" y="2005263"/>
            <a:ext cx="9601200" cy="4090737"/>
          </a:xfrm>
        </p:spPr>
        <p:txBody>
          <a:bodyPr>
            <a:normAutofit fontScale="92500" lnSpcReduction="20000"/>
          </a:bodyPr>
          <a:lstStyle/>
          <a:p>
            <a:r>
              <a:rPr lang="en-US" sz="2400" dirty="0" smtClean="0">
                <a:latin typeface="Baskerville Old Face" panose="02020602080505020303" pitchFamily="18" charset="0"/>
              </a:rPr>
              <a:t>First and foremost, if the Bro system is modified in order to automatically begin packet capture at the onset of a significant event, this would reduce the manual work required to prepare packet captures for system replay.</a:t>
            </a:r>
          </a:p>
          <a:p>
            <a:r>
              <a:rPr lang="en-US" sz="2400" dirty="0" smtClean="0">
                <a:latin typeface="Baskerville Old Face" panose="02020602080505020303" pitchFamily="18" charset="0"/>
              </a:rPr>
              <a:t>The system could be modified in order for Bro to function on live traffic, creating packet capture files as needed rather than running on existing packet captures that must be modified to isolate the beginning of malicious or otherwise suspect network communications</a:t>
            </a:r>
            <a:r>
              <a:rPr lang="en-US" sz="2400" dirty="0" smtClean="0"/>
              <a:t>.</a:t>
            </a:r>
          </a:p>
          <a:p>
            <a:r>
              <a:rPr lang="en-US" sz="2400" dirty="0" smtClean="0">
                <a:latin typeface="Baskerville Old Face" panose="02020602080505020303" pitchFamily="18" charset="0"/>
              </a:rPr>
              <a:t>Need functionality to bring </a:t>
            </a:r>
            <a:r>
              <a:rPr lang="en-US" sz="2400" dirty="0" err="1" smtClean="0">
                <a:latin typeface="Baskerville Old Face" panose="02020602080505020303" pitchFamily="18" charset="0"/>
              </a:rPr>
              <a:t>testbed</a:t>
            </a:r>
            <a:r>
              <a:rPr lang="en-US" sz="2400" dirty="0" smtClean="0">
                <a:latin typeface="Baskerville Old Face" panose="02020602080505020303" pitchFamily="18" charset="0"/>
              </a:rPr>
              <a:t> to its equivalent state during the initial attack before replay</a:t>
            </a:r>
          </a:p>
          <a:p>
            <a:pPr lvl="1"/>
            <a:r>
              <a:rPr lang="en-US" sz="2400" dirty="0" smtClean="0">
                <a:latin typeface="Baskerville Old Face" panose="02020602080505020303" pitchFamily="18" charset="0"/>
              </a:rPr>
              <a:t>Manageable on simulated </a:t>
            </a:r>
            <a:r>
              <a:rPr lang="en-US" sz="2400" dirty="0" err="1" smtClean="0">
                <a:latin typeface="Baskerville Old Face" panose="02020602080505020303" pitchFamily="18" charset="0"/>
              </a:rPr>
              <a:t>testbed</a:t>
            </a:r>
            <a:r>
              <a:rPr lang="en-US" sz="2400" dirty="0" smtClean="0">
                <a:latin typeface="Baskerville Old Face" panose="02020602080505020303" pitchFamily="18" charset="0"/>
              </a:rPr>
              <a:t>; slightly more difficult on physical </a:t>
            </a:r>
            <a:r>
              <a:rPr lang="en-US" sz="2400" dirty="0" err="1" smtClean="0">
                <a:latin typeface="Baskerville Old Face" panose="02020602080505020303" pitchFamily="18" charset="0"/>
              </a:rPr>
              <a:t>testbed</a:t>
            </a:r>
            <a:endParaRPr lang="en-US" sz="2400" dirty="0" smtClean="0">
              <a:latin typeface="Baskerville Old Face" panose="02020602080505020303" pitchFamily="18" charset="0"/>
            </a:endParaRPr>
          </a:p>
          <a:p>
            <a:r>
              <a:rPr lang="en-US" sz="2400" dirty="0" smtClean="0">
                <a:latin typeface="Baskerville Old Face" panose="02020602080505020303" pitchFamily="18" charset="0"/>
              </a:rPr>
              <a:t>More than just Modbus!</a:t>
            </a:r>
          </a:p>
          <a:p>
            <a:pPr lvl="1"/>
            <a:r>
              <a:rPr lang="en-US" sz="2400" dirty="0" smtClean="0">
                <a:latin typeface="Baskerville Old Face" panose="02020602080505020303" pitchFamily="18" charset="0"/>
              </a:rPr>
              <a:t>However, other protocols may require deep packet inspection to modify sequence numbers, etc.</a:t>
            </a:r>
          </a:p>
          <a:p>
            <a:endParaRPr lang="en-US" sz="2400" dirty="0" smtClean="0">
              <a:latin typeface="Baskerville Old Face" panose="02020602080505020303" pitchFamily="18" charset="0"/>
            </a:endParaRPr>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21489553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175084"/>
          </a:xfrm>
        </p:spPr>
        <p:txBody>
          <a:bodyPr/>
          <a:lstStyle/>
          <a:p>
            <a:r>
              <a:rPr lang="en-US" b="1" dirty="0" smtClean="0">
                <a:latin typeface="Baskerville Old Face" panose="02020602080505020303" pitchFamily="18" charset="0"/>
              </a:rPr>
              <a:t>CONCLUSION</a:t>
            </a:r>
            <a:endParaRPr lang="en-US" b="1" dirty="0">
              <a:latin typeface="Baskerville Old Face" panose="02020602080505020303" pitchFamily="18" charset="0"/>
            </a:endParaRPr>
          </a:p>
        </p:txBody>
      </p:sp>
      <p:sp>
        <p:nvSpPr>
          <p:cNvPr id="3" name="Content Placeholder 2"/>
          <p:cNvSpPr>
            <a:spLocks noGrp="1"/>
          </p:cNvSpPr>
          <p:nvPr>
            <p:ph idx="1"/>
          </p:nvPr>
        </p:nvSpPr>
        <p:spPr>
          <a:xfrm>
            <a:off x="1371600" y="1860883"/>
            <a:ext cx="10194758" cy="4138863"/>
          </a:xfrm>
        </p:spPr>
        <p:txBody>
          <a:bodyPr>
            <a:noAutofit/>
          </a:bodyPr>
          <a:lstStyle/>
          <a:p>
            <a:r>
              <a:rPr lang="en-US" sz="2400" dirty="0" smtClean="0">
                <a:latin typeface="Baskerville Old Face" panose="02020602080505020303" pitchFamily="18" charset="0"/>
              </a:rPr>
              <a:t>Implemented </a:t>
            </a:r>
            <a:r>
              <a:rPr lang="en-US" sz="2400" dirty="0">
                <a:latin typeface="Baskerville Old Face" panose="02020602080505020303" pitchFamily="18" charset="0"/>
              </a:rPr>
              <a:t>portions of a framework that provides for critical state monitoring using Bro network security monitoring as well as replay of suspect traffic over a Modbus TCP ICS </a:t>
            </a:r>
            <a:r>
              <a:rPr lang="en-US" sz="2400" dirty="0" smtClean="0">
                <a:latin typeface="Baskerville Old Face" panose="02020602080505020303" pitchFamily="18" charset="0"/>
              </a:rPr>
              <a:t>network.</a:t>
            </a:r>
          </a:p>
          <a:p>
            <a:r>
              <a:rPr lang="en-US" sz="2400" dirty="0" smtClean="0">
                <a:latin typeface="Baskerville Old Face" panose="02020602080505020303" pitchFamily="18" charset="0"/>
              </a:rPr>
              <a:t>Application-level </a:t>
            </a:r>
            <a:r>
              <a:rPr lang="en-US" sz="2400" dirty="0">
                <a:latin typeface="Baskerville Old Face" panose="02020602080505020303" pitchFamily="18" charset="0"/>
              </a:rPr>
              <a:t>state </a:t>
            </a:r>
            <a:r>
              <a:rPr lang="en-US" sz="2400" dirty="0" smtClean="0">
                <a:latin typeface="Baskerville Old Face" panose="02020602080505020303" pitchFamily="18" charset="0"/>
              </a:rPr>
              <a:t>modeling is used to identify the malicious traffic through packet capture.</a:t>
            </a:r>
          </a:p>
          <a:p>
            <a:r>
              <a:rPr lang="en-US" sz="2400" dirty="0">
                <a:latin typeface="Baskerville Old Face" panose="02020602080505020303" pitchFamily="18" charset="0"/>
              </a:rPr>
              <a:t>R</a:t>
            </a:r>
            <a:r>
              <a:rPr lang="en-US" sz="2400" dirty="0" smtClean="0">
                <a:latin typeface="Baskerville Old Face" panose="02020602080505020303" pitchFamily="18" charset="0"/>
              </a:rPr>
              <a:t>eplay </a:t>
            </a:r>
            <a:r>
              <a:rPr lang="en-US" sz="2400" dirty="0">
                <a:latin typeface="Baskerville Old Face" panose="02020602080505020303" pitchFamily="18" charset="0"/>
              </a:rPr>
              <a:t>application allows a forensic analyst to replay packet </a:t>
            </a:r>
            <a:r>
              <a:rPr lang="en-US" sz="2400" dirty="0" smtClean="0">
                <a:latin typeface="Baskerville Old Face" panose="02020602080505020303" pitchFamily="18" charset="0"/>
              </a:rPr>
              <a:t>captures to review the behavior of the system.</a:t>
            </a:r>
          </a:p>
          <a:p>
            <a:r>
              <a:rPr lang="en-US" sz="2400" dirty="0" smtClean="0">
                <a:latin typeface="Baskerville Old Face" panose="02020602080505020303" pitchFamily="18" charset="0"/>
              </a:rPr>
              <a:t>Functionality </a:t>
            </a:r>
            <a:r>
              <a:rPr lang="en-US" sz="2400" dirty="0">
                <a:latin typeface="Baskerville Old Face" panose="02020602080505020303" pitchFamily="18" charset="0"/>
              </a:rPr>
              <a:t>that </a:t>
            </a:r>
            <a:r>
              <a:rPr lang="en-US" sz="2400" dirty="0" smtClean="0">
                <a:latin typeface="Baskerville Old Face" panose="02020602080505020303" pitchFamily="18" charset="0"/>
              </a:rPr>
              <a:t>should be in </a:t>
            </a:r>
            <a:r>
              <a:rPr lang="en-US" sz="2400" dirty="0">
                <a:latin typeface="Baskerville Old Face" panose="02020602080505020303" pitchFamily="18" charset="0"/>
              </a:rPr>
              <a:t>the </a:t>
            </a:r>
            <a:r>
              <a:rPr lang="en-US" sz="2400" dirty="0" smtClean="0">
                <a:latin typeface="Baskerville Old Face" panose="02020602080505020303" pitchFamily="18" charset="0"/>
              </a:rPr>
              <a:t>future, automated </a:t>
            </a:r>
            <a:r>
              <a:rPr lang="en-US" sz="2400" dirty="0">
                <a:latin typeface="Baskerville Old Face" panose="02020602080505020303" pitchFamily="18" charset="0"/>
              </a:rPr>
              <a:t>through communication of the system with the testbed.</a:t>
            </a:r>
          </a:p>
        </p:txBody>
      </p:sp>
    </p:spTree>
    <p:extLst>
      <p:ext uri="{BB962C8B-B14F-4D97-AF65-F5344CB8AC3E}">
        <p14:creationId xmlns:p14="http://schemas.microsoft.com/office/powerpoint/2010/main" val="22091989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skerville Old Face" panose="02020602080505020303" pitchFamily="18" charset="0"/>
              </a:rPr>
              <a:t>REFERENCES</a:t>
            </a:r>
            <a:endParaRPr lang="en-US" b="1" dirty="0">
              <a:latin typeface="Baskerville Old Face" panose="02020602080505020303" pitchFamily="18" charset="0"/>
            </a:endParaRPr>
          </a:p>
        </p:txBody>
      </p:sp>
      <p:sp>
        <p:nvSpPr>
          <p:cNvPr id="3" name="Content Placeholder 2"/>
          <p:cNvSpPr>
            <a:spLocks noGrp="1"/>
          </p:cNvSpPr>
          <p:nvPr>
            <p:ph idx="1"/>
          </p:nvPr>
        </p:nvSpPr>
        <p:spPr>
          <a:xfrm>
            <a:off x="1371600" y="1957137"/>
            <a:ext cx="9601200" cy="3910263"/>
          </a:xfrm>
        </p:spPr>
        <p:txBody>
          <a:bodyPr>
            <a:normAutofit/>
          </a:bodyPr>
          <a:lstStyle/>
          <a:p>
            <a:pPr lvl="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The Bro Project. 2014. </a:t>
            </a:r>
            <a:r>
              <a:rPr lang="en-US" i="1" dirty="0">
                <a:latin typeface="Times New Roman" panose="02020603050405020304" pitchFamily="18" charset="0"/>
                <a:cs typeface="Times New Roman" panose="02020603050405020304" pitchFamily="18" charset="0"/>
              </a:rPr>
              <a:t>The Bro Network Security Monitor</a:t>
            </a:r>
            <a:r>
              <a:rPr lang="en-US" dirty="0">
                <a:latin typeface="Times New Roman" panose="02020603050405020304" pitchFamily="18" charset="0"/>
                <a:cs typeface="Times New Roman" panose="02020603050405020304" pitchFamily="18" charset="0"/>
              </a:rPr>
              <a:t> [Online]. Available: </a:t>
            </a:r>
            <a:r>
              <a:rPr lang="en-US" dirty="0">
                <a:latin typeface="Times New Roman" panose="02020603050405020304" pitchFamily="18" charset="0"/>
                <a:cs typeface="Times New Roman" panose="02020603050405020304" pitchFamily="18" charset="0"/>
                <a:hlinkClick r:id="rId2"/>
              </a:rPr>
              <a:t>https://</a:t>
            </a:r>
            <a:r>
              <a:rPr lang="en-US" dirty="0" smtClean="0">
                <a:latin typeface="Times New Roman" panose="02020603050405020304" pitchFamily="18" charset="0"/>
                <a:cs typeface="Times New Roman" panose="02020603050405020304" pitchFamily="18" charset="0"/>
                <a:hlinkClick r:id="rId2"/>
              </a:rPr>
              <a:t>www.bro.org</a:t>
            </a:r>
            <a:endParaRPr lang="en-US" dirty="0" smtClean="0">
              <a:latin typeface="Times New Roman" panose="02020603050405020304" pitchFamily="18" charset="0"/>
              <a:cs typeface="Times New Roman" panose="02020603050405020304" pitchFamily="18" charset="0"/>
            </a:endParaRPr>
          </a:p>
          <a:p>
            <a:pPr lvl="0">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Carcano</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Coletta</a:t>
            </a:r>
            <a:r>
              <a:rPr lang="en-US" dirty="0">
                <a:latin typeface="Times New Roman" panose="02020603050405020304" pitchFamily="18" charset="0"/>
                <a:cs typeface="Times New Roman" panose="02020603050405020304" pitchFamily="18" charset="0"/>
              </a:rPr>
              <a:t>, M. </a:t>
            </a:r>
            <a:r>
              <a:rPr lang="en-US" dirty="0" err="1">
                <a:latin typeface="Times New Roman" panose="02020603050405020304" pitchFamily="18" charset="0"/>
                <a:cs typeface="Times New Roman" panose="02020603050405020304" pitchFamily="18" charset="0"/>
              </a:rPr>
              <a:t>Guglielmi</a:t>
            </a:r>
            <a:r>
              <a:rPr lang="en-US" dirty="0">
                <a:latin typeface="Times New Roman" panose="02020603050405020304" pitchFamily="18" charset="0"/>
                <a:cs typeface="Times New Roman" panose="02020603050405020304" pitchFamily="18" charset="0"/>
              </a:rPr>
              <a:t>, M. </a:t>
            </a:r>
            <a:r>
              <a:rPr lang="en-US" dirty="0" err="1">
                <a:latin typeface="Times New Roman" panose="02020603050405020304" pitchFamily="18" charset="0"/>
                <a:cs typeface="Times New Roman" panose="02020603050405020304" pitchFamily="18" charset="0"/>
              </a:rPr>
              <a:t>Masera</a:t>
            </a:r>
            <a:r>
              <a:rPr lang="en-US" dirty="0">
                <a:latin typeface="Times New Roman" panose="02020603050405020304" pitchFamily="18" charset="0"/>
                <a:cs typeface="Times New Roman" panose="02020603050405020304" pitchFamily="18" charset="0"/>
              </a:rPr>
              <a:t>, I. </a:t>
            </a:r>
            <a:r>
              <a:rPr lang="en-US" dirty="0" err="1">
                <a:latin typeface="Times New Roman" panose="02020603050405020304" pitchFamily="18" charset="0"/>
                <a:cs typeface="Times New Roman" panose="02020603050405020304" pitchFamily="18" charset="0"/>
              </a:rPr>
              <a:t>Nai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Fovino</a:t>
            </a:r>
            <a:r>
              <a:rPr lang="en-US" dirty="0">
                <a:latin typeface="Times New Roman" panose="02020603050405020304" pitchFamily="18" charset="0"/>
                <a:cs typeface="Times New Roman" panose="02020603050405020304" pitchFamily="18" charset="0"/>
              </a:rPr>
              <a:t>, and A. </a:t>
            </a:r>
            <a:r>
              <a:rPr lang="en-US" dirty="0" err="1">
                <a:latin typeface="Times New Roman" panose="02020603050405020304" pitchFamily="18" charset="0"/>
                <a:cs typeface="Times New Roman" panose="02020603050405020304" pitchFamily="18" charset="0"/>
              </a:rPr>
              <a:t>Trombetta</a:t>
            </a:r>
            <a:r>
              <a:rPr lang="en-US" dirty="0">
                <a:latin typeface="Times New Roman" panose="02020603050405020304" pitchFamily="18" charset="0"/>
                <a:cs typeface="Times New Roman" panose="02020603050405020304" pitchFamily="18" charset="0"/>
              </a:rPr>
              <a:t>. “A Multidimensional Critical State Analysis for Detecting Intrusions in SCADA Systems” in </a:t>
            </a:r>
            <a:r>
              <a:rPr lang="en-US" i="1" dirty="0">
                <a:latin typeface="Times New Roman" panose="02020603050405020304" pitchFamily="18" charset="0"/>
                <a:cs typeface="Times New Roman" panose="02020603050405020304" pitchFamily="18" charset="0"/>
              </a:rPr>
              <a:t>IEEE Transactions on Industrial Informatics</a:t>
            </a:r>
            <a:r>
              <a:rPr lang="en-US" dirty="0">
                <a:latin typeface="Times New Roman" panose="02020603050405020304" pitchFamily="18" charset="0"/>
                <a:cs typeface="Times New Roman" panose="02020603050405020304" pitchFamily="18" charset="0"/>
              </a:rPr>
              <a:t>, vol. 7, no. 2, May </a:t>
            </a:r>
            <a:r>
              <a:rPr lang="en-US" dirty="0" smtClean="0">
                <a:latin typeface="Times New Roman" panose="02020603050405020304" pitchFamily="18" charset="0"/>
                <a:cs typeface="Times New Roman" panose="02020603050405020304" pitchFamily="18" charset="0"/>
              </a:rPr>
              <a:t>2011.</a:t>
            </a:r>
          </a:p>
          <a:p>
            <a:pPr lvl="0">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Fovino</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Coletta</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Carcano</a:t>
            </a:r>
            <a:r>
              <a:rPr lang="en-US" dirty="0">
                <a:latin typeface="Times New Roman" panose="02020603050405020304" pitchFamily="18" charset="0"/>
                <a:cs typeface="Times New Roman" panose="02020603050405020304" pitchFamily="18" charset="0"/>
              </a:rPr>
              <a:t>, and M. </a:t>
            </a:r>
            <a:r>
              <a:rPr lang="en-US" dirty="0" err="1">
                <a:latin typeface="Times New Roman" panose="02020603050405020304" pitchFamily="18" charset="0"/>
                <a:cs typeface="Times New Roman" panose="02020603050405020304" pitchFamily="18" charset="0"/>
              </a:rPr>
              <a:t>Masera</a:t>
            </a:r>
            <a:r>
              <a:rPr lang="en-US" dirty="0">
                <a:latin typeface="Times New Roman" panose="02020603050405020304" pitchFamily="18" charset="0"/>
                <a:cs typeface="Times New Roman" panose="02020603050405020304" pitchFamily="18" charset="0"/>
              </a:rPr>
              <a:t>. “Critical State-Based Filtering System for Securing SCADA Network Protocols” in </a:t>
            </a:r>
            <a:r>
              <a:rPr lang="en-US" i="1" dirty="0">
                <a:latin typeface="Times New Roman" panose="02020603050405020304" pitchFamily="18" charset="0"/>
                <a:cs typeface="Times New Roman" panose="02020603050405020304" pitchFamily="18" charset="0"/>
              </a:rPr>
              <a:t>IEEE</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Transactions on Industrial Electronics</a:t>
            </a:r>
            <a:r>
              <a:rPr lang="en-US" dirty="0">
                <a:latin typeface="Times New Roman" panose="02020603050405020304" pitchFamily="18" charset="0"/>
                <a:cs typeface="Times New Roman" panose="02020603050405020304" pitchFamily="18" charset="0"/>
              </a:rPr>
              <a:t>, vol. 59, no. 10, October </a:t>
            </a:r>
            <a:r>
              <a:rPr lang="en-US" dirty="0" smtClean="0">
                <a:latin typeface="Times New Roman" panose="02020603050405020304" pitchFamily="18" charset="0"/>
                <a:cs typeface="Times New Roman" panose="02020603050405020304" pitchFamily="18" charset="0"/>
              </a:rPr>
              <a:t>2012.</a:t>
            </a:r>
          </a:p>
          <a:p>
            <a:pPr lvl="0">
              <a:buFont typeface="Courier New" panose="02070309020205020404" pitchFamily="49" charset="0"/>
              <a:buChar char="o"/>
            </a:pPr>
            <a:r>
              <a:rPr lang="en-US" i="1" dirty="0" smtClean="0">
                <a:latin typeface="Times New Roman" panose="02020603050405020304" pitchFamily="18" charset="0"/>
                <a:cs typeface="Times New Roman" panose="02020603050405020304" pitchFamily="18" charset="0"/>
              </a:rPr>
              <a:t>Scapy </a:t>
            </a:r>
            <a:r>
              <a:rPr lang="en-US" dirty="0">
                <a:latin typeface="Times New Roman" panose="02020603050405020304" pitchFamily="18" charset="0"/>
                <a:cs typeface="Times New Roman" panose="02020603050405020304" pitchFamily="18" charset="0"/>
              </a:rPr>
              <a:t>[Online]. Available: </a:t>
            </a:r>
            <a:r>
              <a:rPr lang="en-US" dirty="0">
                <a:latin typeface="Times New Roman" panose="02020603050405020304" pitchFamily="18" charset="0"/>
                <a:cs typeface="Times New Roman" panose="02020603050405020304" pitchFamily="18" charset="0"/>
                <a:hlinkClick r:id="rId3"/>
              </a:rPr>
              <a:t>https://</a:t>
            </a:r>
            <a:r>
              <a:rPr lang="en-US" dirty="0" smtClean="0">
                <a:latin typeface="Times New Roman" panose="02020603050405020304" pitchFamily="18" charset="0"/>
                <a:cs typeface="Times New Roman" panose="02020603050405020304" pitchFamily="18" charset="0"/>
                <a:hlinkClick r:id="rId3"/>
              </a:rPr>
              <a:t>www.secdev.org/projects/scapy</a:t>
            </a:r>
            <a:endParaRPr lang="en-US" dirty="0" smtClean="0">
              <a:latin typeface="Times New Roman" panose="02020603050405020304" pitchFamily="18" charset="0"/>
              <a:cs typeface="Times New Roman" panose="02020603050405020304" pitchFamily="18" charset="0"/>
            </a:endParaRPr>
          </a:p>
          <a:p>
            <a:pPr lvl="0">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G</a:t>
            </a:r>
            <a:r>
              <a:rPr lang="en-US" dirty="0">
                <a:latin typeface="Times New Roman" panose="02020603050405020304" pitchFamily="18" charset="0"/>
                <a:cs typeface="Times New Roman" panose="02020603050405020304" pitchFamily="18" charset="0"/>
              </a:rPr>
              <a:t>. Collins. </a:t>
            </a:r>
            <a:r>
              <a:rPr lang="en-US" i="1" dirty="0" err="1">
                <a:latin typeface="Times New Roman" panose="02020603050405020304" pitchFamily="18" charset="0"/>
                <a:cs typeface="Times New Roman" panose="02020603050405020304" pitchFamily="18" charset="0"/>
              </a:rPr>
              <a:t>Pymodbus</a:t>
            </a:r>
            <a:r>
              <a:rPr lang="en-US" dirty="0">
                <a:latin typeface="Times New Roman" panose="02020603050405020304" pitchFamily="18" charset="0"/>
                <a:cs typeface="Times New Roman" panose="02020603050405020304" pitchFamily="18" charset="0"/>
              </a:rPr>
              <a:t> [Online]. Available: https://github.com/bashwork/pymodbus</a:t>
            </a:r>
          </a:p>
        </p:txBody>
      </p:sp>
    </p:spTree>
    <p:extLst>
      <p:ext uri="{BB962C8B-B14F-4D97-AF65-F5344CB8AC3E}">
        <p14:creationId xmlns:p14="http://schemas.microsoft.com/office/powerpoint/2010/main" val="6495851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6358" y="927809"/>
            <a:ext cx="5053264" cy="5049617"/>
          </a:xfrm>
          <a:prstGeom prst="rect">
            <a:avLst/>
          </a:prstGeom>
        </p:spPr>
      </p:pic>
    </p:spTree>
    <p:extLst>
      <p:ext uri="{BB962C8B-B14F-4D97-AF65-F5344CB8AC3E}">
        <p14:creationId xmlns:p14="http://schemas.microsoft.com/office/powerpoint/2010/main" val="16231552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6695" y="243781"/>
            <a:ext cx="9962147" cy="6299430"/>
          </a:xfrm>
          <a:prstGeom prst="rect">
            <a:avLst/>
          </a:prstGeom>
        </p:spPr>
      </p:pic>
    </p:spTree>
    <p:extLst>
      <p:ext uri="{BB962C8B-B14F-4D97-AF65-F5344CB8AC3E}">
        <p14:creationId xmlns:p14="http://schemas.microsoft.com/office/powerpoint/2010/main" val="3700806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091242"/>
          </a:xfrm>
        </p:spPr>
        <p:txBody>
          <a:bodyPr/>
          <a:lstStyle/>
          <a:p>
            <a:r>
              <a:rPr lang="en-US" b="1" dirty="0" smtClean="0">
                <a:latin typeface="Baskerville Old Face" panose="02020602080505020303" pitchFamily="18" charset="0"/>
              </a:rPr>
              <a:t>AIM</a:t>
            </a:r>
            <a:endParaRPr lang="en-US" b="1" dirty="0">
              <a:latin typeface="Baskerville Old Face" panose="02020602080505020303" pitchFamily="18" charset="0"/>
            </a:endParaRPr>
          </a:p>
        </p:txBody>
      </p:sp>
      <p:sp>
        <p:nvSpPr>
          <p:cNvPr id="3" name="Content Placeholder 2"/>
          <p:cNvSpPr>
            <a:spLocks noGrp="1"/>
          </p:cNvSpPr>
          <p:nvPr>
            <p:ph idx="1"/>
          </p:nvPr>
        </p:nvSpPr>
        <p:spPr>
          <a:xfrm>
            <a:off x="1371600" y="1897812"/>
            <a:ext cx="9601200" cy="3581400"/>
          </a:xfrm>
        </p:spPr>
        <p:txBody>
          <a:bodyPr/>
          <a:lstStyle/>
          <a:p>
            <a:pPr algn="just">
              <a:buFont typeface="Courier New" panose="02070309020205020404" pitchFamily="49" charset="0"/>
              <a:buChar char="o"/>
            </a:pPr>
            <a:r>
              <a:rPr lang="en-US" sz="2800" dirty="0" smtClean="0">
                <a:latin typeface="Times New Roman" panose="02020603050405020304" pitchFamily="18" charset="0"/>
                <a:cs typeface="Times New Roman" panose="02020603050405020304" pitchFamily="18" charset="0"/>
              </a:rPr>
              <a:t>Develop a framework </a:t>
            </a:r>
            <a:r>
              <a:rPr lang="en-US" sz="2800" dirty="0">
                <a:latin typeface="Times New Roman" panose="02020603050405020304" pitchFamily="18" charset="0"/>
                <a:cs typeface="Times New Roman" panose="02020603050405020304" pitchFamily="18" charset="0"/>
              </a:rPr>
              <a:t>that will allow for the detection of potentially malicious traffic in a Modbus TCP-based industrial control system network as well as the replay of that potentially malicious traffic from traffic capture </a:t>
            </a:r>
            <a:r>
              <a:rPr lang="en-US" sz="2800" dirty="0" smtClean="0">
                <a:latin typeface="Times New Roman" panose="02020603050405020304" pitchFamily="18" charset="0"/>
                <a:cs typeface="Times New Roman" panose="02020603050405020304" pitchFamily="18" charset="0"/>
              </a:rPr>
              <a:t>files.</a:t>
            </a:r>
          </a:p>
          <a:p>
            <a:pPr algn="just">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T</a:t>
            </a:r>
            <a:r>
              <a:rPr lang="en-US" sz="2800" dirty="0" smtClean="0">
                <a:latin typeface="Times New Roman" panose="02020603050405020304" pitchFamily="18" charset="0"/>
                <a:cs typeface="Times New Roman" panose="02020603050405020304" pitchFamily="18" charset="0"/>
              </a:rPr>
              <a:t>his </a:t>
            </a:r>
            <a:r>
              <a:rPr lang="en-US" sz="2800" dirty="0">
                <a:latin typeface="Times New Roman" panose="02020603050405020304" pitchFamily="18" charset="0"/>
                <a:cs typeface="Times New Roman" panose="02020603050405020304" pitchFamily="18" charset="0"/>
              </a:rPr>
              <a:t>project is primarily a network forensics </a:t>
            </a:r>
            <a:r>
              <a:rPr lang="en-US" sz="2800" dirty="0" smtClean="0">
                <a:latin typeface="Times New Roman" panose="02020603050405020304" pitchFamily="18" charset="0"/>
                <a:cs typeface="Times New Roman" panose="02020603050405020304" pitchFamily="18" charset="0"/>
              </a:rPr>
              <a:t>project.</a:t>
            </a:r>
          </a:p>
          <a:p>
            <a:endParaRPr lang="en-US" dirty="0"/>
          </a:p>
        </p:txBody>
      </p:sp>
    </p:spTree>
    <p:extLst>
      <p:ext uri="{BB962C8B-B14F-4D97-AF65-F5344CB8AC3E}">
        <p14:creationId xmlns:p14="http://schemas.microsoft.com/office/powerpoint/2010/main" val="2809777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186132"/>
          </a:xfrm>
        </p:spPr>
        <p:txBody>
          <a:bodyPr/>
          <a:lstStyle/>
          <a:p>
            <a:r>
              <a:rPr lang="en-US" b="1" dirty="0" smtClean="0">
                <a:latin typeface="Baskerville Old Face" panose="02020602080505020303" pitchFamily="18" charset="0"/>
              </a:rPr>
              <a:t>INTRODUCTION</a:t>
            </a:r>
            <a:endParaRPr lang="en-US" b="1" dirty="0">
              <a:latin typeface="Baskerville Old Face" panose="02020602080505020303" pitchFamily="18" charset="0"/>
            </a:endParaRPr>
          </a:p>
        </p:txBody>
      </p:sp>
      <p:sp>
        <p:nvSpPr>
          <p:cNvPr id="3" name="Content Placeholder 2"/>
          <p:cNvSpPr>
            <a:spLocks noGrp="1"/>
          </p:cNvSpPr>
          <p:nvPr>
            <p:ph idx="1"/>
          </p:nvPr>
        </p:nvSpPr>
        <p:spPr>
          <a:xfrm>
            <a:off x="1371600" y="1811547"/>
            <a:ext cx="9601200" cy="4055853"/>
          </a:xfrm>
        </p:spPr>
        <p:txBody>
          <a:bodyPr>
            <a:normAutofit/>
          </a:bodyPr>
          <a:lstStyle/>
          <a:p>
            <a:r>
              <a:rPr lang="en-US" sz="2400" dirty="0">
                <a:latin typeface="Times New Roman" panose="02020603050405020304" pitchFamily="18" charset="0"/>
                <a:cs typeface="Times New Roman" panose="02020603050405020304" pitchFamily="18" charset="0"/>
              </a:rPr>
              <a:t>T</a:t>
            </a:r>
            <a:r>
              <a:rPr lang="en-US" sz="2400" dirty="0" smtClean="0">
                <a:latin typeface="Times New Roman" panose="02020603050405020304" pitchFamily="18" charset="0"/>
                <a:cs typeface="Times New Roman" panose="02020603050405020304" pitchFamily="18" charset="0"/>
              </a:rPr>
              <a:t>he framework is intended to </a:t>
            </a:r>
            <a:r>
              <a:rPr lang="en-US" sz="2400" dirty="0">
                <a:latin typeface="Times New Roman" panose="02020603050405020304" pitchFamily="18" charset="0"/>
                <a:cs typeface="Times New Roman" panose="02020603050405020304" pitchFamily="18" charset="0"/>
              </a:rPr>
              <a:t>allow for replay of malicious traffic on a simulated (and possibly physical) industrial control system testbed using Modbus TCP </a:t>
            </a:r>
            <a:r>
              <a:rPr lang="en-US" sz="2400" dirty="0" smtClean="0">
                <a:latin typeface="Times New Roman" panose="02020603050405020304" pitchFamily="18" charset="0"/>
                <a:cs typeface="Times New Roman" panose="02020603050405020304" pitchFamily="18" charset="0"/>
              </a:rPr>
              <a:t>traffic.</a:t>
            </a:r>
          </a:p>
          <a:p>
            <a:r>
              <a:rPr lang="en-US" sz="2400" dirty="0" smtClean="0">
                <a:latin typeface="Times New Roman" panose="02020603050405020304" pitchFamily="18" charset="0"/>
                <a:cs typeface="Times New Roman" panose="02020603050405020304" pitchFamily="18" charset="0"/>
              </a:rPr>
              <a:t>ICS testbed is used as honeypot, which can replay the detected attacks on the system.</a:t>
            </a:r>
          </a:p>
          <a:p>
            <a:r>
              <a:rPr lang="en-US" sz="2400" dirty="0" smtClean="0">
                <a:latin typeface="Times New Roman" panose="02020603050405020304" pitchFamily="18" charset="0"/>
                <a:cs typeface="Times New Roman" panose="02020603050405020304" pitchFamily="18" charset="0"/>
              </a:rPr>
              <a:t>The completed system consist of components:</a:t>
            </a:r>
          </a:p>
          <a:p>
            <a:pPr lvl="1">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Network Security Monitoring</a:t>
            </a:r>
          </a:p>
          <a:p>
            <a:pPr lvl="1">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Traffic replay engine</a:t>
            </a:r>
          </a:p>
        </p:txBody>
      </p:sp>
    </p:spTree>
    <p:extLst>
      <p:ext uri="{BB962C8B-B14F-4D97-AF65-F5344CB8AC3E}">
        <p14:creationId xmlns:p14="http://schemas.microsoft.com/office/powerpoint/2010/main" val="4172071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fontAlgn="base"/>
            <a:r>
              <a:rPr lang="en-US" b="1" cap="small" dirty="0" smtClean="0">
                <a:effectLst>
                  <a:outerShdw sx="0" sy="0">
                    <a:srgbClr val="000000"/>
                  </a:outerShdw>
                </a:effectLst>
                <a:latin typeface="Baskerville Old Face" panose="02020602080505020303" pitchFamily="18" charset="0"/>
              </a:rPr>
              <a:t>Network </a:t>
            </a:r>
            <a:r>
              <a:rPr lang="en-US" b="1" cap="small" dirty="0">
                <a:effectLst>
                  <a:outerShdw sx="0" sy="0">
                    <a:srgbClr val="000000"/>
                  </a:outerShdw>
                </a:effectLst>
                <a:latin typeface="Baskerville Old Face" panose="02020602080505020303" pitchFamily="18" charset="0"/>
              </a:rPr>
              <a:t>Security Monitoring</a:t>
            </a:r>
          </a:p>
        </p:txBody>
      </p:sp>
      <p:sp>
        <p:nvSpPr>
          <p:cNvPr id="3" name="Content Placeholder 2"/>
          <p:cNvSpPr>
            <a:spLocks noGrp="1"/>
          </p:cNvSpPr>
          <p:nvPr>
            <p:ph idx="1"/>
          </p:nvPr>
        </p:nvSpPr>
        <p:spPr>
          <a:xfrm>
            <a:off x="1371600" y="1896177"/>
            <a:ext cx="9601200" cy="3971223"/>
          </a:xfrm>
        </p:spPr>
        <p:txBody>
          <a:bodyPr/>
          <a:lstStyle/>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a:t>
            </a:r>
            <a:r>
              <a:rPr lang="en-US" sz="2400" dirty="0" smtClean="0">
                <a:latin typeface="Times New Roman" panose="02020603050405020304" pitchFamily="18" charset="0"/>
                <a:cs typeface="Times New Roman" panose="02020603050405020304" pitchFamily="18" charset="0"/>
              </a:rPr>
              <a:t>ossible </a:t>
            </a:r>
            <a:r>
              <a:rPr lang="en-US" sz="2400" dirty="0">
                <a:latin typeface="Times New Roman" panose="02020603050405020304" pitchFamily="18" charset="0"/>
                <a:cs typeface="Times New Roman" panose="02020603050405020304" pitchFamily="18" charset="0"/>
              </a:rPr>
              <a:t>to monitor the state of a system at the application level, as well as modifying it as Modbus traffic is </a:t>
            </a:r>
            <a:r>
              <a:rPr lang="en-US" sz="2400" dirty="0" smtClean="0">
                <a:latin typeface="Times New Roman" panose="02020603050405020304" pitchFamily="18" charset="0"/>
                <a:cs typeface="Times New Roman" panose="02020603050405020304" pitchFamily="18" charset="0"/>
              </a:rPr>
              <a:t>detected.</a:t>
            </a:r>
          </a:p>
          <a:p>
            <a:pPr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Bro provides a rich scripting language facilitates event handling (</a:t>
            </a:r>
            <a:r>
              <a:rPr lang="x-none" sz="2400" dirty="0" smtClean="0">
                <a:latin typeface="Times New Roman" panose="02020603050405020304" pitchFamily="18" charset="0"/>
                <a:cs typeface="Times New Roman" panose="02020603050405020304" pitchFamily="18" charset="0"/>
              </a:rPr>
              <a:t>such </a:t>
            </a:r>
            <a:r>
              <a:rPr lang="x-none" sz="2400" dirty="0">
                <a:latin typeface="Times New Roman" panose="02020603050405020304" pitchFamily="18" charset="0"/>
                <a:cs typeface="Times New Roman" panose="02020603050405020304" pitchFamily="18" charset="0"/>
              </a:rPr>
              <a:t>as upon a read or write of a Modbus coil), data structures that can be maintained globally or locally, and functions to provide for easy modularization of behavior.</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dirty="0" smtClean="0"/>
          </a:p>
          <a:p>
            <a:pPr>
              <a:buFont typeface="Wingdings" panose="05000000000000000000" pitchFamily="2" charset="2"/>
              <a:buChar char="§"/>
            </a:pPr>
            <a:endParaRPr lang="en-US" dirty="0"/>
          </a:p>
        </p:txBody>
      </p:sp>
    </p:spTree>
    <p:extLst>
      <p:ext uri="{BB962C8B-B14F-4D97-AF65-F5344CB8AC3E}">
        <p14:creationId xmlns:p14="http://schemas.microsoft.com/office/powerpoint/2010/main" val="9271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224280"/>
          </a:xfrm>
        </p:spPr>
        <p:txBody>
          <a:bodyPr/>
          <a:lstStyle/>
          <a:p>
            <a:r>
              <a:rPr lang="en-US" b="1" dirty="0" smtClean="0">
                <a:latin typeface="Baskerville Old Face" panose="02020602080505020303" pitchFamily="18" charset="0"/>
              </a:rPr>
              <a:t>Why Bro?</a:t>
            </a:r>
            <a:endParaRPr lang="en-US" b="1" dirty="0">
              <a:latin typeface="Baskerville Old Face" panose="02020602080505020303" pitchFamily="18" charset="0"/>
            </a:endParaRPr>
          </a:p>
        </p:txBody>
      </p:sp>
      <p:sp>
        <p:nvSpPr>
          <p:cNvPr id="3" name="Content Placeholder 2"/>
          <p:cNvSpPr>
            <a:spLocks noGrp="1"/>
          </p:cNvSpPr>
          <p:nvPr>
            <p:ph idx="1"/>
          </p:nvPr>
        </p:nvSpPr>
        <p:spPr>
          <a:xfrm>
            <a:off x="1371600" y="1910080"/>
            <a:ext cx="9601200" cy="3957320"/>
          </a:xfrm>
        </p:spPr>
        <p:txBody>
          <a:bodyPr/>
          <a:lstStyle/>
          <a:p>
            <a:r>
              <a:rPr lang="en-US" sz="2400" dirty="0" smtClean="0">
                <a:latin typeface="Times New Roman" panose="02020603050405020304" pitchFamily="18" charset="0"/>
                <a:cs typeface="Times New Roman" panose="02020603050405020304" pitchFamily="18" charset="0"/>
              </a:rPr>
              <a:t>Network analysis framework that is much different from typical IDS</a:t>
            </a:r>
          </a:p>
          <a:p>
            <a:pPr lvl="1">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Adaptable</a:t>
            </a:r>
          </a:p>
          <a:p>
            <a:pPr lvl="1">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Efficient</a:t>
            </a:r>
          </a:p>
          <a:p>
            <a:pPr lvl="1">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Flexible</a:t>
            </a:r>
          </a:p>
          <a:p>
            <a:pPr lvl="1">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Open Source</a:t>
            </a:r>
          </a:p>
          <a:p>
            <a:pPr lvl="2">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 </a:t>
            </a:r>
          </a:p>
          <a:p>
            <a:pPr lvl="2">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and yes Commercially Supported</a:t>
            </a:r>
          </a:p>
          <a:p>
            <a:pPr lvl="1">
              <a:buFont typeface="Wingdings" panose="05000000000000000000" pitchFamily="2" charset="2"/>
              <a:buChar char="§"/>
            </a:pPr>
            <a:endParaRPr lang="en-US" dirty="0"/>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3035817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skerville Old Face" panose="02020602080505020303" pitchFamily="18" charset="0"/>
              </a:rPr>
              <a:t>Continued..</a:t>
            </a:r>
            <a:r>
              <a:rPr lang="en-US" dirty="0" smtClean="0"/>
              <a:t/>
            </a:r>
            <a:br>
              <a:rPr lang="en-US" dirty="0" smtClean="0"/>
            </a:br>
            <a:endParaRPr lang="en-US" dirty="0"/>
          </a:p>
        </p:txBody>
      </p:sp>
      <p:sp>
        <p:nvSpPr>
          <p:cNvPr id="3" name="Content Placeholder 2"/>
          <p:cNvSpPr>
            <a:spLocks noGrp="1"/>
          </p:cNvSpPr>
          <p:nvPr>
            <p:ph idx="1"/>
          </p:nvPr>
        </p:nvSpPr>
        <p:spPr>
          <a:xfrm>
            <a:off x="1371600" y="1984075"/>
            <a:ext cx="9601200" cy="3883325"/>
          </a:xfrm>
        </p:spPr>
        <p:txBody>
          <a:bodyPr>
            <a:normAutofit/>
          </a:bodyPr>
          <a:lstStyle/>
          <a:p>
            <a:pPr algn="just"/>
            <a:r>
              <a:rPr lang="en-US" sz="2400" dirty="0">
                <a:latin typeface="Times New Roman" panose="02020603050405020304" pitchFamily="18" charset="0"/>
                <a:cs typeface="Times New Roman" panose="02020603050405020304" pitchFamily="18" charset="0"/>
              </a:rPr>
              <a:t>Bro monitors traffic from live or captured </a:t>
            </a:r>
            <a:r>
              <a:rPr lang="en-US" sz="2400" dirty="0" smtClean="0">
                <a:latin typeface="Times New Roman" panose="02020603050405020304" pitchFamily="18" charset="0"/>
                <a:cs typeface="Times New Roman" panose="02020603050405020304" pitchFamily="18" charset="0"/>
              </a:rPr>
              <a:t>sources.</a:t>
            </a:r>
          </a:p>
          <a:p>
            <a:pPr algn="just"/>
            <a:r>
              <a:rPr lang="en-US" sz="2400" dirty="0" smtClean="0">
                <a:latin typeface="Times New Roman" panose="02020603050405020304" pitchFamily="18" charset="0"/>
                <a:cs typeface="Times New Roman" panose="02020603050405020304" pitchFamily="18" charset="0"/>
              </a:rPr>
              <a:t>Initially we go with packet captures, </a:t>
            </a:r>
            <a:r>
              <a:rPr lang="en-US" sz="2400" dirty="0">
                <a:latin typeface="Times New Roman" panose="02020603050405020304" pitchFamily="18" charset="0"/>
                <a:cs typeface="Times New Roman" panose="02020603050405020304" pitchFamily="18" charset="0"/>
              </a:rPr>
              <a:t>as the project progresses, once the system is joined, it will work with live traffic, creating packet capture files of indeterminate length as certain events are detected by Bro</a:t>
            </a:r>
            <a:r>
              <a:rPr lang="en-US" sz="24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54180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1"/>
            <a:ext cx="9601200" cy="1078832"/>
          </a:xfrm>
        </p:spPr>
        <p:txBody>
          <a:bodyPr/>
          <a:lstStyle/>
          <a:p>
            <a:r>
              <a:rPr lang="en-US" b="1" dirty="0" smtClean="0">
                <a:latin typeface="Baskerville Old Face" panose="02020602080505020303" pitchFamily="18" charset="0"/>
              </a:rPr>
              <a:t>Bro System State Model</a:t>
            </a:r>
            <a:endParaRPr lang="en-US" b="1" dirty="0">
              <a:latin typeface="Baskerville Old Face" panose="02020602080505020303" pitchFamily="18" charset="0"/>
            </a:endParaRPr>
          </a:p>
        </p:txBody>
      </p:sp>
      <p:sp>
        <p:nvSpPr>
          <p:cNvPr id="3" name="Content Placeholder 2"/>
          <p:cNvSpPr>
            <a:spLocks noGrp="1"/>
          </p:cNvSpPr>
          <p:nvPr>
            <p:ph idx="1"/>
          </p:nvPr>
        </p:nvSpPr>
        <p:spPr>
          <a:xfrm>
            <a:off x="1371599" y="1674796"/>
            <a:ext cx="10034337" cy="4822256"/>
          </a:xfrm>
        </p:spPr>
        <p:txBody>
          <a:bodyPr>
            <a:normAutofit fontScale="25000" lnSpcReduction="20000"/>
          </a:bodyPr>
          <a:lstStyle/>
          <a:p>
            <a:pPr marL="0" indent="0">
              <a:buNone/>
            </a:pPr>
            <a:r>
              <a:rPr lang="en-US" sz="9600" dirty="0">
                <a:latin typeface="Times New Roman" panose="02020603050405020304" pitchFamily="18" charset="0"/>
                <a:cs typeface="Times New Roman" panose="02020603050405020304" pitchFamily="18" charset="0"/>
              </a:rPr>
              <a:t>In order to test Bro’s functionality in this regard, we built an example system.</a:t>
            </a:r>
          </a:p>
          <a:p>
            <a:pPr>
              <a:buFont typeface="Wingdings" panose="05000000000000000000" pitchFamily="2" charset="2"/>
              <a:buChar char="ü"/>
            </a:pPr>
            <a:r>
              <a:rPr lang="en-US" sz="9600" b="1" dirty="0" smtClean="0">
                <a:latin typeface="Times New Roman" panose="02020603050405020304" pitchFamily="18" charset="0"/>
                <a:cs typeface="Times New Roman" panose="02020603050405020304" pitchFamily="18" charset="0"/>
              </a:rPr>
              <a:t>Software simulated Water tank </a:t>
            </a:r>
            <a:r>
              <a:rPr lang="en-US" sz="9600" dirty="0" smtClean="0">
                <a:latin typeface="Times New Roman" panose="02020603050405020304" pitchFamily="18" charset="0"/>
                <a:cs typeface="Times New Roman" panose="02020603050405020304" pitchFamily="18" charset="0"/>
              </a:rPr>
              <a:t>with three components that are attached to the PLC are:</a:t>
            </a:r>
          </a:p>
          <a:p>
            <a:pPr lvl="1">
              <a:buFont typeface="Wingdings" panose="05000000000000000000" pitchFamily="2" charset="2"/>
              <a:buChar char="§"/>
            </a:pPr>
            <a:r>
              <a:rPr lang="en-US" sz="9600" i="0" dirty="0">
                <a:latin typeface="Times New Roman" panose="02020603050405020304" pitchFamily="18" charset="0"/>
                <a:cs typeface="Times New Roman" panose="02020603050405020304" pitchFamily="18" charset="0"/>
              </a:rPr>
              <a:t>The water level in the </a:t>
            </a:r>
            <a:r>
              <a:rPr lang="en-US" sz="9600" i="0" dirty="0" smtClean="0">
                <a:latin typeface="Times New Roman" panose="02020603050405020304" pitchFamily="18" charset="0"/>
                <a:cs typeface="Times New Roman" panose="02020603050405020304" pitchFamily="18" charset="0"/>
              </a:rPr>
              <a:t>tank</a:t>
            </a:r>
          </a:p>
          <a:p>
            <a:pPr lvl="1">
              <a:buFont typeface="Wingdings" panose="05000000000000000000" pitchFamily="2" charset="2"/>
              <a:buChar char="§"/>
            </a:pPr>
            <a:r>
              <a:rPr lang="en-US" sz="9600" i="0" dirty="0" smtClean="0">
                <a:latin typeface="Times New Roman" panose="02020603050405020304" pitchFamily="18" charset="0"/>
                <a:ea typeface="SimSun" panose="02010600030101010101" pitchFamily="2" charset="-122"/>
                <a:cs typeface="Times New Roman" panose="02020603050405020304" pitchFamily="18" charset="0"/>
              </a:rPr>
              <a:t>A </a:t>
            </a:r>
            <a:r>
              <a:rPr lang="en-US" sz="9600" i="0" dirty="0">
                <a:latin typeface="Times New Roman" panose="02020603050405020304" pitchFamily="18" charset="0"/>
                <a:ea typeface="SimSun" panose="02010600030101010101" pitchFamily="2" charset="-122"/>
                <a:cs typeface="Times New Roman" panose="02020603050405020304" pitchFamily="18" charset="0"/>
              </a:rPr>
              <a:t>pumping </a:t>
            </a:r>
            <a:r>
              <a:rPr lang="en-US" sz="9600" i="0" dirty="0" smtClean="0">
                <a:latin typeface="Times New Roman" panose="02020603050405020304" pitchFamily="18" charset="0"/>
                <a:ea typeface="SimSun" panose="02010600030101010101" pitchFamily="2" charset="-122"/>
                <a:cs typeface="Times New Roman" panose="02020603050405020304" pitchFamily="18" charset="0"/>
              </a:rPr>
              <a:t>system and</a:t>
            </a:r>
          </a:p>
          <a:p>
            <a:pPr lvl="1">
              <a:buFont typeface="Wingdings" panose="05000000000000000000" pitchFamily="2" charset="2"/>
              <a:buChar char="§"/>
            </a:pPr>
            <a:r>
              <a:rPr lang="en-US" sz="9600" i="0" dirty="0" smtClean="0">
                <a:latin typeface="Times New Roman" panose="02020603050405020304" pitchFamily="18" charset="0"/>
                <a:ea typeface="SimSun" panose="02010600030101010101" pitchFamily="2" charset="-122"/>
                <a:cs typeface="Times New Roman" panose="02020603050405020304" pitchFamily="18" charset="0"/>
              </a:rPr>
              <a:t>A </a:t>
            </a:r>
            <a:r>
              <a:rPr lang="en-US" sz="9600" i="0" dirty="0">
                <a:latin typeface="Times New Roman" panose="02020603050405020304" pitchFamily="18" charset="0"/>
                <a:cs typeface="Times New Roman" panose="02020603050405020304" pitchFamily="18" charset="0"/>
              </a:rPr>
              <a:t>drainage valve </a:t>
            </a:r>
          </a:p>
          <a:p>
            <a:pPr marL="342900" lvl="1" indent="-342900">
              <a:buFont typeface="Wingdings" panose="05000000000000000000" pitchFamily="2" charset="2"/>
              <a:buChar char="ü"/>
            </a:pPr>
            <a:r>
              <a:rPr lang="en-US" sz="9600" i="0" dirty="0" smtClean="0">
                <a:latin typeface="Times New Roman" panose="02020603050405020304" pitchFamily="18" charset="0"/>
                <a:cs typeface="Times New Roman" panose="02020603050405020304" pitchFamily="18" charset="0"/>
              </a:rPr>
              <a:t>When pump is ON/OFF – Blue light is illuminated respectively</a:t>
            </a:r>
          </a:p>
          <a:p>
            <a:pPr marL="342900" lvl="1" indent="-342900">
              <a:buFont typeface="Wingdings" panose="05000000000000000000" pitchFamily="2" charset="2"/>
              <a:buChar char="ü"/>
            </a:pPr>
            <a:r>
              <a:rPr lang="en-US" sz="9600" i="0" dirty="0">
                <a:latin typeface="Times New Roman" panose="02020603050405020304" pitchFamily="18" charset="0"/>
                <a:cs typeface="Times New Roman" panose="02020603050405020304" pitchFamily="18" charset="0"/>
              </a:rPr>
              <a:t>The state of the drainage valve is represented by the green and red lights</a:t>
            </a:r>
            <a:r>
              <a:rPr lang="en-US" sz="9600" i="0" dirty="0" smtClean="0">
                <a:latin typeface="Times New Roman" panose="02020603050405020304" pitchFamily="18" charset="0"/>
                <a:cs typeface="Times New Roman" panose="02020603050405020304" pitchFamily="18" charset="0"/>
              </a:rPr>
              <a:t>:</a:t>
            </a:r>
          </a:p>
          <a:p>
            <a:pPr marL="0" lvl="1" indent="0">
              <a:buNone/>
            </a:pPr>
            <a:r>
              <a:rPr lang="en-US" sz="9600" i="0" dirty="0" smtClean="0">
                <a:latin typeface="Times New Roman" panose="02020603050405020304" pitchFamily="18" charset="0"/>
                <a:cs typeface="Times New Roman" panose="02020603050405020304" pitchFamily="18" charset="0"/>
              </a:rPr>
              <a:t>     when </a:t>
            </a:r>
            <a:r>
              <a:rPr lang="en-US" sz="9600" i="0" dirty="0">
                <a:latin typeface="Times New Roman" panose="02020603050405020304" pitchFamily="18" charset="0"/>
                <a:cs typeface="Times New Roman" panose="02020603050405020304" pitchFamily="18" charset="0"/>
              </a:rPr>
              <a:t>the valve is </a:t>
            </a:r>
            <a:r>
              <a:rPr lang="en-US" sz="9600" i="0" dirty="0" smtClean="0">
                <a:latin typeface="Times New Roman" panose="02020603050405020304" pitchFamily="18" charset="0"/>
                <a:cs typeface="Times New Roman" panose="02020603050405020304" pitchFamily="18" charset="0"/>
              </a:rPr>
              <a:t>closed - </a:t>
            </a:r>
            <a:r>
              <a:rPr lang="en-US" sz="9600" i="0" dirty="0">
                <a:latin typeface="Times New Roman" panose="02020603050405020304" pitchFamily="18" charset="0"/>
                <a:cs typeface="Times New Roman" panose="02020603050405020304" pitchFamily="18" charset="0"/>
              </a:rPr>
              <a:t>the red light is illuminated, and when it is </a:t>
            </a:r>
            <a:r>
              <a:rPr lang="en-US" sz="9600" i="0" dirty="0" smtClean="0">
                <a:latin typeface="Times New Roman" panose="02020603050405020304" pitchFamily="18" charset="0"/>
                <a:cs typeface="Times New Roman" panose="02020603050405020304" pitchFamily="18" charset="0"/>
              </a:rPr>
              <a:t>open,</a:t>
            </a:r>
          </a:p>
          <a:p>
            <a:pPr marL="0" lvl="1" indent="0">
              <a:buNone/>
            </a:pPr>
            <a:r>
              <a:rPr lang="en-US" sz="9600" i="0" dirty="0">
                <a:latin typeface="Times New Roman" panose="02020603050405020304" pitchFamily="18" charset="0"/>
                <a:cs typeface="Times New Roman" panose="02020603050405020304" pitchFamily="18" charset="0"/>
              </a:rPr>
              <a:t> </a:t>
            </a:r>
            <a:r>
              <a:rPr lang="en-US" sz="9600" i="0" dirty="0" smtClean="0">
                <a:latin typeface="Times New Roman" panose="02020603050405020304" pitchFamily="18" charset="0"/>
                <a:cs typeface="Times New Roman" panose="02020603050405020304" pitchFamily="18" charset="0"/>
              </a:rPr>
              <a:t>    the </a:t>
            </a:r>
            <a:r>
              <a:rPr lang="en-US" sz="9600" i="0" dirty="0">
                <a:latin typeface="Times New Roman" panose="02020603050405020304" pitchFamily="18" charset="0"/>
                <a:cs typeface="Times New Roman" panose="02020603050405020304" pitchFamily="18" charset="0"/>
              </a:rPr>
              <a:t>green light is </a:t>
            </a:r>
            <a:r>
              <a:rPr lang="en-US" sz="9600" i="0" dirty="0" smtClean="0">
                <a:latin typeface="Times New Roman" panose="02020603050405020304" pitchFamily="18" charset="0"/>
                <a:cs typeface="Times New Roman" panose="02020603050405020304" pitchFamily="18" charset="0"/>
              </a:rPr>
              <a:t>illuminated.</a:t>
            </a:r>
          </a:p>
          <a:p>
            <a:pPr marL="0" lvl="1" indent="0">
              <a:buFont typeface="Wingdings" panose="05000000000000000000" pitchFamily="2" charset="2"/>
              <a:buChar char="ü"/>
            </a:pPr>
            <a:r>
              <a:rPr lang="en-US" sz="9600" i="0" dirty="0" smtClean="0">
                <a:latin typeface="Times New Roman" panose="02020603050405020304" pitchFamily="18" charset="0"/>
                <a:cs typeface="Times New Roman" panose="02020603050405020304" pitchFamily="18" charset="0"/>
              </a:rPr>
              <a:t>  the </a:t>
            </a:r>
            <a:r>
              <a:rPr lang="en-US" sz="9600" i="0" dirty="0">
                <a:latin typeface="Times New Roman" panose="02020603050405020304" pitchFamily="18" charset="0"/>
                <a:cs typeface="Times New Roman" panose="02020603050405020304" pitchFamily="18" charset="0"/>
              </a:rPr>
              <a:t>yellow light is illuminated if the tank is full (the water level is 100 </a:t>
            </a:r>
            <a:r>
              <a:rPr lang="en-US" sz="9600" i="0" dirty="0" smtClean="0">
                <a:latin typeface="Times New Roman" panose="02020603050405020304" pitchFamily="18" charset="0"/>
                <a:cs typeface="Times New Roman" panose="02020603050405020304" pitchFamily="18" charset="0"/>
              </a:rPr>
              <a:t>units)</a:t>
            </a:r>
          </a:p>
          <a:p>
            <a:pPr marL="0" lvl="1" indent="0">
              <a:buFont typeface="Wingdings" panose="05000000000000000000" pitchFamily="2" charset="2"/>
              <a:buChar char="ü"/>
            </a:pPr>
            <a:endParaRPr lang="en-US" sz="9600" i="0" dirty="0" smtClean="0">
              <a:latin typeface="Times New Roman" panose="02020603050405020304" pitchFamily="18" charset="0"/>
              <a:cs typeface="Times New Roman" panose="02020603050405020304" pitchFamily="18" charset="0"/>
            </a:endParaRPr>
          </a:p>
          <a:p>
            <a:pPr marL="1143000" lvl="1" indent="0">
              <a:lnSpc>
                <a:spcPct val="20000"/>
              </a:lnSpc>
              <a:spcBef>
                <a:spcPts val="0"/>
              </a:spcBef>
              <a:buFont typeface="Wingdings" panose="05000000000000000000" pitchFamily="2" charset="2"/>
              <a:buChar char="ü"/>
            </a:pPr>
            <a:endParaRPr lang="en-US" sz="9600" i="0" dirty="0" smtClean="0">
              <a:latin typeface="Times New Roman" panose="02020603050405020304" pitchFamily="18" charset="0"/>
              <a:cs typeface="Times New Roman" panose="02020603050405020304" pitchFamily="18" charset="0"/>
            </a:endParaRPr>
          </a:p>
          <a:p>
            <a:pPr marL="457200" lvl="1" indent="-457200">
              <a:buFont typeface="Wingdings" panose="05000000000000000000" pitchFamily="2" charset="2"/>
              <a:buChar char="ü"/>
            </a:pPr>
            <a:endParaRPr lang="en-US" sz="3100" i="0" dirty="0" smtClean="0">
              <a:latin typeface="Times New Roman" panose="02020603050405020304" pitchFamily="18" charset="0"/>
              <a:cs typeface="Times New Roman" panose="02020603050405020304" pitchFamily="18" charset="0"/>
            </a:endParaRPr>
          </a:p>
          <a:p>
            <a:pPr marL="0" lvl="1" indent="0">
              <a:buNone/>
            </a:pPr>
            <a:endParaRPr lang="en-US" sz="2400" i="0" dirty="0" smtClean="0">
              <a:latin typeface="Times New Roman" panose="02020603050405020304" pitchFamily="18" charset="0"/>
              <a:cs typeface="Times New Roman" panose="02020603050405020304" pitchFamily="18" charset="0"/>
            </a:endParaRPr>
          </a:p>
          <a:p>
            <a:pPr marL="0" lvl="1" indent="0">
              <a:buNone/>
            </a:pPr>
            <a:r>
              <a:rPr lang="en-US" sz="2400" i="0" dirty="0">
                <a:latin typeface="Times New Roman" panose="02020603050405020304" pitchFamily="18" charset="0"/>
                <a:cs typeface="Times New Roman" panose="02020603050405020304" pitchFamily="18" charset="0"/>
              </a:rPr>
              <a:t>	</a:t>
            </a:r>
            <a:r>
              <a:rPr lang="en-US" sz="2400" i="0" dirty="0" smtClean="0">
                <a:latin typeface="Times New Roman" panose="02020603050405020304" pitchFamily="18" charset="0"/>
                <a:cs typeface="Times New Roman" panose="02020603050405020304" pitchFamily="18" charset="0"/>
              </a:rPr>
              <a:t>		</a:t>
            </a:r>
          </a:p>
          <a:p>
            <a:pPr marL="0" lvl="1" indent="0">
              <a:buNone/>
            </a:pPr>
            <a:r>
              <a:rPr lang="en-US" sz="2400" i="0" dirty="0">
                <a:latin typeface="Times New Roman" panose="02020603050405020304" pitchFamily="18" charset="0"/>
                <a:cs typeface="Times New Roman" panose="02020603050405020304" pitchFamily="18" charset="0"/>
              </a:rPr>
              <a:t>	</a:t>
            </a:r>
            <a:r>
              <a:rPr lang="en-US" sz="2400" i="0" dirty="0" smtClean="0">
                <a:latin typeface="Times New Roman" panose="02020603050405020304" pitchFamily="18" charset="0"/>
                <a:cs typeface="Times New Roman" panose="02020603050405020304" pitchFamily="18" charset="0"/>
              </a:rPr>
              <a:t>	     </a:t>
            </a:r>
          </a:p>
          <a:p>
            <a:pPr marL="342900" lvl="1" indent="-342900">
              <a:buFont typeface="Wingdings" panose="05000000000000000000" pitchFamily="2" charset="2"/>
              <a:buChar char="q"/>
            </a:pPr>
            <a:endParaRPr lang="en-US" sz="2400" i="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76841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Continued..</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1600" y="1788694"/>
            <a:ext cx="9601200" cy="4339389"/>
          </a:xfrm>
        </p:spPr>
        <p:txBody>
          <a:bodyPr>
            <a:normAutofit/>
          </a:bodyPr>
          <a:lstStyle/>
          <a:p>
            <a:r>
              <a:rPr lang="en-US" sz="2400" dirty="0">
                <a:latin typeface="Times New Roman" panose="02020603050405020304" pitchFamily="18" charset="0"/>
                <a:cs typeface="Times New Roman" panose="02020603050405020304" pitchFamily="18" charset="0"/>
              </a:rPr>
              <a:t>T</a:t>
            </a:r>
            <a:r>
              <a:rPr lang="x-none" sz="2400" dirty="0" smtClean="0">
                <a:latin typeface="Times New Roman" panose="02020603050405020304" pitchFamily="18" charset="0"/>
                <a:cs typeface="Times New Roman" panose="02020603050405020304" pitchFamily="18" charset="0"/>
              </a:rPr>
              <a:t>he </a:t>
            </a:r>
            <a:r>
              <a:rPr lang="x-none" sz="2400" dirty="0">
                <a:latin typeface="Times New Roman" panose="02020603050405020304" pitchFamily="18" charset="0"/>
                <a:cs typeface="Times New Roman" panose="02020603050405020304" pitchFamily="18" charset="0"/>
              </a:rPr>
              <a:t>water </a:t>
            </a:r>
            <a:r>
              <a:rPr lang="en-US" sz="2400" dirty="0" smtClean="0">
                <a:latin typeface="Times New Roman" panose="02020603050405020304" pitchFamily="18" charset="0"/>
                <a:cs typeface="Times New Roman" panose="02020603050405020304" pitchFamily="18" charset="0"/>
              </a:rPr>
              <a:t>limit </a:t>
            </a:r>
            <a:r>
              <a:rPr lang="x-none" sz="2400" dirty="0" smtClean="0">
                <a:latin typeface="Times New Roman" panose="02020603050405020304" pitchFamily="18" charset="0"/>
                <a:cs typeface="Times New Roman" panose="02020603050405020304" pitchFamily="18" charset="0"/>
              </a:rPr>
              <a:t>level </a:t>
            </a:r>
            <a:r>
              <a:rPr lang="en-US" sz="2400" dirty="0" smtClean="0">
                <a:latin typeface="Times New Roman" panose="02020603050405020304" pitchFamily="18" charset="0"/>
                <a:cs typeface="Times New Roman" panose="02020603050405020304" pitchFamily="18" charset="0"/>
              </a:rPr>
              <a:t>is</a:t>
            </a:r>
            <a:r>
              <a:rPr lang="x-none" sz="2400" dirty="0" smtClean="0">
                <a:latin typeface="Times New Roman" panose="02020603050405020304" pitchFamily="18" charset="0"/>
                <a:cs typeface="Times New Roman" panose="02020603050405020304" pitchFamily="18" charset="0"/>
              </a:rPr>
              <a:t> </a:t>
            </a:r>
            <a:r>
              <a:rPr lang="x-none" sz="2400" dirty="0">
                <a:latin typeface="Times New Roman" panose="02020603050405020304" pitchFamily="18" charset="0"/>
                <a:cs typeface="Times New Roman" panose="02020603050405020304" pitchFamily="18" charset="0"/>
              </a:rPr>
              <a:t>100, and assume that the tank is an open tank, so if the pump is activated at that limit, the tank simply overflows</a:t>
            </a:r>
            <a:r>
              <a:rPr lang="x-none"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r>
              <a:rPr lang="x-none" sz="2400" dirty="0" smtClean="0">
                <a:latin typeface="Times New Roman" panose="02020603050405020304" pitchFamily="18" charset="0"/>
                <a:cs typeface="Times New Roman" panose="02020603050405020304" pitchFamily="18" charset="0"/>
              </a:rPr>
              <a:t> </a:t>
            </a:r>
            <a:r>
              <a:rPr lang="x-none" sz="2400" dirty="0">
                <a:latin typeface="Times New Roman" panose="02020603050405020304" pitchFamily="18" charset="0"/>
                <a:cs typeface="Times New Roman" panose="02020603050405020304" pitchFamily="18" charset="0"/>
              </a:rPr>
              <a:t>If the pump is on and the drain valve is closed, the water level is incremented by 1 unit per second. </a:t>
            </a:r>
            <a:endParaRPr lang="en-US" sz="2400" dirty="0" smtClean="0">
              <a:latin typeface="Times New Roman" panose="02020603050405020304" pitchFamily="18" charset="0"/>
              <a:cs typeface="Times New Roman" panose="02020603050405020304" pitchFamily="18" charset="0"/>
            </a:endParaRPr>
          </a:p>
          <a:p>
            <a:r>
              <a:rPr lang="x-none" sz="2400" dirty="0" smtClean="0">
                <a:latin typeface="Times New Roman" panose="02020603050405020304" pitchFamily="18" charset="0"/>
                <a:cs typeface="Times New Roman" panose="02020603050405020304" pitchFamily="18" charset="0"/>
              </a:rPr>
              <a:t>If </a:t>
            </a:r>
            <a:r>
              <a:rPr lang="x-none" sz="2400" dirty="0">
                <a:latin typeface="Times New Roman" panose="02020603050405020304" pitchFamily="18" charset="0"/>
                <a:cs typeface="Times New Roman" panose="02020603050405020304" pitchFamily="18" charset="0"/>
              </a:rPr>
              <a:t>the pump is off and the drain valve is open, the water level is decremented by 1 unit per second, until the water level is 0. </a:t>
            </a:r>
            <a:r>
              <a:rPr lang="x-none" sz="2400" dirty="0" smtClean="0">
                <a:latin typeface="Times New Roman" panose="02020603050405020304" pitchFamily="18" charset="0"/>
                <a:cs typeface="Times New Roman" panose="02020603050405020304" pitchFamily="18" charset="0"/>
              </a:rPr>
              <a:t>The </a:t>
            </a:r>
            <a:r>
              <a:rPr lang="x-none" sz="2400" dirty="0">
                <a:latin typeface="Times New Roman" panose="02020603050405020304" pitchFamily="18" charset="0"/>
                <a:cs typeface="Times New Roman" panose="02020603050405020304" pitchFamily="18" charset="0"/>
              </a:rPr>
              <a:t>water flow logic is implemented simply by </a:t>
            </a:r>
            <a:r>
              <a:rPr lang="x-none" sz="2400" dirty="0" smtClean="0">
                <a:latin typeface="Times New Roman" panose="02020603050405020304" pitchFamily="18" charset="0"/>
                <a:cs typeface="Times New Roman" panose="02020603050405020304" pitchFamily="18" charset="0"/>
              </a:rPr>
              <a:t>timers.</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Provides access to Modbus.</a:t>
            </a:r>
          </a:p>
          <a:p>
            <a:r>
              <a:rPr lang="en-US" sz="2400" dirty="0" smtClean="0">
                <a:latin typeface="Times New Roman" panose="02020603050405020304" pitchFamily="18" charset="0"/>
                <a:cs typeface="Times New Roman" panose="02020603050405020304" pitchFamily="18" charset="0"/>
              </a:rPr>
              <a:t>The valve and pump conditions are stored as coils.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93929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239253"/>
          </a:xfrm>
        </p:spPr>
        <p:txBody>
          <a:bodyPr/>
          <a:lstStyle/>
          <a:p>
            <a:r>
              <a:rPr lang="en-US" b="1" dirty="0" smtClean="0">
                <a:latin typeface="Baskerville Old Face" panose="02020602080505020303" pitchFamily="18" charset="0"/>
              </a:rPr>
              <a:t>Bro Water Tank State Model</a:t>
            </a:r>
            <a:endParaRPr lang="en-US" b="1" dirty="0">
              <a:latin typeface="Baskerville Old Face" panose="02020602080505020303" pitchFamily="18" charset="0"/>
            </a:endParaRPr>
          </a:p>
        </p:txBody>
      </p:sp>
      <p:sp>
        <p:nvSpPr>
          <p:cNvPr id="3" name="Content Placeholder 2"/>
          <p:cNvSpPr>
            <a:spLocks noGrp="1"/>
          </p:cNvSpPr>
          <p:nvPr>
            <p:ph idx="1"/>
          </p:nvPr>
        </p:nvSpPr>
        <p:spPr/>
        <p:txBody>
          <a:bodyPr/>
          <a:lstStyle/>
          <a:p>
            <a:pPr marL="0" indent="0">
              <a:buNone/>
            </a:pPr>
            <a:r>
              <a:rPr lang="x-none" dirty="0"/>
              <a:t>type Model: record {</a:t>
            </a:r>
            <a:endParaRPr lang="en-US" dirty="0"/>
          </a:p>
          <a:p>
            <a:pPr marL="0" indent="0">
              <a:buNone/>
            </a:pPr>
            <a:r>
              <a:rPr lang="x-none" dirty="0"/>
              <a:t>	water_level: count;</a:t>
            </a:r>
            <a:endParaRPr lang="en-US" dirty="0"/>
          </a:p>
          <a:p>
            <a:pPr marL="0" indent="0">
              <a:buNone/>
            </a:pPr>
            <a:r>
              <a:rPr lang="x-none" dirty="0"/>
              <a:t>	valve_closed: bool;</a:t>
            </a:r>
            <a:endParaRPr lang="en-US" dirty="0"/>
          </a:p>
          <a:p>
            <a:pPr marL="0" indent="0">
              <a:buNone/>
            </a:pPr>
            <a:r>
              <a:rPr lang="x-none" dirty="0"/>
              <a:t>	pump_on: bool;</a:t>
            </a:r>
            <a:endParaRPr lang="en-US" dirty="0"/>
          </a:p>
          <a:p>
            <a:pPr marL="0" indent="0">
              <a:buNone/>
            </a:pPr>
            <a:r>
              <a:rPr lang="x-none" dirty="0" smtClean="0"/>
              <a:t>};</a:t>
            </a:r>
            <a:endParaRPr lang="en-US" dirty="0" smtClean="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180466308"/>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431</TotalTime>
  <Words>995</Words>
  <Application>Microsoft Office PowerPoint</Application>
  <PresentationFormat>Widescreen</PresentationFormat>
  <Paragraphs>107</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SimSun</vt:lpstr>
      <vt:lpstr>Arial</vt:lpstr>
      <vt:lpstr>Baskerville Old Face</vt:lpstr>
      <vt:lpstr>Bell MT</vt:lpstr>
      <vt:lpstr>Courier New</vt:lpstr>
      <vt:lpstr>Franklin Gothic Book</vt:lpstr>
      <vt:lpstr>Times New Roman</vt:lpstr>
      <vt:lpstr>Wingdings</vt:lpstr>
      <vt:lpstr>Crop</vt:lpstr>
      <vt:lpstr>A Proposed Framework for Detecting and Replaying Problematic Modbus TCP Traffic on a Physical or Simulated ICS Testbed</vt:lpstr>
      <vt:lpstr>AIM</vt:lpstr>
      <vt:lpstr>INTRODUCTION</vt:lpstr>
      <vt:lpstr>Network Security Monitoring</vt:lpstr>
      <vt:lpstr>Why Bro?</vt:lpstr>
      <vt:lpstr>Continued.. </vt:lpstr>
      <vt:lpstr>Bro System State Model</vt:lpstr>
      <vt:lpstr>Continued..</vt:lpstr>
      <vt:lpstr>Bro Water Tank State Model</vt:lpstr>
      <vt:lpstr>Water Tank Event Handler</vt:lpstr>
      <vt:lpstr>Critical State Check</vt:lpstr>
      <vt:lpstr>Forensic Traffic Interception and Replay</vt:lpstr>
      <vt:lpstr>Challenges</vt:lpstr>
      <vt:lpstr>FUTURE WORK</vt:lpstr>
      <vt:lpstr>CONCLUSION</vt:lpstr>
      <vt:lpstr>REFERENCES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Proposed Framework for Detecting and Replaying Problematic Modbus TCP Traffic on a Physical or Simulated ICS Testbed</dc:title>
  <dc:creator>Shiva Jyothi Angala</dc:creator>
  <cp:lastModifiedBy>Shiva Jyothi Angala</cp:lastModifiedBy>
  <cp:revision>40</cp:revision>
  <dcterms:created xsi:type="dcterms:W3CDTF">2016-04-20T21:01:36Z</dcterms:created>
  <dcterms:modified xsi:type="dcterms:W3CDTF">2016-04-26T18:18:06Z</dcterms:modified>
</cp:coreProperties>
</file>