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8" r:id="rId3"/>
    <p:sldId id="260" r:id="rId4"/>
    <p:sldId id="257" r:id="rId5"/>
    <p:sldId id="259" r:id="rId6"/>
    <p:sldId id="261" r:id="rId7"/>
    <p:sldId id="262" r:id="rId8"/>
    <p:sldId id="266" r:id="rId9"/>
    <p:sldId id="264"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171" autoAdjust="0"/>
  </p:normalViewPr>
  <p:slideViewPr>
    <p:cSldViewPr snapToGrid="0">
      <p:cViewPr>
        <p:scale>
          <a:sx n="51" d="100"/>
          <a:sy n="51" d="100"/>
        </p:scale>
        <p:origin x="-1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AB7F7-6FBD-4E10-99A6-F8FDF5B02702}" type="datetimeFigureOut">
              <a:rPr lang="en-IN" smtClean="0"/>
              <a:t>04-05-2017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E212A-BCFE-4DC1-8435-7AD935EE8F76}" type="slidenum">
              <a:rPr lang="en-IN" smtClean="0"/>
              <a:t>‹#›</a:t>
            </a:fld>
            <a:endParaRPr lang="en-IN"/>
          </a:p>
        </p:txBody>
      </p:sp>
    </p:spTree>
    <p:extLst>
      <p:ext uri="{BB962C8B-B14F-4D97-AF65-F5344CB8AC3E}">
        <p14:creationId xmlns:p14="http://schemas.microsoft.com/office/powerpoint/2010/main" val="915699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Industrial control system intrusion detection is a popular topic of research for several years, and many intrusion detection systems (IDS) have been proposed in literature. IDS researchers lack a common framework to train and test proposed algorithms. This leads to an inability to properly compare proposed IDS and limits research progress. </a:t>
            </a:r>
            <a:endParaRPr lang="en-US" dirty="0"/>
          </a:p>
        </p:txBody>
      </p:sp>
      <p:sp>
        <p:nvSpPr>
          <p:cNvPr id="4" name="Slide Number Placeholder 3"/>
          <p:cNvSpPr>
            <a:spLocks noGrp="1"/>
          </p:cNvSpPr>
          <p:nvPr>
            <p:ph type="sldNum" sz="quarter" idx="10"/>
          </p:nvPr>
        </p:nvSpPr>
        <p:spPr/>
        <p:txBody>
          <a:bodyPr/>
          <a:lstStyle/>
          <a:p>
            <a:fld id="{6AAE212A-BCFE-4DC1-8435-7AD935EE8F76}" type="slidenum">
              <a:rPr lang="en-IN" smtClean="0"/>
              <a:t>1</a:t>
            </a:fld>
            <a:endParaRPr lang="en-IN"/>
          </a:p>
        </p:txBody>
      </p:sp>
    </p:spTree>
    <p:extLst>
      <p:ext uri="{BB962C8B-B14F-4D97-AF65-F5344CB8AC3E}">
        <p14:creationId xmlns:p14="http://schemas.microsoft.com/office/powerpoint/2010/main" val="16308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Supervisory control and data acquisition (SCADA) systems should establish logging standards and procedures to ensure that adequate information is collected by logs and security software and that the data is reviewed regularly. The length of time to maintain log data is dependent on several factors, including the organization’s data retention policies and the volume of data. As each business has different needs and regulatory requirements, legal counsel should be obtained to determine the appropriate retention schedule for logs.</a:t>
            </a:r>
          </a:p>
          <a:p>
            <a:r>
              <a:rPr lang="en-US" sz="1200" kern="1200" dirty="0">
                <a:solidFill>
                  <a:schemeClr val="tx1"/>
                </a:solidFill>
                <a:effectLst/>
                <a:latin typeface="+mn-lt"/>
                <a:ea typeface="+mn-ea"/>
                <a:cs typeface="+mn-cs"/>
              </a:rPr>
              <a:t>Changes the pressure set point outside and inside of the range of normal operation. </a:t>
            </a:r>
          </a:p>
          <a:p>
            <a:r>
              <a:rPr lang="en-US" sz="1200" kern="1200" dirty="0">
                <a:solidFill>
                  <a:schemeClr val="tx1"/>
                </a:solidFill>
                <a:effectLst/>
                <a:latin typeface="+mn-lt"/>
                <a:ea typeface="+mn-ea"/>
                <a:cs typeface="+mn-cs"/>
              </a:rPr>
              <a:t>Sends MODBUS packets with incorrect CRC values. This can cause denial of service.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6AAE212A-BCFE-4DC1-8435-7AD935EE8F76}" type="slidenum">
              <a:rPr lang="en-IN" smtClean="0"/>
              <a:t>2</a:t>
            </a:fld>
            <a:endParaRPr lang="en-IN"/>
          </a:p>
        </p:txBody>
      </p:sp>
    </p:spTree>
    <p:extLst>
      <p:ext uri="{BB962C8B-B14F-4D97-AF65-F5344CB8AC3E}">
        <p14:creationId xmlns:p14="http://schemas.microsoft.com/office/powerpoint/2010/main" val="238544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are highly distributed systems used to control</a:t>
            </a:r>
          </a:p>
          <a:p>
            <a:r>
              <a:rPr lang="en-IN" sz="1200" b="0" i="0" u="none" strike="noStrike" kern="1200" baseline="0" dirty="0">
                <a:solidFill>
                  <a:schemeClr val="tx1"/>
                </a:solidFill>
                <a:latin typeface="+mn-lt"/>
                <a:ea typeface="+mn-ea"/>
                <a:cs typeface="+mn-cs"/>
              </a:rPr>
              <a:t>geographically dispersed assets</a:t>
            </a:r>
          </a:p>
          <a:p>
            <a:r>
              <a:rPr lang="it-IT" sz="1200" b="0" i="0" u="none" strike="noStrike" kern="1200" baseline="0" dirty="0">
                <a:solidFill>
                  <a:schemeClr val="tx1"/>
                </a:solidFill>
                <a:latin typeface="+mn-lt"/>
                <a:ea typeface="+mn-ea"/>
                <a:cs typeface="+mn-cs"/>
              </a:rPr>
              <a:t>v Provides centralized data acquisition, monitoring,</a:t>
            </a:r>
          </a:p>
          <a:p>
            <a:r>
              <a:rPr lang="en-IN" sz="1200" b="0" i="0" u="none" strike="noStrike" kern="1200" baseline="0" dirty="0">
                <a:solidFill>
                  <a:schemeClr val="tx1"/>
                </a:solidFill>
                <a:latin typeface="+mn-lt"/>
                <a:ea typeface="+mn-ea"/>
                <a:cs typeface="+mn-cs"/>
              </a:rPr>
              <a:t>and control in real time</a:t>
            </a:r>
            <a:endParaRPr lang="en-IN" dirty="0"/>
          </a:p>
        </p:txBody>
      </p:sp>
      <p:sp>
        <p:nvSpPr>
          <p:cNvPr id="4" name="Slide Number Placeholder 3"/>
          <p:cNvSpPr>
            <a:spLocks noGrp="1"/>
          </p:cNvSpPr>
          <p:nvPr>
            <p:ph type="sldNum" sz="quarter" idx="10"/>
          </p:nvPr>
        </p:nvSpPr>
        <p:spPr/>
        <p:txBody>
          <a:bodyPr/>
          <a:lstStyle/>
          <a:p>
            <a:fld id="{6AAE212A-BCFE-4DC1-8435-7AD935EE8F76}" type="slidenum">
              <a:rPr lang="en-IN" smtClean="0"/>
              <a:t>3</a:t>
            </a:fld>
            <a:endParaRPr lang="en-IN"/>
          </a:p>
        </p:txBody>
      </p:sp>
    </p:spTree>
    <p:extLst>
      <p:ext uri="{BB962C8B-B14F-4D97-AF65-F5344CB8AC3E}">
        <p14:creationId xmlns:p14="http://schemas.microsoft.com/office/powerpoint/2010/main" val="400488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E212A-BCFE-4DC1-8435-7AD935EE8F76}" type="slidenum">
              <a:rPr lang="en-IN" smtClean="0"/>
              <a:t>5</a:t>
            </a:fld>
            <a:endParaRPr lang="en-IN"/>
          </a:p>
        </p:txBody>
      </p:sp>
    </p:spTree>
    <p:extLst>
      <p:ext uri="{BB962C8B-B14F-4D97-AF65-F5344CB8AC3E}">
        <p14:creationId xmlns:p14="http://schemas.microsoft.com/office/powerpoint/2010/main" val="424981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This paper documents 2 approaches to data sharing for the industrial control system IDS research community. First, a network traffic data log captured from a gas pipeline is presented. The gas pipeline data log was captured in a laboratory and includes </a:t>
            </a:r>
            <a:r>
              <a:rPr lang="en-IN" dirty="0" err="1"/>
              <a:t>artifacts</a:t>
            </a:r>
            <a:r>
              <a:rPr lang="en-IN" dirty="0"/>
              <a:t> of normal operation and cyberattacks. Second, an expandable virtual gas pipeline is presented which includes a human machine interface, programmable logic controller, Modbus/TCP communication, and a Simulink based gas pipeline model. The virtual gas pipeline provides the ability to model cyber-attacks and normal </a:t>
            </a:r>
            <a:r>
              <a:rPr lang="en-IN" dirty="0" err="1"/>
              <a:t>behavior</a:t>
            </a:r>
            <a:r>
              <a:rPr lang="en-IN" dirty="0"/>
              <a:t>. IDS solutions can overlay the virtual gas pipeline for training and testing. </a:t>
            </a:r>
          </a:p>
          <a:p>
            <a:endParaRPr lang="en-IN" dirty="0"/>
          </a:p>
        </p:txBody>
      </p:sp>
      <p:sp>
        <p:nvSpPr>
          <p:cNvPr id="4" name="Slide Number Placeholder 3"/>
          <p:cNvSpPr>
            <a:spLocks noGrp="1"/>
          </p:cNvSpPr>
          <p:nvPr>
            <p:ph type="sldNum" sz="quarter" idx="10"/>
          </p:nvPr>
        </p:nvSpPr>
        <p:spPr/>
        <p:txBody>
          <a:bodyPr/>
          <a:lstStyle/>
          <a:p>
            <a:fld id="{6AAE212A-BCFE-4DC1-8435-7AD935EE8F76}" type="slidenum">
              <a:rPr lang="en-IN" smtClean="0"/>
              <a:t>6</a:t>
            </a:fld>
            <a:endParaRPr lang="en-IN"/>
          </a:p>
        </p:txBody>
      </p:sp>
    </p:spTree>
    <p:extLst>
      <p:ext uri="{BB962C8B-B14F-4D97-AF65-F5344CB8AC3E}">
        <p14:creationId xmlns:p14="http://schemas.microsoft.com/office/powerpoint/2010/main" val="108400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5/4/2017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5/4/2017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5/4/2017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5/4/2017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5/4/2017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455" y="886265"/>
            <a:ext cx="8187071" cy="2634466"/>
          </a:xfrm>
        </p:spPr>
        <p:txBody>
          <a:bodyPr>
            <a:normAutofit fontScale="90000"/>
          </a:bodyPr>
          <a:lstStyle/>
          <a:p>
            <a:r>
              <a:rPr lang="en-IN" sz="4800" dirty="0"/>
              <a:t>A Python plug-in for Data logging analysis for intrusion detection system</a:t>
            </a:r>
          </a:p>
        </p:txBody>
      </p:sp>
      <p:sp>
        <p:nvSpPr>
          <p:cNvPr id="4" name="Text Placeholder 3"/>
          <p:cNvSpPr>
            <a:spLocks noGrp="1"/>
          </p:cNvSpPr>
          <p:nvPr>
            <p:ph type="body" idx="1"/>
          </p:nvPr>
        </p:nvSpPr>
        <p:spPr>
          <a:xfrm>
            <a:off x="4157330" y="4442328"/>
            <a:ext cx="7017488" cy="951135"/>
          </a:xfrm>
        </p:spPr>
        <p:txBody>
          <a:bodyPr>
            <a:normAutofit fontScale="85000" lnSpcReduction="20000"/>
          </a:bodyPr>
          <a:lstStyle/>
          <a:p>
            <a:r>
              <a:rPr lang="en-IN" dirty="0"/>
              <a:t> Presented BY    </a:t>
            </a:r>
            <a:r>
              <a:rPr lang="en-IN" dirty="0" err="1"/>
              <a:t>jayasree</a:t>
            </a:r>
            <a:r>
              <a:rPr lang="en-IN" dirty="0"/>
              <a:t> Boya</a:t>
            </a:r>
          </a:p>
          <a:p>
            <a:r>
              <a:rPr lang="en-IN" dirty="0"/>
              <a:t>		         </a:t>
            </a:r>
            <a:r>
              <a:rPr lang="en-IN" dirty="0" err="1"/>
              <a:t>ShivaJyothi</a:t>
            </a:r>
            <a:r>
              <a:rPr lang="en-IN" dirty="0"/>
              <a:t> Angala </a:t>
            </a:r>
          </a:p>
          <a:p>
            <a:r>
              <a:rPr lang="en-IN" dirty="0"/>
              <a:t>      </a:t>
            </a:r>
          </a:p>
        </p:txBody>
      </p:sp>
    </p:spTree>
    <p:extLst>
      <p:ext uri="{BB962C8B-B14F-4D97-AF65-F5344CB8AC3E}">
        <p14:creationId xmlns:p14="http://schemas.microsoft.com/office/powerpoint/2010/main" val="253410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endParaRPr lang="en-IN" dirty="0"/>
          </a:p>
          <a:p>
            <a:pPr marL="0" indent="0">
              <a:buNone/>
            </a:pPr>
            <a:r>
              <a:rPr lang="en-IN" sz="2400" dirty="0">
                <a:solidFill>
                  <a:schemeClr val="tx1"/>
                </a:solidFill>
                <a:latin typeface="Calibri" panose="020F0502020204030204" pitchFamily="34" charset="0"/>
                <a:cs typeface="Calibri" panose="020F0502020204030204" pitchFamily="34" charset="0"/>
              </a:rPr>
              <a:t>Scale the project into intrusion detection system</a:t>
            </a:r>
          </a:p>
          <a:p>
            <a:pPr marL="0" indent="0">
              <a:buNone/>
            </a:pPr>
            <a:r>
              <a:rPr lang="en-IN" sz="2400" dirty="0">
                <a:solidFill>
                  <a:schemeClr val="tx1"/>
                </a:solidFill>
                <a:latin typeface="Calibri" panose="020F0502020204030204" pitchFamily="34" charset="0"/>
                <a:cs typeface="Calibri" panose="020F0502020204030204" pitchFamily="34" charset="0"/>
              </a:rPr>
              <a:t>The data logs include </a:t>
            </a:r>
            <a:r>
              <a:rPr lang="en-IN" sz="2400" dirty="0" err="1">
                <a:solidFill>
                  <a:schemeClr val="tx1"/>
                </a:solidFill>
                <a:latin typeface="Calibri" panose="020F0502020204030204" pitchFamily="34" charset="0"/>
                <a:cs typeface="Calibri" panose="020F0502020204030204" pitchFamily="34" charset="0"/>
              </a:rPr>
              <a:t>artifacts</a:t>
            </a:r>
            <a:r>
              <a:rPr lang="en-IN" sz="2400" dirty="0">
                <a:solidFill>
                  <a:schemeClr val="tx1"/>
                </a:solidFill>
                <a:latin typeface="Calibri" panose="020F0502020204030204" pitchFamily="34" charset="0"/>
                <a:cs typeface="Calibri" panose="020F0502020204030204" pitchFamily="34" charset="0"/>
              </a:rPr>
              <a:t> of 35 </a:t>
            </a:r>
            <a:r>
              <a:rPr lang="en-IN" sz="2400">
                <a:solidFill>
                  <a:schemeClr val="tx1"/>
                </a:solidFill>
                <a:latin typeface="Calibri" panose="020F0502020204030204" pitchFamily="34" charset="0"/>
                <a:cs typeface="Calibri" panose="020F0502020204030204" pitchFamily="34" charset="0"/>
              </a:rPr>
              <a:t>cyber attacks </a:t>
            </a:r>
            <a:r>
              <a:rPr lang="en-IN" sz="2400" dirty="0">
                <a:solidFill>
                  <a:schemeClr val="tx1"/>
                </a:solidFill>
                <a:latin typeface="Calibri" panose="020F0502020204030204" pitchFamily="34" charset="0"/>
                <a:cs typeface="Calibri" panose="020F0502020204030204" pitchFamily="34" charset="0"/>
              </a:rPr>
              <a:t>and can be used to train and test classifiers used by IDS</a:t>
            </a:r>
          </a:p>
          <a:p>
            <a:pPr marL="0" indent="0">
              <a:buNone/>
            </a:pPr>
            <a:r>
              <a:rPr lang="en-IN" sz="2400" dirty="0">
                <a:solidFill>
                  <a:schemeClr val="tx1"/>
                </a:solidFill>
                <a:latin typeface="Calibri" panose="020F0502020204030204" pitchFamily="34" charset="0"/>
                <a:cs typeface="Calibri" panose="020F0502020204030204" pitchFamily="34" charset="0"/>
              </a:rPr>
              <a:t>The attacks are tabulated into 5 categories: NMRI, CMRI, MSCI, MPCI</a:t>
            </a:r>
          </a:p>
          <a:p>
            <a:pPr marL="0" indent="0">
              <a:buNone/>
            </a:pPr>
            <a:endParaRPr lang="en-IN" dirty="0"/>
          </a:p>
        </p:txBody>
      </p:sp>
    </p:spTree>
    <p:extLst>
      <p:ext uri="{BB962C8B-B14F-4D97-AF65-F5344CB8AC3E}">
        <p14:creationId xmlns:p14="http://schemas.microsoft.com/office/powerpoint/2010/main" val="383320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148" y="0"/>
            <a:ext cx="8187071" cy="4064627"/>
          </a:xfrm>
        </p:spPr>
        <p:txBody>
          <a:bodyPr/>
          <a:lstStyle/>
          <a:p>
            <a:r>
              <a:rPr lang="en-IN" dirty="0"/>
              <a:t>Questions</a:t>
            </a:r>
          </a:p>
        </p:txBody>
      </p:sp>
      <p:sp>
        <p:nvSpPr>
          <p:cNvPr id="3" name="Text Placeholder 2"/>
          <p:cNvSpPr>
            <a:spLocks noGrp="1"/>
          </p:cNvSpPr>
          <p:nvPr>
            <p:ph type="body" idx="1"/>
          </p:nvPr>
        </p:nvSpPr>
        <p:spPr>
          <a:xfrm>
            <a:off x="4670472" y="4625208"/>
            <a:ext cx="6743495" cy="951135"/>
          </a:xfrm>
        </p:spPr>
        <p:txBody>
          <a:bodyPr/>
          <a:lstStyle/>
          <a:p>
            <a:r>
              <a:rPr lang="en-IN" dirty="0"/>
              <a:t>Thank you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255811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IN" sz="2400" dirty="0">
                <a:solidFill>
                  <a:schemeClr val="tx1"/>
                </a:solidFill>
                <a:latin typeface="Calibri" panose="020F0502020204030204" pitchFamily="34" charset="0"/>
                <a:cs typeface="Calibri" panose="020F0502020204030204" pitchFamily="34" charset="0"/>
              </a:rPr>
              <a:t>SCADA AND LOG ANALYSIS</a:t>
            </a:r>
          </a:p>
          <a:p>
            <a:r>
              <a:rPr lang="fi-FI" sz="2400" dirty="0">
                <a:solidFill>
                  <a:schemeClr val="tx1"/>
                </a:solidFill>
                <a:latin typeface="Calibri" panose="020F0502020204030204" pitchFamily="34" charset="0"/>
                <a:cs typeface="Calibri" panose="020F0502020204030204" pitchFamily="34" charset="0"/>
              </a:rPr>
              <a:t>We are using Gas Pipeline dataset for data log analysis for detecting the attacks to scale it into intrusion detection system</a:t>
            </a:r>
            <a:r>
              <a:rPr lang="fi-FI" sz="2400" dirty="0"/>
              <a:t>.</a:t>
            </a:r>
            <a:endParaRPr lang="en-IN" sz="2400" dirty="0">
              <a:solidFill>
                <a:schemeClr val="tx1"/>
              </a:solidFill>
              <a:latin typeface="Calibri" panose="020F0502020204030204" pitchFamily="34" charset="0"/>
              <a:cs typeface="Calibri" panose="020F0502020204030204" pitchFamily="34" charset="0"/>
            </a:endParaRPr>
          </a:p>
          <a:p>
            <a:r>
              <a:rPr lang="en-IN" sz="2400" dirty="0">
                <a:solidFill>
                  <a:schemeClr val="tx1"/>
                </a:solidFill>
                <a:latin typeface="Calibri" panose="020F0502020204030204" pitchFamily="34" charset="0"/>
                <a:cs typeface="Calibri" panose="020F0502020204030204" pitchFamily="34" charset="0"/>
              </a:rPr>
              <a:t>There aren’t many IDS systems for detecting attacks on the virtual gas systems or any other similar systems </a:t>
            </a:r>
          </a:p>
          <a:p>
            <a:r>
              <a:rPr lang="en-IN" sz="2400" dirty="0">
                <a:solidFill>
                  <a:schemeClr val="tx1"/>
                </a:solidFill>
                <a:latin typeface="Calibri" panose="020F0502020204030204" pitchFamily="34" charset="0"/>
                <a:cs typeface="Calibri" panose="020F0502020204030204" pitchFamily="34" charset="0"/>
              </a:rPr>
              <a:t>Our contribution is to protect those systems from several attack types. For </a:t>
            </a:r>
            <a:r>
              <a:rPr lang="en-IN" sz="2400" dirty="0" err="1">
                <a:solidFill>
                  <a:schemeClr val="tx1"/>
                </a:solidFill>
                <a:latin typeface="Calibri" panose="020F0502020204030204" pitchFamily="34" charset="0"/>
                <a:cs typeface="Calibri" panose="020F0502020204030204" pitchFamily="34" charset="0"/>
              </a:rPr>
              <a:t>Eg</a:t>
            </a:r>
            <a:r>
              <a:rPr lang="en-IN" sz="2400" dirty="0">
                <a:solidFill>
                  <a:schemeClr val="tx1"/>
                </a:solidFill>
                <a:latin typeface="Calibri" panose="020F0502020204030204" pitchFamily="34" charset="0"/>
                <a:cs typeface="Calibri" panose="020F0502020204030204" pitchFamily="34" charset="0"/>
              </a:rPr>
              <a:t>: </a:t>
            </a:r>
            <a:r>
              <a:rPr lang="en-US" sz="2400" dirty="0" err="1">
                <a:solidFill>
                  <a:schemeClr val="tx1"/>
                </a:solidFill>
                <a:latin typeface="Calibri" panose="020F0502020204030204" pitchFamily="34" charset="0"/>
                <a:cs typeface="Calibri" panose="020F0502020204030204" pitchFamily="34" charset="0"/>
              </a:rPr>
              <a:t>Setpoint</a:t>
            </a:r>
            <a:r>
              <a:rPr lang="en-US" sz="2400" dirty="0">
                <a:solidFill>
                  <a:schemeClr val="tx1"/>
                </a:solidFill>
                <a:latin typeface="Calibri" panose="020F0502020204030204" pitchFamily="34" charset="0"/>
                <a:cs typeface="Calibri" panose="020F0502020204030204" pitchFamily="34" charset="0"/>
              </a:rPr>
              <a:t> Attack, Pump Attack, </a:t>
            </a:r>
            <a:r>
              <a:rPr lang="en-US" sz="2400" dirty="0">
                <a:solidFill>
                  <a:schemeClr val="tx1"/>
                </a:solidFill>
                <a:latin typeface="Helvetica Neue Light"/>
                <a:ea typeface="Arial Unicode MS" panose="020B0604020202020204" pitchFamily="34" charset="-128"/>
                <a:cs typeface="Arial Unicode MS" panose="020B0604020202020204" pitchFamily="34" charset="-128"/>
              </a:rPr>
              <a:t>System Mode Attack</a:t>
            </a:r>
            <a:r>
              <a:rPr lang="en-US"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Helvetica Neue Light"/>
                <a:ea typeface="Arial Unicode MS" panose="020B0604020202020204" pitchFamily="34" charset="-128"/>
                <a:cs typeface="Arial Unicode MS" panose="020B0604020202020204" pitchFamily="34" charset="-128"/>
              </a:rPr>
              <a:t>Bad CRC Attack</a:t>
            </a:r>
            <a:r>
              <a:rPr lang="en-US" sz="2400" dirty="0">
                <a:solidFill>
                  <a:schemeClr val="tx1"/>
                </a:solidFill>
                <a:latin typeface="Calibri" panose="020F0502020204030204" pitchFamily="34" charset="0"/>
                <a:cs typeface="Calibri" panose="020F0502020204030204" pitchFamily="34" charset="0"/>
              </a:rPr>
              <a:t>, etc..,</a:t>
            </a:r>
          </a:p>
        </p:txBody>
      </p:sp>
    </p:spTree>
    <p:extLst>
      <p:ext uri="{BB962C8B-B14F-4D97-AF65-F5344CB8AC3E}">
        <p14:creationId xmlns:p14="http://schemas.microsoft.com/office/powerpoint/2010/main" val="325327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SCADA</a:t>
            </a:r>
          </a:p>
        </p:txBody>
      </p:sp>
      <p:sp>
        <p:nvSpPr>
          <p:cNvPr id="3" name="Content Placeholder 2"/>
          <p:cNvSpPr>
            <a:spLocks noGrp="1"/>
          </p:cNvSpPr>
          <p:nvPr>
            <p:ph idx="1"/>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Supervisory control and data acquisition (SCADA) is a control system architecture that uses computers, networked data communications and graphical user interfaces for high-level process supervisory management</a:t>
            </a:r>
          </a:p>
          <a:p>
            <a:r>
              <a:rPr lang="en-US" sz="2400" dirty="0">
                <a:solidFill>
                  <a:schemeClr val="tx1"/>
                </a:solidFill>
                <a:latin typeface="Calibri" panose="020F0502020204030204" pitchFamily="34" charset="0"/>
                <a:cs typeface="Calibri" panose="020F0502020204030204" pitchFamily="34" charset="0"/>
              </a:rPr>
              <a:t>It uses other peripheral devices such as programmable logic controllers and discrete PID controllers to interface to the process plant or machinery. </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882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detection system</a:t>
            </a:r>
            <a:endParaRPr lang="en-IN" dirty="0"/>
          </a:p>
        </p:txBody>
      </p:sp>
      <p:sp>
        <p:nvSpPr>
          <p:cNvPr id="3" name="Content Placeholder 2"/>
          <p:cNvSpPr>
            <a:spLocks noGrp="1"/>
          </p:cNvSpPr>
          <p:nvPr>
            <p:ph idx="1"/>
          </p:nvPr>
        </p:nvSpPr>
        <p:spPr/>
        <p:txBody>
          <a:bodyPr>
            <a:normAutofit/>
          </a:bodyPr>
          <a:lstStyle/>
          <a:p>
            <a:r>
              <a:rPr lang="en-US" dirty="0">
                <a:solidFill>
                  <a:schemeClr val="tx1"/>
                </a:solidFill>
                <a:latin typeface="Calibri" panose="020F0502020204030204" pitchFamily="34" charset="0"/>
                <a:cs typeface="Calibri" panose="020F0502020204030204" pitchFamily="34" charset="0"/>
              </a:rPr>
              <a:t>Intrusion detection is the process of monitoring the events occurring in a computer system or network and analyzing them for signs of possible incidents, which are violations or imminent threats of violation of computer security policies, acceptable use policies, or standard security practices. </a:t>
            </a:r>
          </a:p>
          <a:p>
            <a:r>
              <a:rPr lang="en-US" dirty="0">
                <a:solidFill>
                  <a:schemeClr val="tx1"/>
                </a:solidFill>
                <a:latin typeface="Calibri" panose="020F0502020204030204" pitchFamily="34" charset="0"/>
                <a:cs typeface="Calibri" panose="020F0502020204030204" pitchFamily="34" charset="0"/>
              </a:rPr>
              <a:t>An intrusion detection system (IDS) is software that automates the intrusion detection process. </a:t>
            </a:r>
            <a:endParaRPr lang="en-US" b="1" dirty="0">
              <a:solidFill>
                <a:schemeClr val="tx1"/>
              </a:solidFill>
              <a:latin typeface="Calibri" panose="020F0502020204030204" pitchFamily="34" charset="0"/>
              <a:cs typeface="Calibri" panose="020F0502020204030204" pitchFamily="34" charset="0"/>
            </a:endParaRPr>
          </a:p>
          <a:p>
            <a:r>
              <a:rPr lang="en-US" b="1" dirty="0">
                <a:solidFill>
                  <a:schemeClr val="tx1"/>
                </a:solidFill>
                <a:latin typeface="Calibri" panose="020F0502020204030204" pitchFamily="34" charset="0"/>
                <a:cs typeface="Calibri" panose="020F0502020204030204" pitchFamily="34" charset="0"/>
              </a:rPr>
              <a:t>Security Log Analysis Systems </a:t>
            </a:r>
            <a:r>
              <a:rPr lang="en-US" dirty="0">
                <a:solidFill>
                  <a:schemeClr val="tx1"/>
                </a:solidFill>
                <a:latin typeface="Calibri" panose="020F0502020204030204" pitchFamily="34" charset="0"/>
                <a:cs typeface="Calibri" panose="020F0502020204030204" pitchFamily="34" charset="0"/>
              </a:rPr>
              <a:t>are also known as Log-based Intrusion Detection Systems (LIDS). Log Analysis for Intrusion Detection is the process or techniques used to detect attacks on a specific environment using logs as the primary source of information</a:t>
            </a:r>
          </a:p>
          <a:p>
            <a:endParaRPr lang="en-IN" dirty="0"/>
          </a:p>
        </p:txBody>
      </p:sp>
    </p:spTree>
    <p:extLst>
      <p:ext uri="{BB962C8B-B14F-4D97-AF65-F5344CB8AC3E}">
        <p14:creationId xmlns:p14="http://schemas.microsoft.com/office/powerpoint/2010/main" val="29193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modbus</a:t>
            </a:r>
            <a:endParaRPr lang="en-IN" dirty="0"/>
          </a:p>
        </p:txBody>
      </p:sp>
      <p:sp>
        <p:nvSpPr>
          <p:cNvPr id="3" name="Content Placeholder 2"/>
          <p:cNvSpPr>
            <a:spLocks noGrp="1"/>
          </p:cNvSpPr>
          <p:nvPr>
            <p:ph idx="1"/>
          </p:nvPr>
        </p:nvSpPr>
        <p:spPr/>
        <p:txBody>
          <a:bodyPr>
            <a:normAutofit/>
          </a:bodyPr>
          <a:lstStyle/>
          <a:p>
            <a:r>
              <a:rPr lang="en-US" dirty="0">
                <a:solidFill>
                  <a:schemeClr val="tx1"/>
                </a:solidFill>
                <a:latin typeface="Calibri" panose="020F0502020204030204" pitchFamily="34" charset="0"/>
                <a:cs typeface="Calibri" panose="020F0502020204030204" pitchFamily="34" charset="0"/>
              </a:rPr>
              <a:t>Modbus RTU is an open, serial (RS-232 or RS-485) protocol derived from the Master/Slave architecture. It is a widely accepted protocol due to its ease of use and reliability. </a:t>
            </a:r>
          </a:p>
          <a:p>
            <a:r>
              <a:rPr lang="en-US" dirty="0">
                <a:solidFill>
                  <a:schemeClr val="tx1"/>
                </a:solidFill>
                <a:latin typeface="Calibri" panose="020F0502020204030204" pitchFamily="34" charset="0"/>
                <a:cs typeface="Calibri" panose="020F0502020204030204" pitchFamily="34" charset="0"/>
              </a:rPr>
              <a:t>Modbus RTU is widely used within Building Management Systems (BMS) and Industrial Automation Systems (IAS). </a:t>
            </a:r>
          </a:p>
          <a:p>
            <a:r>
              <a:rPr lang="en-US" dirty="0">
                <a:solidFill>
                  <a:schemeClr val="tx1"/>
                </a:solidFill>
                <a:latin typeface="Calibri" panose="020F0502020204030204" pitchFamily="34" charset="0"/>
                <a:cs typeface="Calibri" panose="020F0502020204030204" pitchFamily="34" charset="0"/>
              </a:rPr>
              <a:t>The MODBUS protocol defines a simple Protocol Data Unit (PDU) independent of the underlying communication layers. The mapping of MODBUS protocol on specific buses or networks can introduce some additional fields on the Application Data Unit (ADU).</a:t>
            </a:r>
            <a:endParaRPr lang="en-IN"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The client that initiates a MODBUS transaction builds the MODBUS Application Data Unit. The function code indicates to the server which kind of action to perform.</a:t>
            </a:r>
            <a:endParaRPr lang="en-IN" dirty="0">
              <a:solidFill>
                <a:schemeClr val="tx1"/>
              </a:solidFill>
              <a:latin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044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19755"/>
            <a:ext cx="10178322" cy="1492132"/>
          </a:xfrm>
        </p:spPr>
        <p:txBody>
          <a:bodyPr/>
          <a:lstStyle/>
          <a:p>
            <a:r>
              <a:rPr lang="en-IN" dirty="0"/>
              <a:t>Related work</a:t>
            </a:r>
          </a:p>
        </p:txBody>
      </p:sp>
      <p:sp>
        <p:nvSpPr>
          <p:cNvPr id="3" name="Content Placeholder 2"/>
          <p:cNvSpPr>
            <a:spLocks noGrp="1"/>
          </p:cNvSpPr>
          <p:nvPr>
            <p:ph idx="1"/>
          </p:nvPr>
        </p:nvSpPr>
        <p:spPr/>
        <p:txBody>
          <a:bodyPr>
            <a:normAutofit/>
          </a:bodyPr>
          <a:lstStyle/>
          <a:p>
            <a:r>
              <a:rPr lang="en-IN" dirty="0"/>
              <a:t>In</a:t>
            </a:r>
            <a:r>
              <a:rPr lang="en-IN" sz="2400" dirty="0"/>
              <a:t>dustrial Control System Simulation and Data Logging for Intrusion Detection System Research</a:t>
            </a:r>
          </a:p>
        </p:txBody>
      </p:sp>
    </p:spTree>
    <p:extLst>
      <p:ext uri="{BB962C8B-B14F-4D97-AF65-F5344CB8AC3E}">
        <p14:creationId xmlns:p14="http://schemas.microsoft.com/office/powerpoint/2010/main" val="424277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a:t>
            </a:r>
          </a:p>
        </p:txBody>
      </p:sp>
      <p:sp>
        <p:nvSpPr>
          <p:cNvPr id="3" name="Content Placeholder 2"/>
          <p:cNvSpPr>
            <a:spLocks noGrp="1"/>
          </p:cNvSpPr>
          <p:nvPr>
            <p:ph idx="1"/>
          </p:nvPr>
        </p:nvSpPr>
        <p:spPr/>
        <p:txBody>
          <a:bodyPr/>
          <a:lstStyle/>
          <a:p>
            <a:pPr lvl="0" fontAlgn="base"/>
            <a:r>
              <a:rPr lang="en-US" sz="2400" dirty="0">
                <a:solidFill>
                  <a:schemeClr val="tx1"/>
                </a:solidFill>
                <a:latin typeface="Calibri" panose="020F0502020204030204" pitchFamily="34" charset="0"/>
                <a:cs typeface="Calibri" panose="020F0502020204030204" pitchFamily="34" charset="0"/>
              </a:rPr>
              <a:t>Split the fields from the data and structure it into an object</a:t>
            </a:r>
            <a:endParaRPr lang="en-IN" sz="2400" dirty="0">
              <a:solidFill>
                <a:schemeClr val="tx1"/>
              </a:solidFill>
              <a:latin typeface="Calibri" panose="020F0502020204030204" pitchFamily="34" charset="0"/>
              <a:cs typeface="Calibri" panose="020F0502020204030204" pitchFamily="34" charset="0"/>
            </a:endParaRPr>
          </a:p>
          <a:p>
            <a:pPr lvl="0" fontAlgn="base"/>
            <a:r>
              <a:rPr lang="en-US" sz="2400" dirty="0">
                <a:solidFill>
                  <a:schemeClr val="tx1"/>
                </a:solidFill>
                <a:latin typeface="Calibri" panose="020F0502020204030204" pitchFamily="34" charset="0"/>
                <a:cs typeface="Calibri" panose="020F0502020204030204" pitchFamily="34" charset="0"/>
              </a:rPr>
              <a:t>Check for the “specific result” filed of the object.</a:t>
            </a:r>
            <a:endParaRPr lang="en-IN" sz="2400" dirty="0">
              <a:solidFill>
                <a:schemeClr val="tx1"/>
              </a:solidFill>
              <a:latin typeface="Calibri" panose="020F0502020204030204" pitchFamily="34" charset="0"/>
              <a:cs typeface="Calibri" panose="020F0502020204030204" pitchFamily="34" charset="0"/>
            </a:endParaRPr>
          </a:p>
          <a:p>
            <a:pPr lvl="0" fontAlgn="base"/>
            <a:r>
              <a:rPr lang="en-US" sz="2400" dirty="0">
                <a:solidFill>
                  <a:schemeClr val="tx1"/>
                </a:solidFill>
                <a:latin typeface="Calibri" panose="020F0502020204030204" pitchFamily="34" charset="0"/>
                <a:cs typeface="Calibri" panose="020F0502020204030204" pitchFamily="34" charset="0"/>
              </a:rPr>
              <a:t>If  the value of “specific result” is between (1-35) identify that as an attack and process the object and get the Attack Name, Address and other information.</a:t>
            </a:r>
            <a:endParaRPr lang="en-IN" sz="2400" dirty="0">
              <a:solidFill>
                <a:schemeClr val="tx1"/>
              </a:solidFill>
              <a:latin typeface="Calibri" panose="020F0502020204030204" pitchFamily="34" charset="0"/>
              <a:cs typeface="Calibri" panose="020F0502020204030204" pitchFamily="34" charset="0"/>
            </a:endParaRPr>
          </a:p>
          <a:p>
            <a:pPr lvl="0" fontAlgn="base"/>
            <a:r>
              <a:rPr lang="en-US" sz="2400" dirty="0">
                <a:solidFill>
                  <a:schemeClr val="tx1"/>
                </a:solidFill>
                <a:latin typeface="Calibri" panose="020F0502020204030204" pitchFamily="34" charset="0"/>
                <a:cs typeface="Calibri" panose="020F0502020204030204" pitchFamily="34" charset="0"/>
              </a:rPr>
              <a:t>Collect the number of attacks and its type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7184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5294" y="1056185"/>
            <a:ext cx="5584874" cy="4394988"/>
          </a:xfrm>
        </p:spPr>
        <p:txBody>
          <a:bodyPr/>
          <a:lstStyle/>
          <a:p>
            <a:r>
              <a:rPr lang="en-IN" sz="6600" dirty="0"/>
              <a:t>Execution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335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and limitations</a:t>
            </a:r>
          </a:p>
        </p:txBody>
      </p:sp>
      <p:sp>
        <p:nvSpPr>
          <p:cNvPr id="3" name="Content Placeholder 2"/>
          <p:cNvSpPr>
            <a:spLocks noGrp="1"/>
          </p:cNvSpPr>
          <p:nvPr>
            <p:ph idx="1"/>
          </p:nvPr>
        </p:nvSpPr>
        <p:spPr/>
        <p:txBody>
          <a:bodyPr>
            <a:normAutofit/>
          </a:bodyPr>
          <a:lstStyle/>
          <a:p>
            <a:r>
              <a:rPr lang="en-IN" sz="2400" dirty="0">
                <a:solidFill>
                  <a:schemeClr val="tx1"/>
                </a:solidFill>
                <a:latin typeface="Calibri" panose="020F0502020204030204" pitchFamily="34" charset="0"/>
                <a:cs typeface="Calibri" panose="020F0502020204030204" pitchFamily="34" charset="0"/>
              </a:rPr>
              <a:t>Structuring data into the objects because some fields doesn’t have valid data.</a:t>
            </a:r>
          </a:p>
          <a:p>
            <a:r>
              <a:rPr lang="en-IN" sz="2400" dirty="0">
                <a:solidFill>
                  <a:schemeClr val="tx1"/>
                </a:solidFill>
                <a:latin typeface="Calibri" panose="020F0502020204030204" pitchFamily="34" charset="0"/>
                <a:cs typeface="Calibri" panose="020F0502020204030204" pitchFamily="34" charset="0"/>
              </a:rPr>
              <a:t>Unable to adapt into changing environment because this is created for virtual gas pipeline system.</a:t>
            </a:r>
          </a:p>
        </p:txBody>
      </p:sp>
    </p:spTree>
    <p:extLst>
      <p:ext uri="{BB962C8B-B14F-4D97-AF65-F5344CB8AC3E}">
        <p14:creationId xmlns:p14="http://schemas.microsoft.com/office/powerpoint/2010/main" val="256721958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300</TotalTime>
  <Words>854</Words>
  <Application>Microsoft Office PowerPoint</Application>
  <PresentationFormat>Widescreen</PresentationFormat>
  <Paragraphs>55</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Arial</vt:lpstr>
      <vt:lpstr>Calibri</vt:lpstr>
      <vt:lpstr>Gill Sans MT</vt:lpstr>
      <vt:lpstr>Helvetica Neue Light</vt:lpstr>
      <vt:lpstr>Impact</vt:lpstr>
      <vt:lpstr>Wingdings</vt:lpstr>
      <vt:lpstr>Badge</vt:lpstr>
      <vt:lpstr>A Python plug-in for Data logging analysis for intrusion detection system</vt:lpstr>
      <vt:lpstr>Introduction</vt:lpstr>
      <vt:lpstr>SCADA</vt:lpstr>
      <vt:lpstr>Intrusion detection system</vt:lpstr>
      <vt:lpstr>modbus</vt:lpstr>
      <vt:lpstr>Related work</vt:lpstr>
      <vt:lpstr>Approach</vt:lpstr>
      <vt:lpstr>Execution</vt:lpstr>
      <vt:lpstr>Challenges and limitations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 Boya</dc:creator>
  <cp:lastModifiedBy>Shiva Jyothi Angala</cp:lastModifiedBy>
  <cp:revision>16</cp:revision>
  <dcterms:created xsi:type="dcterms:W3CDTF">2017-05-04T15:48:01Z</dcterms:created>
  <dcterms:modified xsi:type="dcterms:W3CDTF">2017-05-04T21:09:04Z</dcterms:modified>
</cp:coreProperties>
</file>